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68" r:id="rId3"/>
    <p:sldId id="272" r:id="rId4"/>
    <p:sldId id="258" r:id="rId5"/>
    <p:sldId id="273" r:id="rId6"/>
    <p:sldId id="269" r:id="rId7"/>
    <p:sldId id="263" r:id="rId8"/>
    <p:sldId id="274" r:id="rId9"/>
    <p:sldId id="270" r:id="rId10"/>
    <p:sldId id="265" r:id="rId11"/>
    <p:sldId id="271" r:id="rId12"/>
    <p:sldId id="266" r:id="rId13"/>
    <p:sldId id="267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3399"/>
    <a:srgbClr val="663300"/>
    <a:srgbClr val="FF7C80"/>
    <a:srgbClr val="FFFF00"/>
    <a:srgbClr val="003399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A9C63-302C-4E79-A1A2-838D2E45B2B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0B9E3-0487-422C-934D-0751060FB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24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0B9E3-0487-422C-934D-0751060FB2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33982F7-F6A6-45DA-B08B-532473B29AA3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slide" Target="slide14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slide" Target="slide14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slide" Target="slide14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slide" Target="slide14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Прямоугольник 140"/>
          <p:cNvSpPr/>
          <p:nvPr/>
        </p:nvSpPr>
        <p:spPr>
          <a:xfrm>
            <a:off x="107476" y="0"/>
            <a:ext cx="8929047" cy="38779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Поле Чудес</a:t>
            </a:r>
          </a:p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«Ивановский край»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Е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О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007736" y="658829"/>
            <a:ext cx="3000364" cy="300666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606914"/>
                </a:solidFill>
                <a:latin typeface="Arial" pitchFamily="34" charset="0"/>
                <a:cs typeface="Arial" pitchFamily="34" charset="0"/>
              </a:rPr>
              <a:t>Назовите  основной  вид</a:t>
            </a:r>
          </a:p>
          <a:p>
            <a:pPr algn="ctr"/>
            <a:r>
              <a:rPr lang="ru-RU" sz="2000" b="1" dirty="0">
                <a:solidFill>
                  <a:srgbClr val="606914"/>
                </a:solidFill>
                <a:latin typeface="Arial" pitchFamily="34" charset="0"/>
                <a:cs typeface="Arial" pitchFamily="34" charset="0"/>
              </a:rPr>
              <a:t>    полезных  ископаемых,</a:t>
            </a:r>
          </a:p>
          <a:p>
            <a:pPr algn="ctr"/>
            <a:r>
              <a:rPr lang="ru-RU" sz="2000" b="1" dirty="0">
                <a:solidFill>
                  <a:srgbClr val="606914"/>
                </a:solidFill>
                <a:latin typeface="Arial" pitchFamily="34" charset="0"/>
                <a:cs typeface="Arial" pitchFamily="34" charset="0"/>
              </a:rPr>
              <a:t>    которые  добывают  в</a:t>
            </a:r>
          </a:p>
          <a:p>
            <a:pPr algn="ctr"/>
            <a:r>
              <a:rPr lang="ru-RU" sz="2000" b="1" dirty="0">
                <a:solidFill>
                  <a:srgbClr val="606914"/>
                </a:solidFill>
                <a:latin typeface="Arial" pitchFamily="34" charset="0"/>
                <a:cs typeface="Arial" pitchFamily="34" charset="0"/>
              </a:rPr>
              <a:t>    Ивановской  области.</a:t>
            </a:r>
            <a:endParaRPr lang="ru-RU" sz="2000" b="1" dirty="0">
              <a:solidFill>
                <a:srgbClr val="60691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85720" y="3544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37887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2000232" y="3544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57488" y="38047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12989" y="37887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grpSp>
        <p:nvGrpSpPr>
          <p:cNvPr id="2" name="Группа 75"/>
          <p:cNvGrpSpPr/>
          <p:nvPr/>
        </p:nvGrpSpPr>
        <p:grpSpPr>
          <a:xfrm>
            <a:off x="49431" y="1928802"/>
            <a:ext cx="5000628" cy="492919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X2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200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150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50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100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77809" y="689846"/>
            <a:ext cx="22302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 тройка игроков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5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5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33" name="Рисунок 32" descr="image34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0308" y="4393401"/>
            <a:ext cx="2427052" cy="1364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Если духом не упал,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Начинаем мы </a:t>
            </a:r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финал</a:t>
            </a: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!</a:t>
            </a:r>
            <a:endParaRPr lang="ru-RU" sz="48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3872" y="-12868"/>
            <a:ext cx="6678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Поле Чудес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3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Л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Е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В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И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Т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43636" y="285728"/>
            <a:ext cx="3000364" cy="364333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Плёс – древнейший  городок  на</a:t>
            </a:r>
          </a:p>
          <a:p>
            <a:pPr algn="ctr"/>
            <a:r>
              <a:rPr lang="ru-RU" sz="17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Волге,  маленький  и  тихий.  Какого</a:t>
            </a:r>
          </a:p>
          <a:p>
            <a:pPr algn="ctr"/>
            <a:r>
              <a:rPr lang="ru-RU" sz="17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художника-пейзажиста  он  </a:t>
            </a:r>
            <a:r>
              <a:rPr lang="ru-RU" sz="1700" b="1" dirty="0" err="1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вдохно</a:t>
            </a:r>
            <a:r>
              <a:rPr lang="ru-RU" sz="17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-</a:t>
            </a:r>
          </a:p>
          <a:p>
            <a:pPr algn="ctr"/>
            <a:r>
              <a:rPr lang="ru-RU" sz="17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вил  на  создание  своих  лучших  </a:t>
            </a:r>
          </a:p>
          <a:p>
            <a:pPr algn="ctr"/>
            <a:r>
              <a:rPr lang="ru-RU" sz="17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шедевров</a:t>
            </a:r>
            <a:r>
              <a:rPr lang="ru-RU" sz="1600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14282" y="31107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07257" y="31898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81168" y="330703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60930" y="331665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14744" y="31107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А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Н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574054" y="31898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29256" y="331665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0" y="1928802"/>
            <a:ext cx="5000628" cy="492919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100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50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+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200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X2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172108" y="298175"/>
            <a:ext cx="12218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Финал</a:t>
            </a:r>
            <a:endParaRPr lang="ru-RU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5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5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35" name="Рисунок 34" descr="0_17345_faf6526e_XL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1220" y="4044405"/>
            <a:ext cx="1902697" cy="2088008"/>
          </a:xfrm>
          <a:prstGeom prst="rect">
            <a:avLst/>
          </a:prstGeom>
          <a:ln w="88900" cap="sq" cmpd="thickThin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Т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Е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К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Т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43636" y="1214422"/>
            <a:ext cx="3000364" cy="271464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Как  называется  спортивная</a:t>
            </a:r>
          </a:p>
          <a:p>
            <a:pPr algn="ctr"/>
            <a:r>
              <a:rPr lang="ru-RU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футбольная  команда  города,</a:t>
            </a:r>
          </a:p>
          <a:p>
            <a:pPr algn="ctr"/>
            <a:r>
              <a:rPr lang="ru-RU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которая  с  2008  года  играет</a:t>
            </a:r>
          </a:p>
          <a:p>
            <a:pPr algn="ctr"/>
            <a:r>
              <a:rPr lang="ru-RU" b="1" dirty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во  второй  лиге?</a:t>
            </a:r>
            <a:endParaRPr lang="ru-RU" b="1" dirty="0">
              <a:solidFill>
                <a:srgbClr val="5A278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14282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059096" y="30394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857356" y="298259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703245" y="298259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496743" y="28248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hlinkClick r:id="rId3" action="ppaction://hlinksldjump"/>
              </a:rPr>
              <a:t>Закончить игру</a:t>
            </a:r>
            <a:endParaRPr lang="ru-RU" sz="1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020272" y="1109947"/>
            <a:ext cx="18582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Суперигра</a:t>
            </a:r>
            <a:endParaRPr lang="ru-RU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Овальная выноска 38"/>
          <p:cNvSpPr/>
          <p:nvPr/>
        </p:nvSpPr>
        <p:spPr>
          <a:xfrm>
            <a:off x="0" y="1785926"/>
            <a:ext cx="5929322" cy="2071702"/>
          </a:xfrm>
          <a:prstGeom prst="wedgeEllipseCallout">
            <a:avLst>
              <a:gd name="adj1" fmla="val 63068"/>
              <a:gd name="adj2" fmla="val 112726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этом слове </a:t>
            </a:r>
            <a:r>
              <a:rPr lang="ru-RU" sz="2400" b="1" dirty="0" smtClean="0">
                <a:solidFill>
                  <a:schemeClr val="tx1"/>
                </a:solidFill>
              </a:rPr>
              <a:t>11 </a:t>
            </a:r>
            <a:r>
              <a:rPr lang="ru-RU" sz="2400" b="1" dirty="0" smtClean="0">
                <a:solidFill>
                  <a:schemeClr val="tx1"/>
                </a:solidFill>
              </a:rPr>
              <a:t>букв.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Вы можете назвать </a:t>
            </a:r>
            <a:r>
              <a:rPr lang="ru-RU" sz="2400" b="1" dirty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2" name="6-конечная звезда 41"/>
          <p:cNvSpPr/>
          <p:nvPr/>
        </p:nvSpPr>
        <p:spPr>
          <a:xfrm>
            <a:off x="3714744" y="6286520"/>
            <a:ext cx="714380" cy="571480"/>
          </a:xfrm>
          <a:prstGeom prst="star6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6-конечная звезда 42"/>
          <p:cNvSpPr/>
          <p:nvPr/>
        </p:nvSpPr>
        <p:spPr>
          <a:xfrm>
            <a:off x="1928794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612620" y="307195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И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8787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6759" y="292451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Ь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53250" y="29740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Щ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98052" y="316716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72496" y="323210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К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325815" y="28248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169910" y="241503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83883" y="241503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781812" y="27188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98052" y="27833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393917" y="2901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 descr="263.jpg"/>
          <p:cNvPicPr>
            <a:picLocks noChangeAspect="1"/>
          </p:cNvPicPr>
          <p:nvPr/>
        </p:nvPicPr>
        <p:blipFill>
          <a:blip r:embed="rId4"/>
          <a:srcRect r="2571" b="8041"/>
          <a:stretch>
            <a:fillRect/>
          </a:stretch>
        </p:blipFill>
        <p:spPr>
          <a:xfrm>
            <a:off x="684769" y="3951253"/>
            <a:ext cx="2988002" cy="1861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" name="Рисунок 35" descr="298-1.jpg"/>
          <p:cNvPicPr>
            <a:picLocks noChangeAspect="1"/>
          </p:cNvPicPr>
          <p:nvPr/>
        </p:nvPicPr>
        <p:blipFill>
          <a:blip r:embed="rId5"/>
          <a:srcRect b="6939"/>
          <a:stretch>
            <a:fillRect/>
          </a:stretch>
        </p:blipFill>
        <p:spPr>
          <a:xfrm>
            <a:off x="6884348" y="4184221"/>
            <a:ext cx="1537061" cy="1898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9" grpId="0" animBg="1"/>
      <p:bldP spid="39" grpId="1" animBg="1"/>
      <p:bldP spid="22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852936"/>
            <a:ext cx="7085593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Уважайте свою Родину</a:t>
            </a:r>
            <a:endParaRPr lang="ru-RU" sz="6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3557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642918"/>
            <a:ext cx="5857884" cy="192882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                С помощью барабана выберите сектор, на котором расположены указатели: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29378" cy="987552"/>
          </a:xfrm>
        </p:spPr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1475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Если игрок назвал правильно букву, то он зарабатывает указанное количество баллов и может продолжить вращать барабан или назвать слово.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0530" y="5143512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Буквы открываются с помощью щелчка в окошке с загаданным словом.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619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Если игрок назвал букву неправильно, то очки к его счёту  не прибавляются, а право хода переходит к следующему игроку.</a:t>
            </a:r>
          </a:p>
          <a:p>
            <a:pPr lvl="0" algn="ctr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.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0" y="500042"/>
            <a:ext cx="3428992" cy="3357586"/>
            <a:chOff x="0" y="1928802"/>
            <a:chExt cx="5000628" cy="4929198"/>
          </a:xfrm>
        </p:grpSpPr>
        <p:grpSp>
          <p:nvGrpSpPr>
            <p:cNvPr id="8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2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" name="TextBox 12"/>
              <p:cNvSpPr txBox="1"/>
              <p:nvPr/>
            </p:nvSpPr>
            <p:spPr>
              <a:xfrm rot="17268647">
                <a:off x="208904" y="3325815"/>
                <a:ext cx="954663" cy="455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ym typeface="Wingdings" pitchFamily="2" charset="2"/>
                  </a:rPr>
                  <a:t></a:t>
                </a:r>
                <a:endParaRPr lang="ru-RU" sz="16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974632">
                <a:off x="2887012" y="2247291"/>
                <a:ext cx="1287826" cy="49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ym typeface="Wingdings" pitchFamily="2" charset="2"/>
                  </a:rPr>
                  <a:t>200</a:t>
                </a:r>
                <a:endParaRPr lang="ru-RU" sz="160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0204803">
                <a:off x="1259589" y="2227773"/>
                <a:ext cx="1065590" cy="49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ym typeface="Wingdings" pitchFamily="2" charset="2"/>
                  </a:rPr>
                  <a:t>Х2</a:t>
                </a:r>
                <a:endParaRPr lang="ru-RU" sz="16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4378775">
                <a:off x="156701" y="4995571"/>
                <a:ext cx="1296844" cy="455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/>
                  <a:t>50</a:t>
                </a:r>
                <a:endParaRPr lang="ru-RU" sz="1600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2258119">
                <a:off x="1183368" y="6044842"/>
                <a:ext cx="1138442" cy="49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/>
                  <a:t>100</a:t>
                </a:r>
                <a:endParaRPr lang="ru-RU" sz="1600" b="1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9828163">
              <a:off x="2833815" y="5791682"/>
              <a:ext cx="857258" cy="497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ym typeface="Wingdings" pitchFamily="2" charset="2"/>
                </a:rPr>
                <a:t>+</a:t>
              </a:r>
              <a:endParaRPr lang="ru-RU" sz="1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6806310">
              <a:off x="3708846" y="5191397"/>
              <a:ext cx="1224555" cy="455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ym typeface="Wingdings" pitchFamily="2" charset="2"/>
                </a:rPr>
                <a:t>150</a:t>
              </a:r>
              <a:endParaRPr lang="ru-RU" sz="16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3672314">
              <a:off x="3624507" y="3149800"/>
              <a:ext cx="1402456" cy="455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ym typeface="Wingdings" pitchFamily="2" charset="2"/>
                </a:rPr>
                <a:t>250</a:t>
              </a:r>
              <a:endParaRPr lang="ru-RU" sz="1600" b="1" dirty="0"/>
            </a:p>
          </p:txBody>
        </p:sp>
      </p:grpSp>
      <p:sp>
        <p:nvSpPr>
          <p:cNvPr id="18" name="Стрелка вправо с вырезом 17">
            <a:hlinkClick r:id="rId3" action="ppaction://hlinksldjump"/>
          </p:cNvPr>
          <p:cNvSpPr/>
          <p:nvPr/>
        </p:nvSpPr>
        <p:spPr>
          <a:xfrm>
            <a:off x="7572396" y="6286520"/>
            <a:ext cx="1571604" cy="5714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sp>
        <p:nvSpPr>
          <p:cNvPr id="19" name="Стрелка влево 18"/>
          <p:cNvSpPr/>
          <p:nvPr/>
        </p:nvSpPr>
        <p:spPr>
          <a:xfrm>
            <a:off x="3286116" y="2714620"/>
            <a:ext cx="128588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563002" y="2714620"/>
            <a:ext cx="4580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Количество набранных баллов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2714620"/>
            <a:ext cx="2159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Переход хода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857752" y="2714620"/>
            <a:ext cx="3621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Ваши очки удваиваются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857752" y="2714620"/>
            <a:ext cx="3343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Открыть</a:t>
            </a:r>
            <a:r>
              <a:rPr lang="ru-RU" dirty="0" smtClean="0"/>
              <a:t> </a:t>
            </a:r>
            <a:r>
              <a:rPr lang="ru-RU" sz="2400" dirty="0" smtClean="0"/>
              <a:t>любую букву.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0" y="615011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57256" y="615011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714512" y="615011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571768" y="615011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429024" y="615011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0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714480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2571736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357554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887302" y="6425330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3530509" y="6353892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2744692" y="6353893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815997" y="6353892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72923" y="6425330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4214818"/>
            <a:ext cx="49291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суперигре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того, чтобы появилась подсказка от Якубовича кликните на рамку с вопросом.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" name="Вертикальный свиток 74"/>
          <p:cNvSpPr/>
          <p:nvPr/>
        </p:nvSpPr>
        <p:spPr>
          <a:xfrm>
            <a:off x="6143636" y="1928802"/>
            <a:ext cx="3000364" cy="200026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Зимой и летом одним цветом</a:t>
            </a:r>
            <a:endParaRPr lang="ru-RU" sz="2000" b="1" dirty="0"/>
          </a:p>
        </p:txBody>
      </p:sp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857628"/>
            <a:ext cx="184785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Овальная выноска 76"/>
          <p:cNvSpPr/>
          <p:nvPr/>
        </p:nvSpPr>
        <p:spPr>
          <a:xfrm>
            <a:off x="0" y="3357562"/>
            <a:ext cx="6429388" cy="981334"/>
          </a:xfrm>
          <a:prstGeom prst="wedgeEllipseCallout">
            <a:avLst>
              <a:gd name="adj1" fmla="val 55957"/>
              <a:gd name="adj2" fmla="val 135218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этом слове 4 буквы.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Вы можете назвать 2 буквы.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221" name="Объект 1"/>
          <p:cNvPicPr>
            <a:picLocks noChangeArrowheads="1"/>
          </p:cNvPicPr>
          <p:nvPr/>
        </p:nvPicPr>
        <p:blipFill>
          <a:blip r:embed="rId6" cstate="print"/>
          <a:srcRect t="-1144" r="-177" b="-1947"/>
          <a:stretch>
            <a:fillRect/>
          </a:stretch>
        </p:blipFill>
        <p:spPr bwMode="auto">
          <a:xfrm>
            <a:off x="7715272" y="4286256"/>
            <a:ext cx="365125" cy="342900"/>
          </a:xfrm>
          <a:prstGeom prst="rect">
            <a:avLst/>
          </a:prstGeom>
          <a:noFill/>
        </p:spPr>
      </p:pic>
      <p:pic>
        <p:nvPicPr>
          <p:cNvPr id="9220" name="Объект 2"/>
          <p:cNvPicPr>
            <a:picLocks noChangeArrowheads="1"/>
          </p:cNvPicPr>
          <p:nvPr/>
        </p:nvPicPr>
        <p:blipFill>
          <a:blip r:embed="rId7" cstate="print"/>
          <a:srcRect t="-1144" r="-177" b="-1947"/>
          <a:stretch>
            <a:fillRect/>
          </a:stretch>
        </p:blipFill>
        <p:spPr bwMode="auto">
          <a:xfrm>
            <a:off x="7786710" y="4786322"/>
            <a:ext cx="396875" cy="334963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371475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После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суперигры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если играющий  правильно назвал слово  необходимо щелкнуть на красную звездочку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85720" y="4643446"/>
            <a:ext cx="64063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сли не правильно -  на синюю звездочку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67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7245254" y="3353520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/>
          <p:nvPr/>
        </p:nvSpPr>
        <p:spPr>
          <a:xfrm>
            <a:off x="0" y="528638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57256" y="528638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714512" y="528638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2571768" y="528638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0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857224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1714480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2571736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887302" y="5639536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2744692" y="5568099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815997" y="5568098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72923" y="5639536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9800000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93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14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5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5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6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500"/>
                            </p:stCondLst>
                            <p:childTnLst>
                              <p:par>
                                <p:cTn id="14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000"/>
                            </p:stCondLst>
                            <p:childTnLst>
                              <p:par>
                                <p:cTn id="1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000"/>
                            </p:stCondLst>
                            <p:childTnLst>
                              <p:par>
                                <p:cTn id="15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56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7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8000"/>
                            </p:stCondLst>
                            <p:childTnLst>
                              <p:par>
                                <p:cTn id="16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500"/>
                            </p:stCondLst>
                            <p:childTnLst>
                              <p:par>
                                <p:cTn id="2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00"/>
                            </p:stCondLst>
                            <p:childTnLst>
                              <p:par>
                                <p:cTn id="2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2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  <p:animClr clrSpc="rgb" dir="cw">
                                      <p:cBhvr>
                                        <p:cTn id="223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500"/>
                            </p:stCondLst>
                            <p:childTnLst>
                              <p:par>
                                <p:cTn id="2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5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00"/>
                            </p:stCondLst>
                            <p:childTnLst>
                              <p:par>
                                <p:cTn id="2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2500"/>
                            </p:stCondLst>
                            <p:childTnLst>
                              <p:par>
                                <p:cTn id="24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2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43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4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500"/>
                            </p:stCondLst>
                            <p:childTnLst>
                              <p:par>
                                <p:cTn id="2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4000"/>
                            </p:stCondLst>
                            <p:childTnLst>
                              <p:par>
                                <p:cTn id="2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4000"/>
                            </p:stCondLst>
                            <p:childTnLst>
                              <p:par>
                                <p:cTn id="26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3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64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65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000"/>
                            </p:stCondLst>
                            <p:childTnLst>
                              <p:par>
                                <p:cTn id="2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0"/>
                            </p:stCondLst>
                            <p:childTnLst>
                              <p:par>
                                <p:cTn id="27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5500"/>
                            </p:stCondLst>
                            <p:childTnLst>
                              <p:par>
                                <p:cTn id="2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500"/>
                            </p:stCondLst>
                            <p:childTnLst>
                              <p:par>
                                <p:cTn id="28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4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85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6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6500"/>
                            </p:stCondLst>
                            <p:childTnLst>
                              <p:par>
                                <p:cTn id="2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6500"/>
                            </p:stCondLst>
                            <p:childTnLst>
                              <p:par>
                                <p:cTn id="29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7000"/>
                            </p:stCondLst>
                            <p:childTnLst>
                              <p:par>
                                <p:cTn id="3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7000"/>
                            </p:stCondLst>
                            <p:childTnLst>
                              <p:par>
                                <p:cTn id="30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5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306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07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8000"/>
                            </p:stCondLst>
                            <p:childTnLst>
                              <p:par>
                                <p:cTn id="3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8000"/>
                            </p:stCondLst>
                            <p:childTnLst>
                              <p:par>
                                <p:cTn id="31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45" grpId="0"/>
      <p:bldP spid="46" grpId="0"/>
      <p:bldP spid="47" grpId="0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4" grpId="0" animBg="1"/>
      <p:bldP spid="9219" grpId="0"/>
      <p:bldP spid="9219" grpId="1"/>
      <p:bldP spid="75" grpId="0" animBg="1"/>
      <p:bldP spid="75" grpId="1" animBg="1"/>
      <p:bldP spid="77" grpId="0" animBg="1"/>
      <p:bldP spid="77" grpId="1" animBg="1"/>
      <p:bldP spid="9222" grpId="0"/>
      <p:bldP spid="9223" grpId="0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60" grpId="1" animBg="1"/>
      <p:bldP spid="60" grpId="2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какой реке стоит город Шуя?</a:t>
            </a:r>
          </a:p>
          <a:p>
            <a:r>
              <a:rPr lang="ru-RU" dirty="0" smtClean="0"/>
              <a:t>Сколько городов в Ивановской области?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Назовите самое глубокое озеро </a:t>
            </a:r>
          </a:p>
          <a:p>
            <a:pPr marL="0" indent="0">
              <a:buNone/>
            </a:pPr>
            <a:r>
              <a:rPr lang="ru-RU" dirty="0" smtClean="0"/>
              <a:t>Ивановской области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отборочный тур</a:t>
            </a:r>
            <a:endParaRPr lang="ru-RU" dirty="0"/>
          </a:p>
        </p:txBody>
      </p:sp>
      <p:pic>
        <p:nvPicPr>
          <p:cNvPr id="7" name="Рисунок 6" descr="782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149080"/>
            <a:ext cx="3455976" cy="2303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0691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57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а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л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е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х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43636" y="1124745"/>
            <a:ext cx="3000364" cy="293227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Центр лаковой миниатюры</a:t>
            </a:r>
            <a:endParaRPr lang="ru-RU" sz="2000" b="1" dirty="0"/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7707" y="2537327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310862" y="286795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1107257" y="289499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28794" y="289499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792680" y="27923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677108" y="27923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715272" y="6072206"/>
            <a:ext cx="1428728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grpSp>
        <p:nvGrpSpPr>
          <p:cNvPr id="76" name="Группа 75"/>
          <p:cNvGrpSpPr/>
          <p:nvPr/>
        </p:nvGrpSpPr>
        <p:grpSpPr>
          <a:xfrm>
            <a:off x="0" y="1928802"/>
            <a:ext cx="5000628" cy="4929198"/>
            <a:chOff x="0" y="1928802"/>
            <a:chExt cx="5000628" cy="4929198"/>
          </a:xfrm>
        </p:grpSpPr>
        <p:grpSp>
          <p:nvGrpSpPr>
            <p:cNvPr id="64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200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150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Х2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50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100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814441" y="1133822"/>
            <a:ext cx="223029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 тройка игроков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5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5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36" name="Рисунок 35" descr="2021-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7062" y="4316063"/>
            <a:ext cx="3048000" cy="1866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каком городе Ивановской области находится вторая в России по высоте колокольня? </a:t>
            </a:r>
            <a:endParaRPr lang="ru-RU" dirty="0" smtClean="0"/>
          </a:p>
          <a:p>
            <a:r>
              <a:rPr lang="ru-RU" dirty="0" smtClean="0"/>
              <a:t>Какой </a:t>
            </a:r>
            <a:r>
              <a:rPr lang="ru-RU" dirty="0"/>
              <a:t>город называют жемчужиной Ивановской области? </a:t>
            </a:r>
            <a:endParaRPr lang="ru-RU" dirty="0" smtClean="0"/>
          </a:p>
          <a:p>
            <a:r>
              <a:rPr lang="ru-RU" dirty="0" smtClean="0"/>
              <a:t>Самый </a:t>
            </a:r>
            <a:r>
              <a:rPr lang="ru-RU" dirty="0"/>
              <a:t>главный промышленный город Ивановской </a:t>
            </a:r>
            <a:r>
              <a:rPr lang="ru-RU" dirty="0" smtClean="0"/>
              <a:t>области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Второй отборочный тур</a:t>
            </a:r>
            <a:endParaRPr lang="ru-RU" dirty="0"/>
          </a:p>
        </p:txBody>
      </p:sp>
      <p:pic>
        <p:nvPicPr>
          <p:cNvPr id="7" name="Рисунок 6" descr="C:\Users\Татьяна\Desktop\iBZIR564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2560"/>
            <a:ext cx="2638425" cy="1758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67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Кто теперь будет герой?!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Начинаем </a:t>
            </a:r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тур второй</a:t>
            </a: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!</a:t>
            </a:r>
            <a:endParaRPr lang="ru-RU" sz="4800" b="1" i="1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3872" y="-12868"/>
            <a:ext cx="6678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Поле Чудес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36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Б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У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Р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Ы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Л</a:t>
            </a:r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61229" y="413233"/>
            <a:ext cx="3000364" cy="271464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Назовите  </a:t>
            </a:r>
            <a:r>
              <a:rPr lang="ru-RU" sz="1600" b="1" dirty="0" smtClean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фамилию  </a:t>
            </a:r>
            <a:r>
              <a:rPr lang="ru-RU" sz="1600" b="1" dirty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ивановского</a:t>
            </a:r>
          </a:p>
          <a:p>
            <a:pPr algn="ctr"/>
            <a:r>
              <a:rPr lang="ru-RU" sz="1600" b="1" dirty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мецената – коллекционера –</a:t>
            </a:r>
          </a:p>
          <a:p>
            <a:pPr algn="ctr"/>
            <a:r>
              <a:rPr lang="ru-RU" sz="1600" b="1" dirty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основателя  Ивановского  </a:t>
            </a:r>
          </a:p>
          <a:p>
            <a:pPr algn="ctr"/>
            <a:r>
              <a:rPr lang="ru-RU" sz="1600" b="1" dirty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историко-краеведческого</a:t>
            </a:r>
          </a:p>
          <a:p>
            <a:pPr algn="ctr"/>
            <a:r>
              <a:rPr lang="ru-RU" sz="1600" b="1" dirty="0">
                <a:solidFill>
                  <a:srgbClr val="AE3B14"/>
                </a:solidFill>
                <a:latin typeface="Arial" pitchFamily="34" charset="0"/>
                <a:cs typeface="Arial" pitchFamily="34" charset="0"/>
              </a:rPr>
              <a:t>музея.</a:t>
            </a:r>
            <a:endParaRPr lang="ru-RU" sz="1600" b="1" dirty="0">
              <a:solidFill>
                <a:srgbClr val="AE3B1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85718" y="28679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36406" y="28847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79309" y="27923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70664" y="28847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25845" y="28847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И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Н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28943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46849" y="28248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0" y="1928802"/>
            <a:ext cx="5000628" cy="492919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200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Х2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50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100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250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806205" y="396313"/>
            <a:ext cx="22302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 тройка игроков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5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5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37" name="Рисунок 36" descr="26703-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8224" y="3456458"/>
            <a:ext cx="1877701" cy="2544310"/>
          </a:xfrm>
          <a:prstGeom prst="rect">
            <a:avLst/>
          </a:prstGeom>
          <a:ln w="2286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Перечислите три крупных города Ивановской области по количеству </a:t>
            </a:r>
            <a:r>
              <a:rPr lang="ru-RU" dirty="0" smtClean="0"/>
              <a:t>жителей</a:t>
            </a:r>
            <a:endParaRPr lang="ru-RU" dirty="0"/>
          </a:p>
          <a:p>
            <a:r>
              <a:rPr lang="ru-RU" dirty="0" smtClean="0"/>
              <a:t>Какая </a:t>
            </a:r>
            <a:r>
              <a:rPr lang="ru-RU" dirty="0"/>
              <a:t>самая крупная река протекает по территории Ивановской области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С </a:t>
            </a:r>
            <a:r>
              <a:rPr lang="ru-RU" dirty="0"/>
              <a:t>какими областями граничит Ивановская область?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Третий отборочный 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29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Третий тур </a:t>
            </a: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мы начинаем,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финалиста выбираем!</a:t>
            </a:r>
            <a:endParaRPr lang="ru-RU" sz="48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3872" y="-12868"/>
            <a:ext cx="6678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Поле Чудес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3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648</TotalTime>
  <Words>448</Words>
  <Application>Microsoft Office PowerPoint</Application>
  <PresentationFormat>Экран (4:3)</PresentationFormat>
  <Paragraphs>170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Презентация PowerPoint</vt:lpstr>
      <vt:lpstr>Правила игры</vt:lpstr>
      <vt:lpstr>Первый отборочный тур</vt:lpstr>
      <vt:lpstr>Презентация PowerPoint</vt:lpstr>
      <vt:lpstr>Второй отборочный тур</vt:lpstr>
      <vt:lpstr>Презентация PowerPoint</vt:lpstr>
      <vt:lpstr>Презентация PowerPoint</vt:lpstr>
      <vt:lpstr>Третий отборочный 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Татьяна</cp:lastModifiedBy>
  <cp:revision>66</cp:revision>
  <dcterms:created xsi:type="dcterms:W3CDTF">2009-07-01T00:44:17Z</dcterms:created>
  <dcterms:modified xsi:type="dcterms:W3CDTF">2018-04-04T20:34:35Z</dcterms:modified>
</cp:coreProperties>
</file>