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83" r:id="rId15"/>
    <p:sldId id="273" r:id="rId16"/>
    <p:sldId id="275" r:id="rId17"/>
    <p:sldId id="284" r:id="rId18"/>
    <p:sldId id="277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8E31A-F6BB-4F8C-88F7-3404734BFCB3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323C7C-F8DD-472C-85C6-D92378ABD652}">
      <dgm:prSet phldrT="[Текст]" custT="1"/>
      <dgm:spPr/>
      <dgm:t>
        <a:bodyPr/>
        <a:lstStyle/>
        <a:p>
          <a:r>
            <a:rPr lang="ru-RU" sz="2400" b="1" dirty="0" smtClean="0"/>
            <a:t>Педагогические технологии</a:t>
          </a:r>
          <a:endParaRPr lang="ru-RU" sz="2400" b="1" dirty="0"/>
        </a:p>
      </dgm:t>
    </dgm:pt>
    <dgm:pt modelId="{672704D6-E3CD-41D8-95F7-75A6DE37EC85}" type="parTrans" cxnId="{DCEC0A76-0B50-4C46-A944-060BB48B85C0}">
      <dgm:prSet/>
      <dgm:spPr/>
      <dgm:t>
        <a:bodyPr/>
        <a:lstStyle/>
        <a:p>
          <a:endParaRPr lang="ru-RU"/>
        </a:p>
      </dgm:t>
    </dgm:pt>
    <dgm:pt modelId="{984F2551-F686-4137-80D5-07D6E5548A39}" type="sibTrans" cxnId="{DCEC0A76-0B50-4C46-A944-060BB48B85C0}">
      <dgm:prSet/>
      <dgm:spPr/>
      <dgm:t>
        <a:bodyPr/>
        <a:lstStyle/>
        <a:p>
          <a:endParaRPr lang="ru-RU"/>
        </a:p>
      </dgm:t>
    </dgm:pt>
    <dgm:pt modelId="{955B32DC-6C8E-42B6-895A-DCACA7936FB1}">
      <dgm:prSet phldrT="[Текст]" custT="1"/>
      <dgm:spPr/>
      <dgm:t>
        <a:bodyPr/>
        <a:lstStyle/>
        <a:p>
          <a:r>
            <a:rPr lang="ru-RU" sz="1800" b="1" dirty="0" smtClean="0"/>
            <a:t>Информационная технология</a:t>
          </a:r>
          <a:endParaRPr lang="ru-RU" sz="1800" b="1" dirty="0"/>
        </a:p>
      </dgm:t>
    </dgm:pt>
    <dgm:pt modelId="{D216E127-C9E2-4019-B624-1B52E872AD1C}" type="parTrans" cxnId="{D32B81FA-637E-45CD-B2DE-1D9C4D9C5F8A}">
      <dgm:prSet/>
      <dgm:spPr/>
      <dgm:t>
        <a:bodyPr/>
        <a:lstStyle/>
        <a:p>
          <a:endParaRPr lang="ru-RU"/>
        </a:p>
      </dgm:t>
    </dgm:pt>
    <dgm:pt modelId="{259C0ECC-1ECF-4BE5-8715-AE38EA0B0B8A}" type="sibTrans" cxnId="{D32B81FA-637E-45CD-B2DE-1D9C4D9C5F8A}">
      <dgm:prSet/>
      <dgm:spPr/>
      <dgm:t>
        <a:bodyPr/>
        <a:lstStyle/>
        <a:p>
          <a:endParaRPr lang="ru-RU"/>
        </a:p>
      </dgm:t>
    </dgm:pt>
    <dgm:pt modelId="{FC5CE427-EAD1-4787-AC72-C8BC4FF76826}">
      <dgm:prSet phldrT="[Текст]" custT="1"/>
      <dgm:spPr/>
      <dgm:t>
        <a:bodyPr/>
        <a:lstStyle/>
        <a:p>
          <a:r>
            <a:rPr lang="ru-RU" sz="1800" b="1" dirty="0" smtClean="0"/>
            <a:t>Технология дифференцированного обучения</a:t>
          </a:r>
          <a:endParaRPr lang="ru-RU" sz="1800" b="1" dirty="0"/>
        </a:p>
      </dgm:t>
    </dgm:pt>
    <dgm:pt modelId="{8B40E3DC-9365-4B94-9C40-EB3F7190726D}" type="parTrans" cxnId="{4F475ECB-FD48-443E-902C-250C0B6C137B}">
      <dgm:prSet/>
      <dgm:spPr/>
      <dgm:t>
        <a:bodyPr/>
        <a:lstStyle/>
        <a:p>
          <a:endParaRPr lang="ru-RU"/>
        </a:p>
      </dgm:t>
    </dgm:pt>
    <dgm:pt modelId="{25895F80-BDB0-41B8-AEEA-01587A365827}" type="sibTrans" cxnId="{4F475ECB-FD48-443E-902C-250C0B6C137B}">
      <dgm:prSet/>
      <dgm:spPr/>
      <dgm:t>
        <a:bodyPr/>
        <a:lstStyle/>
        <a:p>
          <a:endParaRPr lang="ru-RU"/>
        </a:p>
      </dgm:t>
    </dgm:pt>
    <dgm:pt modelId="{1C727F8D-3264-4ADB-B9B0-C9C9B489C9DC}">
      <dgm:prSet phldrT="[Текст]" custT="1"/>
      <dgm:spPr/>
      <dgm:t>
        <a:bodyPr/>
        <a:lstStyle/>
        <a:p>
          <a:r>
            <a:rPr lang="ru-RU" sz="1800" b="1" dirty="0" smtClean="0"/>
            <a:t>Технология разно </a:t>
          </a:r>
          <a:r>
            <a:rPr lang="ru-RU" sz="1800" b="1" dirty="0" err="1" smtClean="0"/>
            <a:t>уровнего</a:t>
          </a:r>
          <a:r>
            <a:rPr lang="ru-RU" sz="1800" b="1" dirty="0" smtClean="0"/>
            <a:t> обучения</a:t>
          </a:r>
          <a:endParaRPr lang="ru-RU" sz="1800" b="1" dirty="0"/>
        </a:p>
      </dgm:t>
    </dgm:pt>
    <dgm:pt modelId="{32A3A6B0-5AB9-4DC8-A54C-FCFADDAFD739}" type="parTrans" cxnId="{64E53C46-C9C3-4246-B813-A7E585039888}">
      <dgm:prSet/>
      <dgm:spPr/>
      <dgm:t>
        <a:bodyPr/>
        <a:lstStyle/>
        <a:p>
          <a:endParaRPr lang="ru-RU"/>
        </a:p>
      </dgm:t>
    </dgm:pt>
    <dgm:pt modelId="{2B13A2BB-4A50-4580-8885-82AB49A3B469}" type="sibTrans" cxnId="{64E53C46-C9C3-4246-B813-A7E585039888}">
      <dgm:prSet/>
      <dgm:spPr/>
      <dgm:t>
        <a:bodyPr/>
        <a:lstStyle/>
        <a:p>
          <a:endParaRPr lang="ru-RU"/>
        </a:p>
      </dgm:t>
    </dgm:pt>
    <dgm:pt modelId="{A481CC7A-E32C-4ECF-B4D5-A49EDB654D98}">
      <dgm:prSet phldrT="[Текст]" custT="1"/>
      <dgm:spPr/>
      <dgm:t>
        <a:bodyPr/>
        <a:lstStyle/>
        <a:p>
          <a:r>
            <a:rPr lang="ru-RU" sz="1600" b="1" dirty="0" smtClean="0"/>
            <a:t>Технология сотрудничества</a:t>
          </a:r>
          <a:endParaRPr lang="ru-RU" sz="1600" b="1" dirty="0"/>
        </a:p>
      </dgm:t>
    </dgm:pt>
    <dgm:pt modelId="{3050A0D0-388D-4BA5-A57A-0F646171618C}" type="parTrans" cxnId="{13517429-CB7C-498B-B43D-BC081D88E0C9}">
      <dgm:prSet/>
      <dgm:spPr/>
      <dgm:t>
        <a:bodyPr/>
        <a:lstStyle/>
        <a:p>
          <a:endParaRPr lang="ru-RU"/>
        </a:p>
      </dgm:t>
    </dgm:pt>
    <dgm:pt modelId="{5592400E-2625-4531-A229-453422EEBC51}" type="sibTrans" cxnId="{13517429-CB7C-498B-B43D-BC081D88E0C9}">
      <dgm:prSet/>
      <dgm:spPr/>
      <dgm:t>
        <a:bodyPr/>
        <a:lstStyle/>
        <a:p>
          <a:endParaRPr lang="ru-RU"/>
        </a:p>
      </dgm:t>
    </dgm:pt>
    <dgm:pt modelId="{1FEC2D59-1F4D-4E9A-889C-79C36725F3CF}">
      <dgm:prSet phldrT="[Текст]" custT="1"/>
      <dgm:spPr/>
      <dgm:t>
        <a:bodyPr/>
        <a:lstStyle/>
        <a:p>
          <a:r>
            <a:rPr lang="ru-RU" sz="1800" b="1" dirty="0" smtClean="0"/>
            <a:t>Технология проблемного обучения</a:t>
          </a:r>
          <a:endParaRPr lang="ru-RU" sz="1800" b="1" dirty="0"/>
        </a:p>
      </dgm:t>
    </dgm:pt>
    <dgm:pt modelId="{EF114630-72D2-4E13-B5BC-963CFE73146F}" type="parTrans" cxnId="{6C4F8BFA-18F3-46A0-9CF4-99FAAA08048F}">
      <dgm:prSet/>
      <dgm:spPr/>
      <dgm:t>
        <a:bodyPr/>
        <a:lstStyle/>
        <a:p>
          <a:endParaRPr lang="ru-RU"/>
        </a:p>
      </dgm:t>
    </dgm:pt>
    <dgm:pt modelId="{497FCE2F-F26A-49C4-8B19-C9BE0FAAB538}" type="sibTrans" cxnId="{6C4F8BFA-18F3-46A0-9CF4-99FAAA08048F}">
      <dgm:prSet/>
      <dgm:spPr/>
      <dgm:t>
        <a:bodyPr/>
        <a:lstStyle/>
        <a:p>
          <a:endParaRPr lang="ru-RU"/>
        </a:p>
      </dgm:t>
    </dgm:pt>
    <dgm:pt modelId="{99DED34C-6803-4672-98CC-661B304B5C28}">
      <dgm:prSet phldrT="[Текст]" custT="1"/>
      <dgm:spPr/>
      <dgm:t>
        <a:bodyPr/>
        <a:lstStyle/>
        <a:p>
          <a:r>
            <a:rPr lang="ru-RU" sz="1800" b="1" dirty="0" smtClean="0"/>
            <a:t>Проектная технология</a:t>
          </a:r>
          <a:endParaRPr lang="ru-RU" sz="1800" b="1" dirty="0"/>
        </a:p>
      </dgm:t>
    </dgm:pt>
    <dgm:pt modelId="{AD4C75BD-F7EF-4C58-8893-996FCFDF6AE8}" type="parTrans" cxnId="{3CE4FC5C-EA80-48FA-BC19-DC115914480D}">
      <dgm:prSet/>
      <dgm:spPr/>
      <dgm:t>
        <a:bodyPr/>
        <a:lstStyle/>
        <a:p>
          <a:endParaRPr lang="ru-RU"/>
        </a:p>
      </dgm:t>
    </dgm:pt>
    <dgm:pt modelId="{5527F072-9453-4D71-A656-EB358FFE66DC}" type="sibTrans" cxnId="{3CE4FC5C-EA80-48FA-BC19-DC115914480D}">
      <dgm:prSet/>
      <dgm:spPr/>
      <dgm:t>
        <a:bodyPr/>
        <a:lstStyle/>
        <a:p>
          <a:endParaRPr lang="ru-RU"/>
        </a:p>
      </dgm:t>
    </dgm:pt>
    <dgm:pt modelId="{48763C3B-C0E3-484B-AA0A-0DFC0B851C70}">
      <dgm:prSet phldrT="[Текст]" custT="1"/>
      <dgm:spPr/>
      <dgm:t>
        <a:bodyPr/>
        <a:lstStyle/>
        <a:p>
          <a:r>
            <a:rPr lang="ru-RU" sz="1800" b="1" dirty="0" smtClean="0"/>
            <a:t>Игровая технология</a:t>
          </a:r>
          <a:endParaRPr lang="ru-RU" sz="1800" b="1" dirty="0"/>
        </a:p>
      </dgm:t>
    </dgm:pt>
    <dgm:pt modelId="{27B3CCCE-A9D6-4346-82BF-85885A9975DC}" type="parTrans" cxnId="{760ED53C-DAF4-4CCF-8F0B-AFF5153B10B8}">
      <dgm:prSet/>
      <dgm:spPr/>
      <dgm:t>
        <a:bodyPr/>
        <a:lstStyle/>
        <a:p>
          <a:endParaRPr lang="ru-RU"/>
        </a:p>
      </dgm:t>
    </dgm:pt>
    <dgm:pt modelId="{842B920B-5F9B-4D4D-BD5F-F64A3F56D0B3}" type="sibTrans" cxnId="{760ED53C-DAF4-4CCF-8F0B-AFF5153B10B8}">
      <dgm:prSet/>
      <dgm:spPr/>
      <dgm:t>
        <a:bodyPr/>
        <a:lstStyle/>
        <a:p>
          <a:endParaRPr lang="ru-RU"/>
        </a:p>
      </dgm:t>
    </dgm:pt>
    <dgm:pt modelId="{0FFA281B-06CD-44D4-BB3A-3EDD5602AFC9}">
      <dgm:prSet phldrT="[Текст]" custT="1"/>
      <dgm:spPr/>
      <dgm:t>
        <a:bodyPr/>
        <a:lstStyle/>
        <a:p>
          <a:r>
            <a:rPr lang="ru-RU" sz="1800" b="1" dirty="0" smtClean="0"/>
            <a:t>Здоровье сберегающая технология </a:t>
          </a:r>
          <a:endParaRPr lang="ru-RU" sz="800" b="1" dirty="0"/>
        </a:p>
      </dgm:t>
    </dgm:pt>
    <dgm:pt modelId="{EBD8B599-ED7C-4DDD-9DB1-1434510F5BDA}" type="parTrans" cxnId="{13333A53-0DD0-46AA-84E2-8A1E5EB18DCD}">
      <dgm:prSet/>
      <dgm:spPr/>
      <dgm:t>
        <a:bodyPr/>
        <a:lstStyle/>
        <a:p>
          <a:endParaRPr lang="ru-RU"/>
        </a:p>
      </dgm:t>
    </dgm:pt>
    <dgm:pt modelId="{EDC9DD32-FE66-402A-815F-BEBBB6569A3F}" type="sibTrans" cxnId="{13333A53-0DD0-46AA-84E2-8A1E5EB18DCD}">
      <dgm:prSet/>
      <dgm:spPr/>
      <dgm:t>
        <a:bodyPr/>
        <a:lstStyle/>
        <a:p>
          <a:endParaRPr lang="ru-RU"/>
        </a:p>
      </dgm:t>
    </dgm:pt>
    <dgm:pt modelId="{58EFD478-E530-44B4-9121-F619405A0E9D}" type="pres">
      <dgm:prSet presAssocID="{DF58E31A-F6BB-4F8C-88F7-3404734BFCB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D7C77E-DE79-4150-91E8-284A76211C74}" type="pres">
      <dgm:prSet presAssocID="{DF58E31A-F6BB-4F8C-88F7-3404734BFCB3}" presName="radial" presStyleCnt="0">
        <dgm:presLayoutVars>
          <dgm:animLvl val="ctr"/>
        </dgm:presLayoutVars>
      </dgm:prSet>
      <dgm:spPr/>
    </dgm:pt>
    <dgm:pt modelId="{EB17EC9E-9EA5-40C9-9D2B-C1D8159BA422}" type="pres">
      <dgm:prSet presAssocID="{B1323C7C-F8DD-472C-85C6-D92378ABD652}" presName="centerShape" presStyleLbl="vennNode1" presStyleIdx="0" presStyleCnt="9" custScaleX="123653" custScaleY="112656"/>
      <dgm:spPr/>
      <dgm:t>
        <a:bodyPr/>
        <a:lstStyle/>
        <a:p>
          <a:endParaRPr lang="ru-RU"/>
        </a:p>
      </dgm:t>
    </dgm:pt>
    <dgm:pt modelId="{19ED9CD8-1D0F-4D32-BAB4-1299852D58A3}" type="pres">
      <dgm:prSet presAssocID="{955B32DC-6C8E-42B6-895A-DCACA7936FB1}" presName="node" presStyleLbl="vennNode1" presStyleIdx="1" presStyleCnt="9" custScaleX="120811" custScaleY="109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CAA9DC-C52F-4CE8-AE43-BC653AA38640}" type="pres">
      <dgm:prSet presAssocID="{FC5CE427-EAD1-4787-AC72-C8BC4FF76826}" presName="node" presStyleLbl="vennNode1" presStyleIdx="2" presStyleCnt="9" custScaleX="119603" custScaleY="115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0C918-7E72-41BB-BEC3-8DB426FE8BA7}" type="pres">
      <dgm:prSet presAssocID="{1C727F8D-3264-4ADB-B9B0-C9C9B489C9DC}" presName="node" presStyleLbl="vennNode1" presStyleIdx="3" presStyleCnt="9" custScaleX="127747" custScaleY="108902" custRadScaleRad="107552" custRadScaleInc="-13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B16B0-1B2C-4D75-9F56-6947803E2483}" type="pres">
      <dgm:prSet presAssocID="{A481CC7A-E32C-4ECF-B4D5-A49EDB654D98}" presName="node" presStyleLbl="vennNode1" presStyleIdx="4" presStyleCnt="9" custScaleX="127033" custScaleY="126023" custRadScaleRad="105221" custRadScaleInc="-4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BB35B-DD85-4B17-973A-20C1BAA7BA27}" type="pres">
      <dgm:prSet presAssocID="{1FEC2D59-1F4D-4E9A-889C-79C36725F3CF}" presName="node" presStyleLbl="vennNode1" presStyleIdx="5" presStyleCnt="9" custScaleX="119339" custScaleY="103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D6375F-83DD-46BA-BB1F-DA6AD3851669}" type="pres">
      <dgm:prSet presAssocID="{99DED34C-6803-4672-98CC-661B304B5C28}" presName="node" presStyleLbl="vennNode1" presStyleIdx="6" presStyleCnt="9" custScaleX="124616" custScaleY="112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B2AB5-3F19-4244-BFF9-5D2A7746512C}" type="pres">
      <dgm:prSet presAssocID="{48763C3B-C0E3-484B-AA0A-0DFC0B851C70}" presName="node" presStyleLbl="vennNode1" presStyleIdx="7" presStyleCnt="9" custScaleX="118586" custScaleY="111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5248BC-1A29-4681-AD54-90C22AB8C6E3}" type="pres">
      <dgm:prSet presAssocID="{0FFA281B-06CD-44D4-BB3A-3EDD5602AFC9}" presName="node" presStyleLbl="vennNode1" presStyleIdx="8" presStyleCnt="9" custScaleX="137420" custScaleY="115650" custRadScaleRad="102182" custRadScaleInc="-2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2510C0-1334-4FDE-9AB8-FADFE1415AD0}" type="presOf" srcId="{FC5CE427-EAD1-4787-AC72-C8BC4FF76826}" destId="{E5CAA9DC-C52F-4CE8-AE43-BC653AA38640}" srcOrd="0" destOrd="0" presId="urn:microsoft.com/office/officeart/2005/8/layout/radial3"/>
    <dgm:cxn modelId="{13E60BD1-52E4-4213-9849-11FF9ED1BD45}" type="presOf" srcId="{99DED34C-6803-4672-98CC-661B304B5C28}" destId="{B0D6375F-83DD-46BA-BB1F-DA6AD3851669}" srcOrd="0" destOrd="0" presId="urn:microsoft.com/office/officeart/2005/8/layout/radial3"/>
    <dgm:cxn modelId="{9B0BCB0F-AA75-4478-B338-F6D329EABC74}" type="presOf" srcId="{0FFA281B-06CD-44D4-BB3A-3EDD5602AFC9}" destId="{CB5248BC-1A29-4681-AD54-90C22AB8C6E3}" srcOrd="0" destOrd="0" presId="urn:microsoft.com/office/officeart/2005/8/layout/radial3"/>
    <dgm:cxn modelId="{3CE4FC5C-EA80-48FA-BC19-DC115914480D}" srcId="{B1323C7C-F8DD-472C-85C6-D92378ABD652}" destId="{99DED34C-6803-4672-98CC-661B304B5C28}" srcOrd="5" destOrd="0" parTransId="{AD4C75BD-F7EF-4C58-8893-996FCFDF6AE8}" sibTransId="{5527F072-9453-4D71-A656-EB358FFE66DC}"/>
    <dgm:cxn modelId="{7E064876-B790-4B82-8972-C2101BB5E235}" type="presOf" srcId="{955B32DC-6C8E-42B6-895A-DCACA7936FB1}" destId="{19ED9CD8-1D0F-4D32-BAB4-1299852D58A3}" srcOrd="0" destOrd="0" presId="urn:microsoft.com/office/officeart/2005/8/layout/radial3"/>
    <dgm:cxn modelId="{13517429-CB7C-498B-B43D-BC081D88E0C9}" srcId="{B1323C7C-F8DD-472C-85C6-D92378ABD652}" destId="{A481CC7A-E32C-4ECF-B4D5-A49EDB654D98}" srcOrd="3" destOrd="0" parTransId="{3050A0D0-388D-4BA5-A57A-0F646171618C}" sibTransId="{5592400E-2625-4531-A229-453422EEBC51}"/>
    <dgm:cxn modelId="{E0A1B340-9349-40ED-A438-F23699417510}" type="presOf" srcId="{1FEC2D59-1F4D-4E9A-889C-79C36725F3CF}" destId="{0DABB35B-DD85-4B17-973A-20C1BAA7BA27}" srcOrd="0" destOrd="0" presId="urn:microsoft.com/office/officeart/2005/8/layout/radial3"/>
    <dgm:cxn modelId="{4919147A-D721-40A7-B2AB-39C04D5D3070}" type="presOf" srcId="{1C727F8D-3264-4ADB-B9B0-C9C9B489C9DC}" destId="{5580C918-7E72-41BB-BEC3-8DB426FE8BA7}" srcOrd="0" destOrd="0" presId="urn:microsoft.com/office/officeart/2005/8/layout/radial3"/>
    <dgm:cxn modelId="{CAF5777D-AA01-4E13-80C1-2859B12DECB4}" type="presOf" srcId="{48763C3B-C0E3-484B-AA0A-0DFC0B851C70}" destId="{347B2AB5-3F19-4244-BFF9-5D2A7746512C}" srcOrd="0" destOrd="0" presId="urn:microsoft.com/office/officeart/2005/8/layout/radial3"/>
    <dgm:cxn modelId="{38D56B56-0360-4B2B-95A6-8C6BEAF1192F}" type="presOf" srcId="{A481CC7A-E32C-4ECF-B4D5-A49EDB654D98}" destId="{449B16B0-1B2C-4D75-9F56-6947803E2483}" srcOrd="0" destOrd="0" presId="urn:microsoft.com/office/officeart/2005/8/layout/radial3"/>
    <dgm:cxn modelId="{760ED53C-DAF4-4CCF-8F0B-AFF5153B10B8}" srcId="{B1323C7C-F8DD-472C-85C6-D92378ABD652}" destId="{48763C3B-C0E3-484B-AA0A-0DFC0B851C70}" srcOrd="6" destOrd="0" parTransId="{27B3CCCE-A9D6-4346-82BF-85885A9975DC}" sibTransId="{842B920B-5F9B-4D4D-BD5F-F64A3F56D0B3}"/>
    <dgm:cxn modelId="{DCEC0A76-0B50-4C46-A944-060BB48B85C0}" srcId="{DF58E31A-F6BB-4F8C-88F7-3404734BFCB3}" destId="{B1323C7C-F8DD-472C-85C6-D92378ABD652}" srcOrd="0" destOrd="0" parTransId="{672704D6-E3CD-41D8-95F7-75A6DE37EC85}" sibTransId="{984F2551-F686-4137-80D5-07D6E5548A39}"/>
    <dgm:cxn modelId="{D32B81FA-637E-45CD-B2DE-1D9C4D9C5F8A}" srcId="{B1323C7C-F8DD-472C-85C6-D92378ABD652}" destId="{955B32DC-6C8E-42B6-895A-DCACA7936FB1}" srcOrd="0" destOrd="0" parTransId="{D216E127-C9E2-4019-B624-1B52E872AD1C}" sibTransId="{259C0ECC-1ECF-4BE5-8715-AE38EA0B0B8A}"/>
    <dgm:cxn modelId="{B6368A12-7420-4EB2-AA0E-8BE28245CFC9}" type="presOf" srcId="{B1323C7C-F8DD-472C-85C6-D92378ABD652}" destId="{EB17EC9E-9EA5-40C9-9D2B-C1D8159BA422}" srcOrd="0" destOrd="0" presId="urn:microsoft.com/office/officeart/2005/8/layout/radial3"/>
    <dgm:cxn modelId="{6C4F8BFA-18F3-46A0-9CF4-99FAAA08048F}" srcId="{B1323C7C-F8DD-472C-85C6-D92378ABD652}" destId="{1FEC2D59-1F4D-4E9A-889C-79C36725F3CF}" srcOrd="4" destOrd="0" parTransId="{EF114630-72D2-4E13-B5BC-963CFE73146F}" sibTransId="{497FCE2F-F26A-49C4-8B19-C9BE0FAAB538}"/>
    <dgm:cxn modelId="{4F475ECB-FD48-443E-902C-250C0B6C137B}" srcId="{B1323C7C-F8DD-472C-85C6-D92378ABD652}" destId="{FC5CE427-EAD1-4787-AC72-C8BC4FF76826}" srcOrd="1" destOrd="0" parTransId="{8B40E3DC-9365-4B94-9C40-EB3F7190726D}" sibTransId="{25895F80-BDB0-41B8-AEEA-01587A365827}"/>
    <dgm:cxn modelId="{64E53C46-C9C3-4246-B813-A7E585039888}" srcId="{B1323C7C-F8DD-472C-85C6-D92378ABD652}" destId="{1C727F8D-3264-4ADB-B9B0-C9C9B489C9DC}" srcOrd="2" destOrd="0" parTransId="{32A3A6B0-5AB9-4DC8-A54C-FCFADDAFD739}" sibTransId="{2B13A2BB-4A50-4580-8885-82AB49A3B469}"/>
    <dgm:cxn modelId="{E2AEF8C7-7F15-4371-9D86-18F4C39B48CA}" type="presOf" srcId="{DF58E31A-F6BB-4F8C-88F7-3404734BFCB3}" destId="{58EFD478-E530-44B4-9121-F619405A0E9D}" srcOrd="0" destOrd="0" presId="urn:microsoft.com/office/officeart/2005/8/layout/radial3"/>
    <dgm:cxn modelId="{13333A53-0DD0-46AA-84E2-8A1E5EB18DCD}" srcId="{B1323C7C-F8DD-472C-85C6-D92378ABD652}" destId="{0FFA281B-06CD-44D4-BB3A-3EDD5602AFC9}" srcOrd="7" destOrd="0" parTransId="{EBD8B599-ED7C-4DDD-9DB1-1434510F5BDA}" sibTransId="{EDC9DD32-FE66-402A-815F-BEBBB6569A3F}"/>
    <dgm:cxn modelId="{C06B8652-B460-48B7-AA40-4CF606A37C79}" type="presParOf" srcId="{58EFD478-E530-44B4-9121-F619405A0E9D}" destId="{3BD7C77E-DE79-4150-91E8-284A76211C74}" srcOrd="0" destOrd="0" presId="urn:microsoft.com/office/officeart/2005/8/layout/radial3"/>
    <dgm:cxn modelId="{1D9ADF70-38A4-4594-9067-878305CBF9E3}" type="presParOf" srcId="{3BD7C77E-DE79-4150-91E8-284A76211C74}" destId="{EB17EC9E-9EA5-40C9-9D2B-C1D8159BA422}" srcOrd="0" destOrd="0" presId="urn:microsoft.com/office/officeart/2005/8/layout/radial3"/>
    <dgm:cxn modelId="{F045A88D-699A-464E-9B23-522FD7C58B84}" type="presParOf" srcId="{3BD7C77E-DE79-4150-91E8-284A76211C74}" destId="{19ED9CD8-1D0F-4D32-BAB4-1299852D58A3}" srcOrd="1" destOrd="0" presId="urn:microsoft.com/office/officeart/2005/8/layout/radial3"/>
    <dgm:cxn modelId="{F7D6F2E4-42CA-4D50-827A-843AFBF2199B}" type="presParOf" srcId="{3BD7C77E-DE79-4150-91E8-284A76211C74}" destId="{E5CAA9DC-C52F-4CE8-AE43-BC653AA38640}" srcOrd="2" destOrd="0" presId="urn:microsoft.com/office/officeart/2005/8/layout/radial3"/>
    <dgm:cxn modelId="{A040AC2B-2974-42B7-B353-13CD691F44AA}" type="presParOf" srcId="{3BD7C77E-DE79-4150-91E8-284A76211C74}" destId="{5580C918-7E72-41BB-BEC3-8DB426FE8BA7}" srcOrd="3" destOrd="0" presId="urn:microsoft.com/office/officeart/2005/8/layout/radial3"/>
    <dgm:cxn modelId="{010859C4-D298-4488-9356-E10E9BE1EB2C}" type="presParOf" srcId="{3BD7C77E-DE79-4150-91E8-284A76211C74}" destId="{449B16B0-1B2C-4D75-9F56-6947803E2483}" srcOrd="4" destOrd="0" presId="urn:microsoft.com/office/officeart/2005/8/layout/radial3"/>
    <dgm:cxn modelId="{B8E3F43F-7F6E-4AED-B197-1FD4F91499EB}" type="presParOf" srcId="{3BD7C77E-DE79-4150-91E8-284A76211C74}" destId="{0DABB35B-DD85-4B17-973A-20C1BAA7BA27}" srcOrd="5" destOrd="0" presId="urn:microsoft.com/office/officeart/2005/8/layout/radial3"/>
    <dgm:cxn modelId="{50F80704-8739-4EF0-A442-09C99C6E0A95}" type="presParOf" srcId="{3BD7C77E-DE79-4150-91E8-284A76211C74}" destId="{B0D6375F-83DD-46BA-BB1F-DA6AD3851669}" srcOrd="6" destOrd="0" presId="urn:microsoft.com/office/officeart/2005/8/layout/radial3"/>
    <dgm:cxn modelId="{B2B94692-86E7-4500-8FC5-2888CE98CB4D}" type="presParOf" srcId="{3BD7C77E-DE79-4150-91E8-284A76211C74}" destId="{347B2AB5-3F19-4244-BFF9-5D2A7746512C}" srcOrd="7" destOrd="0" presId="urn:microsoft.com/office/officeart/2005/8/layout/radial3"/>
    <dgm:cxn modelId="{00F9B2BE-76AA-4433-BB6B-EE4335DB20CF}" type="presParOf" srcId="{3BD7C77E-DE79-4150-91E8-284A76211C74}" destId="{CB5248BC-1A29-4681-AD54-90C22AB8C6E3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17EC9E-9EA5-40C9-9D2B-C1D8159BA422}">
      <dsp:nvSpPr>
        <dsp:cNvPr id="0" name=""/>
        <dsp:cNvSpPr/>
      </dsp:nvSpPr>
      <dsp:spPr>
        <a:xfrm>
          <a:off x="4560982" y="1250649"/>
          <a:ext cx="4476640" cy="407851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Педагогические технологии</a:t>
          </a:r>
          <a:endParaRPr lang="ru-RU" sz="2400" b="1" kern="1200" dirty="0"/>
        </a:p>
      </dsp:txBody>
      <dsp:txXfrm>
        <a:off x="4560982" y="1250649"/>
        <a:ext cx="4476640" cy="4078513"/>
      </dsp:txXfrm>
    </dsp:sp>
    <dsp:sp modelId="{19ED9CD8-1D0F-4D32-BAB4-1299852D58A3}">
      <dsp:nvSpPr>
        <dsp:cNvPr id="0" name=""/>
        <dsp:cNvSpPr/>
      </dsp:nvSpPr>
      <dsp:spPr>
        <a:xfrm>
          <a:off x="5705865" y="-61320"/>
          <a:ext cx="2186875" cy="19871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Информационная технология</a:t>
          </a:r>
          <a:endParaRPr lang="ru-RU" sz="1800" b="1" kern="1200" dirty="0"/>
        </a:p>
      </dsp:txBody>
      <dsp:txXfrm>
        <a:off x="5705865" y="-61320"/>
        <a:ext cx="2186875" cy="1987123"/>
      </dsp:txXfrm>
    </dsp:sp>
    <dsp:sp modelId="{E5CAA9DC-C52F-4CE8-AE43-BC653AA38640}">
      <dsp:nvSpPr>
        <dsp:cNvPr id="0" name=""/>
        <dsp:cNvSpPr/>
      </dsp:nvSpPr>
      <dsp:spPr>
        <a:xfrm>
          <a:off x="7383918" y="576068"/>
          <a:ext cx="2165008" cy="209343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Технология дифференцированного обучения</a:t>
          </a:r>
          <a:endParaRPr lang="ru-RU" sz="1800" b="1" kern="1200" dirty="0"/>
        </a:p>
      </dsp:txBody>
      <dsp:txXfrm>
        <a:off x="7383918" y="576068"/>
        <a:ext cx="2165008" cy="2093434"/>
      </dsp:txXfrm>
    </dsp:sp>
    <dsp:sp modelId="{5580C918-7E72-41BB-BEC3-8DB426FE8BA7}">
      <dsp:nvSpPr>
        <dsp:cNvPr id="0" name=""/>
        <dsp:cNvSpPr/>
      </dsp:nvSpPr>
      <dsp:spPr>
        <a:xfrm>
          <a:off x="8178658" y="2277169"/>
          <a:ext cx="2312428" cy="19713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Технология разно </a:t>
          </a:r>
          <a:r>
            <a:rPr lang="ru-RU" sz="1800" b="1" kern="1200" dirty="0" err="1" smtClean="0"/>
            <a:t>уровнего</a:t>
          </a:r>
          <a:r>
            <a:rPr lang="ru-RU" sz="1800" b="1" kern="1200" dirty="0" smtClean="0"/>
            <a:t> обучения</a:t>
          </a:r>
          <a:endParaRPr lang="ru-RU" sz="1800" b="1" kern="1200" dirty="0"/>
        </a:p>
      </dsp:txBody>
      <dsp:txXfrm>
        <a:off x="8178658" y="2277169"/>
        <a:ext cx="2312428" cy="1971303"/>
      </dsp:txXfrm>
    </dsp:sp>
    <dsp:sp modelId="{449B16B0-1B2C-4D75-9F56-6947803E2483}">
      <dsp:nvSpPr>
        <dsp:cNvPr id="0" name=""/>
        <dsp:cNvSpPr/>
      </dsp:nvSpPr>
      <dsp:spPr>
        <a:xfrm>
          <a:off x="7465450" y="3839463"/>
          <a:ext cx="2299503" cy="22812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Технология сотрудничества</a:t>
          </a:r>
          <a:endParaRPr lang="ru-RU" sz="1600" b="1" kern="1200" dirty="0"/>
        </a:p>
      </dsp:txBody>
      <dsp:txXfrm>
        <a:off x="7465450" y="3839463"/>
        <a:ext cx="2299503" cy="2281221"/>
      </dsp:txXfrm>
    </dsp:sp>
    <dsp:sp modelId="{0DABB35B-DD85-4B17-973A-20C1BAA7BA27}">
      <dsp:nvSpPr>
        <dsp:cNvPr id="0" name=""/>
        <dsp:cNvSpPr/>
      </dsp:nvSpPr>
      <dsp:spPr>
        <a:xfrm>
          <a:off x="5719187" y="4707036"/>
          <a:ext cx="2160229" cy="18810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Технология проблемного обучения</a:t>
          </a:r>
          <a:endParaRPr lang="ru-RU" sz="1800" b="1" kern="1200" dirty="0"/>
        </a:p>
      </dsp:txBody>
      <dsp:txXfrm>
        <a:off x="5719187" y="4707036"/>
        <a:ext cx="2160229" cy="1881066"/>
      </dsp:txXfrm>
    </dsp:sp>
    <dsp:sp modelId="{B0D6375F-83DD-46BA-BB1F-DA6AD3851669}">
      <dsp:nvSpPr>
        <dsp:cNvPr id="0" name=""/>
        <dsp:cNvSpPr/>
      </dsp:nvSpPr>
      <dsp:spPr>
        <a:xfrm>
          <a:off x="4004306" y="3937388"/>
          <a:ext cx="2255752" cy="203927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Проектная технология</a:t>
          </a:r>
          <a:endParaRPr lang="ru-RU" sz="1800" b="1" kern="1200" dirty="0"/>
        </a:p>
      </dsp:txBody>
      <dsp:txXfrm>
        <a:off x="4004306" y="3937388"/>
        <a:ext cx="2255752" cy="2039274"/>
      </dsp:txXfrm>
    </dsp:sp>
    <dsp:sp modelId="{347B2AB5-3F19-4244-BFF9-5D2A7746512C}">
      <dsp:nvSpPr>
        <dsp:cNvPr id="0" name=""/>
        <dsp:cNvSpPr/>
      </dsp:nvSpPr>
      <dsp:spPr>
        <a:xfrm>
          <a:off x="3368339" y="2276486"/>
          <a:ext cx="2146599" cy="20268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Игровая технология</a:t>
          </a:r>
          <a:endParaRPr lang="ru-RU" sz="1800" b="1" kern="1200" dirty="0"/>
        </a:p>
      </dsp:txBody>
      <dsp:txXfrm>
        <a:off x="3368339" y="2276486"/>
        <a:ext cx="2146599" cy="2026838"/>
      </dsp:txXfrm>
    </dsp:sp>
    <dsp:sp modelId="{CB5248BC-1A29-4681-AD54-90C22AB8C6E3}">
      <dsp:nvSpPr>
        <dsp:cNvPr id="0" name=""/>
        <dsp:cNvSpPr/>
      </dsp:nvSpPr>
      <dsp:spPr>
        <a:xfrm>
          <a:off x="3816422" y="576063"/>
          <a:ext cx="2487525" cy="209345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Здоровье сберегающая технология </a:t>
          </a:r>
          <a:endParaRPr lang="ru-RU" sz="800" b="1" kern="1200" dirty="0"/>
        </a:p>
      </dsp:txBody>
      <dsp:txXfrm>
        <a:off x="3816422" y="576063"/>
        <a:ext cx="2487525" cy="2093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4795C-2314-4CF7-90BD-F2760BB9D32C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FEADF-8D20-4163-BD02-8CAB3132F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FEADF-8D20-4163-BD02-8CAB3132F8C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FEADF-8D20-4163-BD02-8CAB3132F8C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9708130-8E9F-4C98-8149-85C3F205C198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CACEA7A-2D01-4444-AC60-6F0195672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280920" cy="2016224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«Использование современных технологий для повышения качества математического образования»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653136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Учитель математики </a:t>
            </a:r>
          </a:p>
          <a:p>
            <a:r>
              <a:rPr lang="ru-RU" sz="2800" dirty="0" smtClean="0"/>
              <a:t>МБОУ-СОШ №2</a:t>
            </a:r>
          </a:p>
          <a:p>
            <a:r>
              <a:rPr lang="ru-RU" sz="2800" dirty="0" err="1" smtClean="0"/>
              <a:t>Гетун</a:t>
            </a:r>
            <a:r>
              <a:rPr lang="ru-RU" sz="2800" dirty="0" smtClean="0"/>
              <a:t> Т.А.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 </a:t>
            </a:r>
            <a:r>
              <a:rPr lang="ru-RU" b="1" dirty="0" smtClean="0">
                <a:latin typeface="Calibri" pitchFamily="34" charset="0"/>
              </a:rPr>
              <a:t>Задачи с недостающими данными. 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Пример.  Из двух пунктов вышли одновременно навстречу друг другу два пешехода. Скорость одного пешехода равна 5 км/ч, а скорость другого – на 1 км/ч больше. Какое расстояние будет между пешеходами через 2 часа?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931224" cy="11898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с излишними данными.</a:t>
            </a:r>
            <a:r>
              <a:rPr lang="ru-RU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Масса 10 ящиков яблок 3 </a:t>
            </a:r>
            <a:r>
              <a:rPr lang="ru-RU" dirty="0" err="1" smtClean="0"/>
              <a:t>ц</a:t>
            </a:r>
            <a:r>
              <a:rPr lang="ru-RU" dirty="0" smtClean="0"/>
              <a:t> 52 кг, а масса 15 ящиков груш 5ц 14 кг. В магазин привезли 23 ящика яблок и 5 ящиков груш. На сколько килограммов масса одного ящика яблок больше массы одного ящика груш.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892480" cy="122413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Проектная  технология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Защита проекта «Математика в литературе».</a:t>
            </a:r>
            <a:endParaRPr lang="ru-RU" dirty="0"/>
          </a:p>
        </p:txBody>
      </p:sp>
      <p:pic>
        <p:nvPicPr>
          <p:cNvPr id="4" name="Содержимое 3" descr="2016-04-11 12-43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204864"/>
            <a:ext cx="576711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Мини- проект: «Интересные факты из жизни великих математиков»</a:t>
            </a:r>
            <a:endParaRPr lang="ru-RU" dirty="0"/>
          </a:p>
        </p:txBody>
      </p:sp>
      <p:pic>
        <p:nvPicPr>
          <p:cNvPr id="4" name="Содержимое 3" descr="P10604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204864"/>
            <a:ext cx="576711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Мини- проект: «Рене Декарт»</a:t>
            </a:r>
            <a:endParaRPr lang="ru-RU" dirty="0"/>
          </a:p>
        </p:txBody>
      </p:sp>
      <p:pic>
        <p:nvPicPr>
          <p:cNvPr id="4" name="Содержимое 3" descr="2017-11-27 06-24-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916832"/>
            <a:ext cx="576580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Игровая технология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Математические сказки.</a:t>
            </a:r>
          </a:p>
          <a:p>
            <a:r>
              <a:rPr lang="ru-RU" dirty="0" smtClean="0"/>
              <a:t>Математические ребусы.</a:t>
            </a:r>
          </a:p>
          <a:p>
            <a:r>
              <a:rPr lang="ru-RU" dirty="0" smtClean="0"/>
              <a:t>Математическое лото.</a:t>
            </a:r>
          </a:p>
          <a:p>
            <a:r>
              <a:rPr lang="ru-RU" dirty="0" smtClean="0"/>
              <a:t>Соревнование художников на координатной плоскости.</a:t>
            </a:r>
          </a:p>
          <a:p>
            <a:r>
              <a:rPr lang="ru-RU" dirty="0" smtClean="0"/>
              <a:t>Математические кроссворды.</a:t>
            </a:r>
          </a:p>
          <a:p>
            <a:r>
              <a:rPr lang="ru-RU" dirty="0" smtClean="0"/>
              <a:t>Математические викторины.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4320480" cy="2232248"/>
          </a:xfrm>
        </p:spPr>
        <p:txBody>
          <a:bodyPr/>
          <a:lstStyle/>
          <a:p>
            <a:r>
              <a:rPr lang="ru-RU" dirty="0" smtClean="0"/>
              <a:t>Математическая викторина</a:t>
            </a:r>
            <a:endParaRPr lang="ru-RU" dirty="0"/>
          </a:p>
        </p:txBody>
      </p:sp>
      <p:pic>
        <p:nvPicPr>
          <p:cNvPr id="4" name="Содержимое 3" descr="P10604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857496"/>
            <a:ext cx="4286280" cy="3401000"/>
          </a:xfrm>
        </p:spPr>
      </p:pic>
      <p:pic>
        <p:nvPicPr>
          <p:cNvPr id="5" name="Содержимое 3" descr="2017-11-28 07-30-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28604"/>
            <a:ext cx="4032448" cy="3024336"/>
          </a:xfrm>
          <a:prstGeom prst="rect">
            <a:avLst/>
          </a:prstGeom>
        </p:spPr>
      </p:pic>
      <p:pic>
        <p:nvPicPr>
          <p:cNvPr id="6" name="Рисунок 5" descr="2017-11-28 07-26-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7" y="3571876"/>
            <a:ext cx="4227556" cy="3170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7-11-30 11-36-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5" y="188640"/>
            <a:ext cx="4224469" cy="3168352"/>
          </a:xfrm>
        </p:spPr>
      </p:pic>
      <p:pic>
        <p:nvPicPr>
          <p:cNvPr id="5" name="Рисунок 4" descr="P10604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73016"/>
            <a:ext cx="3888432" cy="2916324"/>
          </a:xfrm>
          <a:prstGeom prst="rect">
            <a:avLst/>
          </a:prstGeom>
        </p:spPr>
      </p:pic>
      <p:pic>
        <p:nvPicPr>
          <p:cNvPr id="6" name="Рисунок 5" descr="P10604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3501008"/>
            <a:ext cx="3851920" cy="288894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35280" cy="10618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Здоровье сберегающие технологии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1. Задачи по теме «Здоровая математика»: Режим дня 1. Мальчик лёг спать в 10 часов вечера и проснулся в 8 часов утра. Сколько часов спал мальчик? Ведёт ли мальчик здоровый образ жизни, если учесть, что дети должны спать 10 - 11 часов в сутки? (10 часов).   </a:t>
            </a:r>
          </a:p>
          <a:p>
            <a:r>
              <a:rPr lang="ru-RU" dirty="0" smtClean="0"/>
              <a:t>   2. Вечерний приём пищи должен состояться не позднее, чем за 2 часа 30 мин до сна. Во сколько нужно поужинать школьнику, если он, соблюдая режим дня, должен утром встать в 7 часов в школу и при этом ночной сон должен длиться 10 часов? (Если ребёнок ужинает позже, нарушается ночной сон, а организм не отдыхает). (В 18 часов 30 минут)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  «Инновации требуют огромной затраты сил, времени, но это то, что делает нас современным своему времени. Мы стремимся к успеху. И если будут успешными учителя и школа, значит, есть надежда на то, что наши ученики тоже будут успешными и счастливыми!»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7200800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b="1" i="1" dirty="0" smtClean="0"/>
              <a:t>...Урок — это зеркало общей и педагогической культуры учителя, мерило его интеллектуального богатства, показатель его кругозора и эрудиции                                                                                                                       В.Сухомлинский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820472" cy="4826008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/>
              <a:t>Слово «</a:t>
            </a:r>
            <a:r>
              <a:rPr lang="ru-RU" sz="3200" b="1" dirty="0" smtClean="0"/>
              <a:t>технология</a:t>
            </a:r>
            <a:r>
              <a:rPr lang="ru-RU" sz="3200" dirty="0" smtClean="0"/>
              <a:t>» происходит от греческого слова: «</a:t>
            </a:r>
            <a:r>
              <a:rPr lang="ru-RU" sz="3200" dirty="0" err="1" smtClean="0"/>
              <a:t>techne</a:t>
            </a:r>
            <a:r>
              <a:rPr lang="ru-RU" sz="3200" dirty="0" smtClean="0"/>
              <a:t>» - искусство, мастерство, умение и «</a:t>
            </a:r>
            <a:r>
              <a:rPr lang="ru-RU" sz="3200" dirty="0" err="1" smtClean="0"/>
              <a:t>logos</a:t>
            </a:r>
            <a:r>
              <a:rPr lang="ru-RU" sz="3200" dirty="0" smtClean="0"/>
              <a:t>» - наука, закон. Дословно «</a:t>
            </a:r>
            <a:r>
              <a:rPr lang="ru-RU" sz="3200" b="1" dirty="0" smtClean="0"/>
              <a:t>технология</a:t>
            </a:r>
            <a:r>
              <a:rPr lang="ru-RU" sz="3200" dirty="0" smtClean="0"/>
              <a:t>» - наука о мастерстве.</a:t>
            </a:r>
          </a:p>
          <a:p>
            <a:endParaRPr lang="ru-RU" sz="3200" dirty="0" smtClean="0"/>
          </a:p>
          <a:p>
            <a:r>
              <a:rPr lang="ru-RU" sz="3200" b="1" dirty="0" smtClean="0"/>
              <a:t>  Педагогическая технология</a:t>
            </a:r>
            <a:r>
              <a:rPr lang="ru-RU" sz="3200" dirty="0" smtClean="0"/>
              <a:t>-это</a:t>
            </a:r>
          </a:p>
          <a:p>
            <a:pPr>
              <a:buNone/>
            </a:pPr>
            <a:r>
              <a:rPr lang="ru-RU" sz="3200" dirty="0" smtClean="0"/>
              <a:t>    системный метод создания , применения и</a:t>
            </a:r>
          </a:p>
          <a:p>
            <a:pPr>
              <a:buFontTx/>
              <a:buNone/>
            </a:pPr>
            <a:r>
              <a:rPr lang="ru-RU" sz="3200" dirty="0" smtClean="0"/>
              <a:t>    определения всего процесса преподавания</a:t>
            </a:r>
          </a:p>
          <a:p>
            <a:pPr>
              <a:buFontTx/>
              <a:buNone/>
            </a:pPr>
            <a:r>
              <a:rPr lang="ru-RU" sz="3200" dirty="0" smtClean="0"/>
              <a:t>    и усвоения знаний с учетом технических и</a:t>
            </a:r>
          </a:p>
          <a:p>
            <a:pPr>
              <a:buFontTx/>
              <a:buNone/>
            </a:pPr>
            <a:r>
              <a:rPr lang="ru-RU" sz="3200" dirty="0" smtClean="0"/>
              <a:t>    человеческих ресурсов и их  взаимодействия,         ставящий своей  задачей оптимизацию форм </a:t>
            </a:r>
          </a:p>
          <a:p>
            <a:pPr>
              <a:buFontTx/>
              <a:buNone/>
            </a:pPr>
            <a:r>
              <a:rPr lang="ru-RU" sz="3200" dirty="0" smtClean="0"/>
              <a:t>    образования (ЮНЕСКО).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268760" y="188640"/>
          <a:ext cx="13681520" cy="6526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692696"/>
            <a:ext cx="8676456" cy="136815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ИКТ на уроках математики  позволяет: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6" cy="530120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сделать процесс обучения более интересным, ярким, увлекательным;</a:t>
            </a:r>
          </a:p>
          <a:p>
            <a:pPr lvl="0"/>
            <a:r>
              <a:rPr lang="ru-RU" dirty="0" smtClean="0"/>
              <a:t>эффективно решать проблему наглядности обучения ; </a:t>
            </a:r>
          </a:p>
          <a:p>
            <a:pPr lvl="0"/>
            <a:r>
              <a:rPr lang="ru-RU" dirty="0" smtClean="0"/>
              <a:t>индивидуализировать процесс обучения за счёт возможности создания и использования разно уровневых заданий ;</a:t>
            </a:r>
          </a:p>
          <a:p>
            <a:pPr lvl="0"/>
            <a:r>
              <a:rPr lang="ru-RU" dirty="0" smtClean="0"/>
              <a:t>раскрепостить учеников при ответе на вопросы;</a:t>
            </a:r>
          </a:p>
          <a:p>
            <a:pPr lvl="0"/>
            <a:r>
              <a:rPr lang="ru-RU" dirty="0" smtClean="0"/>
              <a:t>совершенствовать навыки самоконтроля;</a:t>
            </a:r>
          </a:p>
          <a:p>
            <a:pPr lvl="0"/>
            <a:r>
              <a:rPr lang="ru-RU" dirty="0" smtClean="0"/>
              <a:t>организовать учебно-исследовательскую деятельность учащихся.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4475989" cy="3501008"/>
          </a:xfrm>
        </p:spPr>
      </p:pic>
      <p:pic>
        <p:nvPicPr>
          <p:cNvPr id="7" name="Рисунок 6" descr="img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5989" y="0"/>
            <a:ext cx="4668011" cy="3501008"/>
          </a:xfrm>
          <a:prstGeom prst="rect">
            <a:avLst/>
          </a:prstGeom>
        </p:spPr>
      </p:pic>
      <p:pic>
        <p:nvPicPr>
          <p:cNvPr id="8" name="Рисунок 7" descr="im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83006"/>
            <a:ext cx="4499992" cy="337499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60032" y="3573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Использование ИКТ на уроках математики  позволяет: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12432" y="37254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Использование ИКТ на уроках математики  позволяет: 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499992" y="3501008"/>
            <a:ext cx="4644008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72000"/>
          </a:xfrm>
        </p:spPr>
        <p:txBody>
          <a:bodyPr/>
          <a:lstStyle/>
          <a:p>
            <a:r>
              <a:rPr lang="ru-RU" dirty="0" smtClean="0"/>
              <a:t>Сегодня я узнал, что…</a:t>
            </a:r>
          </a:p>
          <a:p>
            <a:r>
              <a:rPr lang="ru-RU" dirty="0" smtClean="0"/>
              <a:t>Мне понравилось…</a:t>
            </a:r>
          </a:p>
          <a:p>
            <a:r>
              <a:rPr lang="ru-RU" dirty="0" smtClean="0"/>
              <a:t>Теперь я могу…</a:t>
            </a:r>
          </a:p>
          <a:p>
            <a:r>
              <a:rPr lang="ru-RU" dirty="0" smtClean="0"/>
              <a:t>Я понял, что…</a:t>
            </a:r>
          </a:p>
          <a:p>
            <a:r>
              <a:rPr lang="ru-RU" dirty="0" smtClean="0"/>
              <a:t>Я приобрел…</a:t>
            </a:r>
          </a:p>
          <a:p>
            <a:r>
              <a:rPr lang="ru-RU" dirty="0" smtClean="0"/>
              <a:t>Я попробую…</a:t>
            </a:r>
          </a:p>
          <a:p>
            <a:r>
              <a:rPr lang="ru-RU" dirty="0" smtClean="0"/>
              <a:t>Меня удивило…</a:t>
            </a:r>
          </a:p>
          <a:p>
            <a:r>
              <a:rPr lang="ru-RU" dirty="0" smtClean="0"/>
              <a:t>Было трудно…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Технология проблемного обучения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801720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Примеры. 1. Тема «Проценты» В конкурсе участвовали два класса. Из 5 «а» класса – 50% учащихся, а из 5 «б» - 40%. При подсчете оказалось, что количество участников из каждого класса одинаково. Почему?</a:t>
            </a:r>
          </a:p>
          <a:p>
            <a:r>
              <a:rPr lang="ru-RU" sz="3800" dirty="0" smtClean="0"/>
              <a:t> 2. Тема «Свойства деления». Коле дали задание найти значение выражения (37 + 34*5) : (45*3 – 135)  Он сказал, что найти значение этого выражения нельзя. Прав ли он?</a:t>
            </a:r>
          </a:p>
          <a:p>
            <a:r>
              <a:rPr lang="ru-RU" sz="3800" dirty="0" smtClean="0"/>
              <a:t>3. Тема «Площадь треугольника» «Три маляра должны покрасить фронтон дома в форме прямоугольного треугольника со сторонами 3м и 4 м. Хватит ли им 1 банки краски, если на ней написано: площадь покрытия 10г/кв.м.?»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0668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Создание проблемных ситуаций через умышленно допущенные учителем ошибки.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Тема «Линейные уравнения с одной переменной» (6 класс). Учитель  решает быстро уравнение:                                       (3х + 7) × 2 – 3 = 17;</a:t>
            </a:r>
          </a:p>
          <a:p>
            <a:pPr>
              <a:buNone/>
            </a:pPr>
            <a:r>
              <a:rPr lang="ru-RU" dirty="0" smtClean="0"/>
              <a:t>      6х + 14 – 3 = 17;</a:t>
            </a:r>
          </a:p>
          <a:p>
            <a:pPr>
              <a:buNone/>
            </a:pPr>
            <a:r>
              <a:rPr lang="ru-RU" dirty="0" smtClean="0"/>
              <a:t>      6х = 17 – 14 – 3;</a:t>
            </a:r>
          </a:p>
          <a:p>
            <a:pPr>
              <a:buNone/>
            </a:pPr>
            <a:r>
              <a:rPr lang="ru-RU" dirty="0" smtClean="0"/>
              <a:t>      6х = 0; 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х</a:t>
            </a:r>
            <a:r>
              <a:rPr lang="ru-RU" dirty="0" smtClean="0"/>
              <a:t> = 0. </a:t>
            </a:r>
          </a:p>
          <a:p>
            <a:pPr>
              <a:buNone/>
            </a:pPr>
            <a:r>
              <a:rPr lang="ru-RU" dirty="0" smtClean="0"/>
              <a:t>При проверке ответ не сходится.</a:t>
            </a:r>
          </a:p>
          <a:p>
            <a:pPr>
              <a:buNone/>
            </a:pPr>
            <a:r>
              <a:rPr lang="ru-RU" dirty="0" smtClean="0"/>
              <a:t> Проблемная ситуация. Ищем ошибку. Дети решают проблему.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201</TotalTime>
  <Words>734</Words>
  <Application>Microsoft Office PowerPoint</Application>
  <PresentationFormat>Экран (4:3)</PresentationFormat>
  <Paragraphs>78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«Использование современных технологий для повышения качества математического образования»</vt:lpstr>
      <vt:lpstr> ...Урок — это зеркало общей и педагогической культуры учителя, мерило его интеллектуального богатства, показатель его кругозора и эрудиции                                                                                                                       В.Сухомлинский</vt:lpstr>
      <vt:lpstr>Слайд 3</vt:lpstr>
      <vt:lpstr>Слайд 4</vt:lpstr>
      <vt:lpstr>Использование ИКТ на уроках математики  позволяет:  </vt:lpstr>
      <vt:lpstr>Слайд 6</vt:lpstr>
      <vt:lpstr>Рефлексия</vt:lpstr>
      <vt:lpstr>Технология проблемного обучения</vt:lpstr>
      <vt:lpstr>Создание проблемных ситуаций через умышленно допущенные учителем ошибки.</vt:lpstr>
      <vt:lpstr> Задачи с недостающими данными. </vt:lpstr>
      <vt:lpstr>Задачи с излишними данными.  </vt:lpstr>
      <vt:lpstr>Проектная  технология Защита проекта «Математика в литературе».</vt:lpstr>
      <vt:lpstr>Мини- проект: «Интересные факты из жизни великих математиков»</vt:lpstr>
      <vt:lpstr>Мини- проект: «Рене Декарт»</vt:lpstr>
      <vt:lpstr>Игровая технология </vt:lpstr>
      <vt:lpstr>Математическая викторина</vt:lpstr>
      <vt:lpstr>Слайд 17</vt:lpstr>
      <vt:lpstr>Здоровье сберегающие технологии. 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современных педагогических технологий на уроках математики»</dc:title>
  <dc:creator>админ</dc:creator>
  <cp:lastModifiedBy>админ</cp:lastModifiedBy>
  <cp:revision>35</cp:revision>
  <dcterms:created xsi:type="dcterms:W3CDTF">2018-02-17T20:51:51Z</dcterms:created>
  <dcterms:modified xsi:type="dcterms:W3CDTF">2018-11-03T19:57:38Z</dcterms:modified>
</cp:coreProperties>
</file>