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0082D-69B1-4542-89A8-4C73413ECE41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6ED1-BE76-47A5-8C33-3D6936328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0082D-69B1-4542-89A8-4C73413ECE41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6ED1-BE76-47A5-8C33-3D6936328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0082D-69B1-4542-89A8-4C73413ECE41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6ED1-BE76-47A5-8C33-3D6936328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0082D-69B1-4542-89A8-4C73413ECE41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6ED1-BE76-47A5-8C33-3D6936328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0082D-69B1-4542-89A8-4C73413ECE41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6ED1-BE76-47A5-8C33-3D6936328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0082D-69B1-4542-89A8-4C73413ECE41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6ED1-BE76-47A5-8C33-3D6936328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0082D-69B1-4542-89A8-4C73413ECE41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6ED1-BE76-47A5-8C33-3D6936328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0082D-69B1-4542-89A8-4C73413ECE41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6ED1-BE76-47A5-8C33-3D6936328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0082D-69B1-4542-89A8-4C73413ECE41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6ED1-BE76-47A5-8C33-3D6936328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0082D-69B1-4542-89A8-4C73413ECE41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EB6ED1-BE76-47A5-8C33-3D6936328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9552" y="384340"/>
            <a:ext cx="792088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i="1" spc="50" dirty="0">
                <a:ln>
                  <a:prstDash val="solid"/>
                </a:ln>
                <a:solidFill>
                  <a:srgbClr val="8368A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Monotype Corsiva" panose="03010101010201010101" pitchFamily="66" charset="0"/>
              </a:rPr>
              <a:t>Современные формы и методы обучения родителей </a:t>
            </a:r>
            <a:r>
              <a:rPr lang="ru-RU" b="1" i="1" spc="50" dirty="0" smtClean="0">
                <a:ln>
                  <a:prstDash val="solid"/>
                </a:ln>
                <a:solidFill>
                  <a:srgbClr val="8368A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Monotype Corsiva" panose="03010101010201010101" pitchFamily="66" charset="0"/>
              </a:rPr>
              <a:t>игровой деятельности</a:t>
            </a:r>
            <a:r>
              <a:rPr lang="ru-RU" b="1" i="1" spc="50" dirty="0">
                <a:ln>
                  <a:prstDash val="solid"/>
                </a:ln>
                <a:solidFill>
                  <a:srgbClr val="8368A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Monotype Corsiva" panose="03010101010201010101" pitchFamily="66" charset="0"/>
              </a:rPr>
              <a:t>.</a:t>
            </a:r>
            <a:endParaRPr lang="ru-RU" b="1" i="1" spc="50" dirty="0">
              <a:ln w="11430"/>
              <a:solidFill>
                <a:srgbClr val="8368A4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4293096"/>
            <a:ext cx="4139952" cy="1752600"/>
          </a:xfrm>
        </p:spPr>
        <p:txBody>
          <a:bodyPr>
            <a:normAutofit/>
          </a:bodyPr>
          <a:lstStyle/>
          <a:p>
            <a:r>
              <a:rPr lang="ru-RU" sz="2000" i="1" dirty="0" err="1" smtClean="0">
                <a:solidFill>
                  <a:srgbClr val="7030A0"/>
                </a:solidFill>
                <a:latin typeface="Constantia" pitchFamily="18" charset="0"/>
              </a:rPr>
              <a:t>Коробкова</a:t>
            </a:r>
            <a:r>
              <a:rPr lang="ru-RU" sz="2000" i="1" dirty="0" smtClean="0">
                <a:solidFill>
                  <a:srgbClr val="7030A0"/>
                </a:solidFill>
                <a:latin typeface="Constantia" pitchFamily="18" charset="0"/>
              </a:rPr>
              <a:t> Татьяна Борисовна МБДОУ «Детский сад комбинированного вида №18»</a:t>
            </a:r>
            <a:endParaRPr lang="ru-RU" sz="2000" i="1" dirty="0">
              <a:solidFill>
                <a:srgbClr val="7030A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27584" y="692696"/>
            <a:ext cx="705678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Monotype Corsiva" panose="03010101010201010101" pitchFamily="66" charset="0"/>
              </a:rPr>
              <a:t>Эффективно организованное взаимодействие с родителями в ДОУ, как один из методов развития игровой деятельности даёт возможность значительно повысить самостоятельную игровую деятельность детей, развить игровые умения и навыки, воображение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764704"/>
            <a:ext cx="741682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Monotype Corsiva" panose="03010101010201010101" pitchFamily="66" charset="0"/>
              </a:rPr>
              <a:t>Совместная игра дошкольников с взрослыми – это не только основное средство развития ребёнка, но и инструмент, способствующий взаимопониманию разных поколений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827584" y="764704"/>
            <a:ext cx="698477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i="1" dirty="0" smtClean="0">
              <a:solidFill>
                <a:srgbClr val="7030A0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908720"/>
            <a:ext cx="73448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Monotype Corsiva" panose="03010101010201010101" pitchFamily="66" charset="0"/>
              </a:rPr>
              <a:t>И</a:t>
            </a:r>
            <a:r>
              <a:rPr lang="ru-RU" sz="3600" dirty="0" smtClean="0">
                <a:latin typeface="Monotype Corsiva" panose="03010101010201010101" pitchFamily="66" charset="0"/>
              </a:rPr>
              <a:t>гра </a:t>
            </a:r>
            <a:r>
              <a:rPr lang="ru-RU" sz="3600" dirty="0">
                <a:latin typeface="Monotype Corsiva" panose="03010101010201010101" pitchFamily="66" charset="0"/>
              </a:rPr>
              <a:t>– это ведущий вид деятельности дошкольников. В детской игре воображение дошкольников не только ярко проявляется, но и развивается более эффективно, чем в других видах деятельности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548680"/>
            <a:ext cx="86409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Monotype Corsiva" panose="03010101010201010101" pitchFamily="66" charset="0"/>
              </a:rPr>
              <a:t>Главной целью является сформировать активную позицию родителей в развитии игровой деятельности </a:t>
            </a:r>
            <a:r>
              <a:rPr lang="ru-RU" sz="3200" dirty="0" smtClean="0">
                <a:latin typeface="Monotype Corsiva" panose="03010101010201010101" pitchFamily="66" charset="0"/>
              </a:rPr>
              <a:t>детей</a:t>
            </a:r>
            <a:r>
              <a:rPr lang="ru-RU" sz="2800" dirty="0" smtClean="0">
                <a:latin typeface="Monotype Corsiva" panose="03010101010201010101" pitchFamily="66" charset="0"/>
              </a:rPr>
              <a:t>.</a:t>
            </a:r>
            <a:endParaRPr lang="ru-RU" sz="2800" dirty="0">
              <a:latin typeface="Monotype Corsiva" panose="03010101010201010101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2276872"/>
            <a:ext cx="7200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2800" dirty="0">
                <a:latin typeface="Monotype Corsiva" panose="03010101010201010101" pitchFamily="66" charset="0"/>
              </a:rPr>
              <a:t>Актуальность темы.</a:t>
            </a:r>
          </a:p>
          <a:p>
            <a:r>
              <a:rPr lang="ru-RU" sz="2800" dirty="0">
                <a:latin typeface="Monotype Corsiva" panose="03010101010201010101" pitchFamily="66" charset="0"/>
              </a:rPr>
              <a:t>      Эффективно организованное взаимодействие с родителями в ДОУ, как один из методов развития игровой деятельности даёт возможность значительно повысить самостоятельную игровую деятельность детей, развить игровые умения и навыки, воображение. А также делает образовательную систему ДОУ открытой для активного участия родителей</a:t>
            </a:r>
          </a:p>
        </p:txBody>
      </p:sp>
    </p:spTree>
    <p:extLst>
      <p:ext uri="{BB962C8B-B14F-4D97-AF65-F5344CB8AC3E}">
        <p14:creationId xmlns:p14="http://schemas.microsoft.com/office/powerpoint/2010/main" val="1661005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77580" y="188640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Monotype Corsiva" panose="03010101010201010101" pitchFamily="66" charset="0"/>
              </a:rPr>
              <a:t>Задачи:</a:t>
            </a:r>
            <a:endParaRPr lang="ru-RU" sz="5400" dirty="0">
              <a:latin typeface="Monotype Corsiva" panose="03010101010201010101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980728"/>
            <a:ext cx="806489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>
                <a:latin typeface="Monotype Corsiva" panose="03010101010201010101" pitchFamily="66" charset="0"/>
              </a:rPr>
              <a:t>1.Совершенствовать качество работы детского сада при взаимодействии с родителями;</a:t>
            </a:r>
          </a:p>
          <a:p>
            <a:r>
              <a:rPr lang="ru-RU" sz="3000" dirty="0">
                <a:latin typeface="Monotype Corsiva" panose="03010101010201010101" pitchFamily="66" charset="0"/>
              </a:rPr>
              <a:t>2. Расширять знания родителей о видах игр и их роли в развитии ребёнка;</a:t>
            </a:r>
          </a:p>
          <a:p>
            <a:r>
              <a:rPr lang="ru-RU" sz="3000" dirty="0">
                <a:latin typeface="Monotype Corsiva" panose="03010101010201010101" pitchFamily="66" charset="0"/>
              </a:rPr>
              <a:t>3. Развивать творческие способности взрослых и детей в процессе совместной деятельности;</a:t>
            </a:r>
          </a:p>
          <a:p>
            <a:r>
              <a:rPr lang="ru-RU" sz="3000" dirty="0">
                <a:latin typeface="Monotype Corsiva" panose="03010101010201010101" pitchFamily="66" charset="0"/>
              </a:rPr>
              <a:t>4. Заинтересовать проблемой приобщения ребёнка к игре в условиях семьи и детского сада;</a:t>
            </a:r>
          </a:p>
          <a:p>
            <a:r>
              <a:rPr lang="ru-RU" sz="3000" dirty="0">
                <a:latin typeface="Monotype Corsiva" panose="03010101010201010101" pitchFamily="66" charset="0"/>
              </a:rPr>
              <a:t>5. Обогатить </a:t>
            </a:r>
            <a:r>
              <a:rPr lang="ru-RU" sz="3000" dirty="0" err="1" smtClean="0">
                <a:latin typeface="Monotype Corsiva" panose="03010101010201010101" pitchFamily="66" charset="0"/>
              </a:rPr>
              <a:t>детско</a:t>
            </a:r>
            <a:r>
              <a:rPr lang="ru-RU" sz="3000" dirty="0" smtClean="0">
                <a:latin typeface="Monotype Corsiva" panose="03010101010201010101" pitchFamily="66" charset="0"/>
              </a:rPr>
              <a:t>–родительские отношения </a:t>
            </a:r>
            <a:r>
              <a:rPr lang="ru-RU" sz="3000" dirty="0">
                <a:latin typeface="Monotype Corsiva" panose="03010101010201010101" pitchFamily="66" charset="0"/>
              </a:rPr>
              <a:t>опытом диалогического эмоционально – насыщенного общения.</a:t>
            </a:r>
          </a:p>
        </p:txBody>
      </p:sp>
    </p:spTree>
    <p:extLst>
      <p:ext uri="{BB962C8B-B14F-4D97-AF65-F5344CB8AC3E}">
        <p14:creationId xmlns:p14="http://schemas.microsoft.com/office/powerpoint/2010/main" val="26385614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404664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Monotype Corsiva" panose="03010101010201010101" pitchFamily="66" charset="0"/>
              </a:rPr>
              <a:t>План работы с семьями воспитанников по развитию игровой деятельности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6232" y="1739717"/>
            <a:ext cx="347769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latin typeface="Monotype Corsiva" panose="03010101010201010101" pitchFamily="66" charset="0"/>
              </a:rPr>
              <a:t>1. Консультации </a:t>
            </a:r>
            <a:r>
              <a:rPr lang="ru-RU" sz="2200" dirty="0">
                <a:latin typeface="Monotype Corsiva" panose="03010101010201010101" pitchFamily="66" charset="0"/>
              </a:rPr>
              <a:t>для родителей:</a:t>
            </a:r>
          </a:p>
          <a:p>
            <a:r>
              <a:rPr lang="ru-RU" sz="2200" dirty="0">
                <a:latin typeface="Monotype Corsiva" panose="03010101010201010101" pitchFamily="66" charset="0"/>
              </a:rPr>
              <a:t>«Играйте вместе с ребёнком»;</a:t>
            </a:r>
          </a:p>
          <a:p>
            <a:r>
              <a:rPr lang="ru-RU" sz="2200" dirty="0">
                <a:latin typeface="Monotype Corsiva" panose="03010101010201010101" pitchFamily="66" charset="0"/>
              </a:rPr>
              <a:t> «Игры, которые лечат»;</a:t>
            </a:r>
          </a:p>
          <a:p>
            <a:r>
              <a:rPr lang="ru-RU" sz="2200" dirty="0">
                <a:latin typeface="Monotype Corsiva" panose="03010101010201010101" pitchFamily="66" charset="0"/>
              </a:rPr>
              <a:t> «Значение подвижных игр»;</a:t>
            </a:r>
          </a:p>
          <a:p>
            <a:r>
              <a:rPr lang="ru-RU" sz="2200" dirty="0">
                <a:latin typeface="Monotype Corsiva" panose="03010101010201010101" pitchFamily="66" charset="0"/>
              </a:rPr>
              <a:t> «Играем везде»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35896" y="1601506"/>
            <a:ext cx="5112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Monotype Corsiva" panose="03010101010201010101" pitchFamily="66" charset="0"/>
              </a:rPr>
              <a:t>2. Семинар </a:t>
            </a:r>
            <a:r>
              <a:rPr lang="ru-RU" sz="2400" dirty="0">
                <a:latin typeface="Monotype Corsiva" panose="03010101010201010101" pitchFamily="66" charset="0"/>
              </a:rPr>
              <a:t>– практикум для родителей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35896" y="2242317"/>
            <a:ext cx="55081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Monotype Corsiva" panose="03010101010201010101" pitchFamily="66" charset="0"/>
              </a:rPr>
              <a:t>3</a:t>
            </a:r>
            <a:r>
              <a:rPr lang="ru-RU" sz="2400" dirty="0" smtClean="0">
                <a:latin typeface="Monotype Corsiva" panose="03010101010201010101" pitchFamily="66" charset="0"/>
              </a:rPr>
              <a:t>. Организация </a:t>
            </a:r>
            <a:r>
              <a:rPr lang="ru-RU" sz="2400" dirty="0">
                <a:latin typeface="Monotype Corsiva" panose="03010101010201010101" pitchFamily="66" charset="0"/>
              </a:rPr>
              <a:t>семейных выставок:</a:t>
            </a:r>
          </a:p>
          <a:p>
            <a:r>
              <a:rPr lang="ru-RU" sz="2400" dirty="0">
                <a:latin typeface="Monotype Corsiva" panose="03010101010201010101" pitchFamily="66" charset="0"/>
              </a:rPr>
              <a:t>«Игрушки наших мам, пап, бабушек и дедушек</a:t>
            </a:r>
            <a:r>
              <a:rPr lang="ru-RU" sz="2400" dirty="0" smtClean="0">
                <a:latin typeface="Monotype Corsiva" panose="03010101010201010101" pitchFamily="66" charset="0"/>
              </a:rPr>
              <a:t>»; «</a:t>
            </a:r>
            <a:r>
              <a:rPr lang="ru-RU" sz="2400" dirty="0">
                <a:latin typeface="Monotype Corsiva" panose="03010101010201010101" pitchFamily="66" charset="0"/>
              </a:rPr>
              <a:t>Наша любимая игра»</a:t>
            </a:r>
          </a:p>
          <a:p>
            <a:r>
              <a:rPr lang="ru-RU" sz="2400" dirty="0">
                <a:latin typeface="Monotype Corsiva" panose="03010101010201010101" pitchFamily="66" charset="0"/>
              </a:rPr>
              <a:t>Выставка книг, журналов на тему: «Игровая деятельность»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0050" y="4191906"/>
            <a:ext cx="5076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Monotype Corsiva" panose="03010101010201010101" pitchFamily="66" charset="0"/>
              </a:rPr>
              <a:t>5. Семейный </a:t>
            </a:r>
            <a:r>
              <a:rPr lang="ru-RU" sz="2400" dirty="0">
                <a:latin typeface="Monotype Corsiva" panose="03010101010201010101" pitchFamily="66" charset="0"/>
              </a:rPr>
              <a:t>досуг «Вечер дружной семьи</a:t>
            </a:r>
            <a:r>
              <a:rPr lang="ru-RU" dirty="0"/>
              <a:t>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15616" y="4683909"/>
            <a:ext cx="6624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Monotype Corsiva" panose="03010101010201010101" pitchFamily="66" charset="0"/>
              </a:rPr>
              <a:t>6. Физкультурный </a:t>
            </a:r>
            <a:r>
              <a:rPr lang="ru-RU" sz="2400" dirty="0">
                <a:latin typeface="Monotype Corsiva" panose="03010101010201010101" pitchFamily="66" charset="0"/>
              </a:rPr>
              <a:t>досуг с участием родителей</a:t>
            </a:r>
          </a:p>
          <a:p>
            <a:r>
              <a:rPr lang="ru-RU" sz="2400" dirty="0">
                <a:latin typeface="Monotype Corsiva" panose="03010101010201010101" pitchFamily="66" charset="0"/>
              </a:rPr>
              <a:t>«Мой весёлый звонкий мяч»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80112" y="3996643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Monotype Corsiva" panose="03010101010201010101" pitchFamily="66" charset="0"/>
              </a:rPr>
              <a:t>4. Мастер </a:t>
            </a:r>
            <a:r>
              <a:rPr lang="ru-RU" sz="2400" dirty="0">
                <a:latin typeface="Monotype Corsiva" panose="03010101010201010101" pitchFamily="66" charset="0"/>
              </a:rPr>
              <a:t>– класс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71800" y="5525196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Monotype Corsiva" panose="03010101010201010101" pitchFamily="66" charset="0"/>
              </a:rPr>
              <a:t>7. Показ </a:t>
            </a:r>
            <a:r>
              <a:rPr lang="ru-RU" sz="2400" dirty="0">
                <a:latin typeface="Monotype Corsiva" panose="03010101010201010101" pitchFamily="66" charset="0"/>
              </a:rPr>
              <a:t>мультимедийных презентаций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39839" y="5997151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Monotype Corsiva" panose="03010101010201010101" pitchFamily="66" charset="0"/>
              </a:rPr>
              <a:t>8. Изготовление </a:t>
            </a:r>
            <a:r>
              <a:rPr lang="ru-RU" sz="2400" dirty="0">
                <a:latin typeface="Monotype Corsiva" panose="03010101010201010101" pitchFamily="66" charset="0"/>
              </a:rPr>
              <a:t>памяток для родителей</a:t>
            </a:r>
          </a:p>
        </p:txBody>
      </p:sp>
    </p:spTree>
    <p:extLst>
      <p:ext uri="{BB962C8B-B14F-4D97-AF65-F5344CB8AC3E}">
        <p14:creationId xmlns:p14="http://schemas.microsoft.com/office/powerpoint/2010/main" val="1954228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2492896"/>
            <a:ext cx="69127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atin typeface="Monotype Corsiva" panose="03010101010201010101" pitchFamily="66" charset="0"/>
              </a:rPr>
              <a:t>Спасибо за внимание!</a:t>
            </a:r>
            <a:endParaRPr lang="ru-RU" sz="60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82651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</TotalTime>
  <Words>352</Words>
  <Application>Microsoft Office PowerPoint</Application>
  <PresentationFormat>Экран (4:3)</PresentationFormat>
  <Paragraphs>31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Constantia</vt:lpstr>
      <vt:lpstr>Monotype Corsiva</vt:lpstr>
      <vt:lpstr>Times New Roman</vt:lpstr>
      <vt:lpstr>Тема Office</vt:lpstr>
      <vt:lpstr>Современные формы и методы обучения родителей игровой деятельности.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Сиреневая мечта</dc:title>
  <dc:creator>Татьяна</dc:creator>
  <cp:lastModifiedBy>user01</cp:lastModifiedBy>
  <cp:revision>16</cp:revision>
  <dcterms:created xsi:type="dcterms:W3CDTF">2015-03-01T14:17:37Z</dcterms:created>
  <dcterms:modified xsi:type="dcterms:W3CDTF">2018-11-03T16:21:32Z</dcterms:modified>
</cp:coreProperties>
</file>