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6"/>
  </p:notesMasterIdLst>
  <p:handoutMasterIdLst>
    <p:handoutMasterId r:id="rId17"/>
  </p:handoutMasterIdLst>
  <p:sldIdLst>
    <p:sldId id="265" r:id="rId3"/>
    <p:sldId id="283" r:id="rId4"/>
    <p:sldId id="303" r:id="rId5"/>
    <p:sldId id="284" r:id="rId6"/>
    <p:sldId id="285" r:id="rId7"/>
    <p:sldId id="286" r:id="rId8"/>
    <p:sldId id="288" r:id="rId9"/>
    <p:sldId id="290" r:id="rId10"/>
    <p:sldId id="291" r:id="rId11"/>
    <p:sldId id="292" r:id="rId12"/>
    <p:sldId id="298" r:id="rId13"/>
    <p:sldId id="304" r:id="rId14"/>
    <p:sldId id="301" r:id="rId15"/>
  </p:sldIdLst>
  <p:sldSz cx="12188825" cy="6858000"/>
  <p:notesSz cx="9309100" cy="7023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2912EAC1-7E8C-401B-A66B-3B4E486022B7}">
          <p14:sldIdLst>
            <p14:sldId id="265"/>
            <p14:sldId id="283"/>
            <p14:sldId id="303"/>
            <p14:sldId id="284"/>
            <p14:sldId id="285"/>
            <p14:sldId id="286"/>
            <p14:sldId id="288"/>
            <p14:sldId id="290"/>
            <p14:sldId id="291"/>
            <p14:sldId id="292"/>
            <p14:sldId id="298"/>
            <p14:sldId id="304"/>
            <p14:sldId id="301"/>
          </p14:sldIdLst>
        </p14:section>
        <p14:section name="Раздел без заголовка" id="{EFDDF50C-AD5A-4B1F-98F3-724910AB5C93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3936">
          <p15:clr>
            <a:srgbClr val="A4A3A4"/>
          </p15:clr>
        </p15:guide>
        <p15:guide id="3" orient="horz" pos="1152">
          <p15:clr>
            <a:srgbClr val="A4A3A4"/>
          </p15:clr>
        </p15:guide>
        <p15:guide id="4" orient="horz" pos="2544">
          <p15:clr>
            <a:srgbClr val="A4A3A4"/>
          </p15:clr>
        </p15:guide>
        <p15:guide id="5" orient="horz" pos="1008">
          <p15:clr>
            <a:srgbClr val="A4A3A4"/>
          </p15:clr>
        </p15:guide>
        <p15:guide id="6" orient="horz" pos="384">
          <p15:clr>
            <a:srgbClr val="A4A3A4"/>
          </p15:clr>
        </p15:guide>
        <p15:guide id="7" orient="horz" pos="3312">
          <p15:clr>
            <a:srgbClr val="A4A3A4"/>
          </p15:clr>
        </p15:guide>
        <p15:guide id="8" pos="3839">
          <p15:clr>
            <a:srgbClr val="A4A3A4"/>
          </p15:clr>
        </p15:guide>
        <p15:guide id="9" pos="959">
          <p15:clr>
            <a:srgbClr val="A4A3A4"/>
          </p15:clr>
        </p15:guide>
        <p15:guide id="10" pos="6719">
          <p15:clr>
            <a:srgbClr val="A4A3A4"/>
          </p15:clr>
        </p15:guide>
        <p15:guide id="11" pos="527">
          <p15:clr>
            <a:srgbClr val="A4A3A4"/>
          </p15:clr>
        </p15:guide>
        <p15:guide id="12" pos="7151">
          <p15:clr>
            <a:srgbClr val="A4A3A4"/>
          </p15:clr>
        </p15:guide>
        <p15:guide id="13" pos="4127">
          <p15:clr>
            <a:srgbClr val="A4A3A4"/>
          </p15:clr>
        </p15:guide>
        <p15:guide id="14" pos="4415">
          <p15:clr>
            <a:srgbClr val="A4A3A4"/>
          </p15:clr>
        </p15:guide>
        <p15:guide id="15" pos="2687">
          <p15:clr>
            <a:srgbClr val="A4A3A4"/>
          </p15:clr>
        </p15:guide>
        <p15:guide id="16" pos="383">
          <p15:clr>
            <a:srgbClr val="A4A3A4"/>
          </p15:clr>
        </p15:guide>
        <p15:guide id="17" pos="7295">
          <p15:clr>
            <a:srgbClr val="A4A3A4"/>
          </p15:clr>
        </p15:guide>
        <p15:guide id="18" pos="5327">
          <p15:clr>
            <a:srgbClr val="A4A3A4"/>
          </p15:clr>
        </p15:guide>
        <p15:guide id="19" pos="381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12">
          <p15:clr>
            <a:srgbClr val="A4A3A4"/>
          </p15:clr>
        </p15:guide>
        <p15:guide id="2" pos="293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1E4AEA4-8DFA-4A89-87EB-49C32662AFE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29" autoAdjust="0"/>
  </p:normalViewPr>
  <p:slideViewPr>
    <p:cSldViewPr showGuides="1">
      <p:cViewPr varScale="1">
        <p:scale>
          <a:sx n="80" d="100"/>
          <a:sy n="80" d="100"/>
        </p:scale>
        <p:origin x="120" y="690"/>
      </p:cViewPr>
      <p:guideLst>
        <p:guide orient="horz" pos="2160"/>
        <p:guide orient="horz" pos="3936"/>
        <p:guide orient="horz" pos="1152"/>
        <p:guide orient="horz" pos="2544"/>
        <p:guide orient="horz" pos="1008"/>
        <p:guide orient="horz" pos="384"/>
        <p:guide orient="horz" pos="3312"/>
        <p:guide pos="3839"/>
        <p:guide pos="959"/>
        <p:guide pos="6719"/>
        <p:guide pos="527"/>
        <p:guide pos="7151"/>
        <p:guide pos="4127"/>
        <p:guide pos="4415"/>
        <p:guide pos="2687"/>
        <p:guide pos="383"/>
        <p:guide pos="7295"/>
        <p:guide pos="5327"/>
        <p:guide pos="381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1734" y="72"/>
      </p:cViewPr>
      <p:guideLst>
        <p:guide orient="horz" pos="2212"/>
        <p:guide pos="293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273003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739FF845-BB4A-479D-8C06-522C1DBAB2F9}" type="datetimeFigureOut">
              <a:rPr lang="ru-RU"/>
              <a:t>04.11.2018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273003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C4FD142E-5B44-489E-8F73-9E67242E680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9612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273003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3ABD2D7A-D230-4F91-BD59-0A39C2703BA8}" type="datetimeFigureOut">
              <a:rPr lang="ru-RU"/>
              <a:t>04.11.2018</a:t>
            </a:fld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314575" y="527050"/>
            <a:ext cx="4679950" cy="26336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30910" y="3335972"/>
            <a:ext cx="7447280" cy="31603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273003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F93199CD-3E1B-4AE6-990F-76F925F5EA9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F93199CD-3E1B-4AE6-990F-76F925F5EA9F}" type="slidenum">
              <a:rPr lang="en-US" sz="1200" b="0" i="0">
                <a:latin typeface="Cambria"/>
                <a:ea typeface="+mn-ea"/>
                <a:cs typeface="+mn-cs"/>
              </a:rPr>
              <a:t>1</a:t>
            </a:fld>
            <a:endParaRPr lang="en-US" sz="1200" b="0" i="0"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7581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3150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1912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7503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4786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2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28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5896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8743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7267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7953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2345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892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414" y="1600201"/>
            <a:ext cx="9144000" cy="2971799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2412" y="4724400"/>
            <a:ext cx="9144001" cy="990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400" cap="none" baseline="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/>
              <a:t>Образец подзаголовка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t>04.11.2018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9499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ра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6153785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04.11.2018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67066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вертикаль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04.11.2018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09354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ле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63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352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4352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4109756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04.11.2018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71415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пра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04.11.2018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76885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2" y="609600"/>
            <a:ext cx="80756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0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04.11.2018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9211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альтернати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80756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04.11.2018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218208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" y="609600"/>
            <a:ext cx="8075611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04.11.2018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900842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альтернати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4" y="609600"/>
            <a:ext cx="8075611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0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04.11.2018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348559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ять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9" name="Рисунок 2"/>
          <p:cNvSpPr>
            <a:spLocks noGrp="1"/>
          </p:cNvSpPr>
          <p:nvPr>
            <p:ph type="pic" idx="14"/>
          </p:nvPr>
        </p:nvSpPr>
        <p:spPr>
          <a:xfrm>
            <a:off x="0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04.11.2018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916662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дно изобра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64" y="609600"/>
            <a:ext cx="1218895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04.11.2018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3578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Вертикальное изображение титульного слайд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8"/>
          <p:cNvSpPr>
            <a:spLocks noGrp="1"/>
          </p:cNvSpPr>
          <p:nvPr>
            <p:ph type="pic" sz="quarter" idx="10"/>
          </p:nvPr>
        </p:nvSpPr>
        <p:spPr>
          <a:xfrm>
            <a:off x="0" y="609600"/>
            <a:ext cx="70088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7237411" y="1600200"/>
            <a:ext cx="4343402" cy="3733800"/>
          </a:xfrm>
        </p:spPr>
        <p:txBody>
          <a:bodyPr anchor="t">
            <a:normAutofit/>
          </a:bodyPr>
          <a:lstStyle>
            <a:lvl1pPr>
              <a:lnSpc>
                <a:spcPct val="8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noProof="0" dirty="0"/>
              <a:t>Щелкните, чтобы ввести имя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37411" y="5562600"/>
            <a:ext cx="4343401" cy="762000"/>
          </a:xfrm>
        </p:spPr>
        <p:txBody>
          <a:bodyPr anchor="b">
            <a:norm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None/>
              <a:defRPr sz="1800" cap="none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/>
              <a:t>Образец подзаголовка</a:t>
            </a:r>
            <a:endParaRPr lang="ru-RU" noProof="0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1" hasCustomPrompt="1"/>
          </p:nvPr>
        </p:nvSpPr>
        <p:spPr>
          <a:xfrm>
            <a:off x="7237411" y="533400"/>
            <a:ext cx="4343402" cy="838200"/>
          </a:xfrm>
        </p:spPr>
        <p:txBody>
          <a:bodyPr anchor="ctr">
            <a:no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4800" b="0" baseline="0">
                <a:solidFill>
                  <a:schemeClr val="accent2"/>
                </a:solidFill>
              </a:defRPr>
            </a:lvl1pPr>
            <a:lvl2pPr marL="0" indent="0" algn="r">
              <a:buNone/>
              <a:defRPr sz="5400" b="0" baseline="0">
                <a:solidFill>
                  <a:schemeClr val="bg1"/>
                </a:solidFill>
              </a:defRPr>
            </a:lvl2pPr>
            <a:lvl3pPr marL="0" indent="0" algn="r">
              <a:buNone/>
              <a:defRPr sz="5400" b="0" baseline="0">
                <a:solidFill>
                  <a:schemeClr val="bg1"/>
                </a:solidFill>
              </a:defRPr>
            </a:lvl3pPr>
            <a:lvl4pPr marL="0" indent="0" algn="r">
              <a:buNone/>
              <a:defRPr sz="5400" b="0" baseline="0">
                <a:solidFill>
                  <a:schemeClr val="bg1"/>
                </a:solidFill>
              </a:defRPr>
            </a:lvl4pPr>
            <a:lvl5pPr marL="0" indent="0" algn="r">
              <a:buNone/>
              <a:defRPr sz="5400" b="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ru-RU" noProof="0" dirty="0"/>
              <a:t>Год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04.11.2018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287267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t>04.11.2018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7382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514600"/>
            <a:ext cx="9144000" cy="2895600"/>
          </a:xfrm>
        </p:spPr>
        <p:txBody>
          <a:bodyPr anchor="b">
            <a:normAutofit/>
          </a:bodyPr>
          <a:lstStyle>
            <a:lvl1pPr algn="l">
              <a:defRPr sz="4800" b="0" cap="none" baseline="0"/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1257300"/>
            <a:ext cx="9144000" cy="1143000"/>
          </a:xfrm>
        </p:spPr>
        <p:txBody>
          <a:bodyPr anchor="t">
            <a:norm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t>04.11.2018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76181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2" cy="1219200"/>
          </a:xfrm>
        </p:spPr>
        <p:txBody>
          <a:bodyPr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2412" y="1828800"/>
            <a:ext cx="4419599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46814" y="1828800"/>
            <a:ext cx="4419600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t>04.11.2018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82534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2" cy="12192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2" y="1828800"/>
            <a:ext cx="4416552" cy="838200"/>
          </a:xfrm>
        </p:spPr>
        <p:txBody>
          <a:bodyPr anchor="ctr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b="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2412" y="2743200"/>
            <a:ext cx="4416552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49862" y="1828800"/>
            <a:ext cx="4416552" cy="838200"/>
          </a:xfrm>
        </p:spPr>
        <p:txBody>
          <a:bodyPr anchor="ctr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b="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49862" y="2743200"/>
            <a:ext cx="4416552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t>04.11.2018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20841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t>04.11.2018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62663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t>04.11.2018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60754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1613" y="762000"/>
            <a:ext cx="5029200" cy="2667000"/>
          </a:xfrm>
        </p:spPr>
        <p:txBody>
          <a:bodyPr anchor="b">
            <a:noAutofit/>
          </a:bodyPr>
          <a:lstStyle>
            <a:lvl1pPr algn="l">
              <a:lnSpc>
                <a:spcPct val="85000"/>
              </a:lnSpc>
              <a:defRPr sz="3200" b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4795" y="609600"/>
            <a:ext cx="5473580" cy="5638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 baseline="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3" y="3581400"/>
            <a:ext cx="5029200" cy="24384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t>04.11.2018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54498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64" y="609600"/>
            <a:ext cx="604653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1614" y="762000"/>
            <a:ext cx="5029200" cy="26670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4" y="3581400"/>
            <a:ext cx="5029200" cy="24384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04.11.2018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24917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t>04.11.2018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6009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2412" y="609600"/>
            <a:ext cx="1524001" cy="5638800"/>
          </a:xfrm>
        </p:spPr>
        <p:txBody>
          <a:bodyPr vert="eaVert"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2412" y="609600"/>
            <a:ext cx="7391399" cy="56388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t>04.11.2018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07903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Левое изображение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807561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5661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5661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04.11.2018</a:t>
            </a:fld>
            <a:endParaRPr lang="ru-RU" noProof="0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32594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ое изображение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3" y="609600"/>
            <a:ext cx="807561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04.11.2018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3820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Четыре ле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63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352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4352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4109756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63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4109756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04.11.2018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071646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Четыре пра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05592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04.11.2018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399376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Шесть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9" name="Рисунок 2"/>
          <p:cNvSpPr>
            <a:spLocks noGrp="1"/>
          </p:cNvSpPr>
          <p:nvPr>
            <p:ph type="pic" idx="14"/>
          </p:nvPr>
        </p:nvSpPr>
        <p:spPr>
          <a:xfrm>
            <a:off x="0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05592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04.11.2018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15873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Левое изображение с цита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1" y="608076"/>
            <a:ext cx="6035040" cy="5641848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3" y="1828800"/>
            <a:ext cx="5029200" cy="4038600"/>
          </a:xfrm>
        </p:spPr>
        <p:txBody>
          <a:bodyPr anchor="ctr">
            <a:normAutofit/>
          </a:bodyPr>
          <a:lstStyle>
            <a:lvl1pPr marL="128016" indent="-128016">
              <a:lnSpc>
                <a:spcPct val="110000"/>
              </a:lnSpc>
              <a:spcBef>
                <a:spcPts val="1800"/>
              </a:spcBef>
              <a:buNone/>
              <a:defRPr sz="2800" i="1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04.11.2018</a:t>
            </a:fld>
            <a:endParaRPr lang="ru-RU" noProof="0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1387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ое изображение с цита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153785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013" y="1828800"/>
            <a:ext cx="5029200" cy="4038600"/>
          </a:xfrm>
        </p:spPr>
        <p:txBody>
          <a:bodyPr anchor="ctr">
            <a:normAutofit/>
          </a:bodyPr>
          <a:lstStyle>
            <a:lvl1pPr marL="128016" indent="-128016">
              <a:lnSpc>
                <a:spcPct val="110000"/>
              </a:lnSpc>
              <a:spcBef>
                <a:spcPts val="1800"/>
              </a:spcBef>
              <a:buNone/>
              <a:defRPr sz="2800" i="1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04.11.2018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62099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2" y="381000"/>
            <a:ext cx="91440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noProof="0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2" y="1828800"/>
            <a:ext cx="9144002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dirty="0"/>
              <a:t>Образец текста</a:t>
            </a:r>
          </a:p>
          <a:p>
            <a:pPr lvl="1"/>
            <a:r>
              <a:rPr lang="ru-RU" noProof="0" dirty="0"/>
              <a:t>Второй уровень</a:t>
            </a:r>
          </a:p>
          <a:p>
            <a:pPr lvl="2"/>
            <a:r>
              <a:rPr lang="ru-RU" noProof="0" dirty="0"/>
              <a:t>Третий уровень</a:t>
            </a:r>
          </a:p>
          <a:p>
            <a:pPr lvl="3"/>
            <a:r>
              <a:rPr lang="ru-RU" noProof="0" dirty="0"/>
              <a:t>Четвертый уровень</a:t>
            </a:r>
          </a:p>
          <a:p>
            <a:pPr lvl="4"/>
            <a:r>
              <a:rPr lang="ru-RU" noProof="0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770812" y="6400800"/>
            <a:ext cx="154865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41C87-7AD9-4845-A077-840E4A0F3F06}" type="datetimeFigureOut">
              <a:rPr lang="ru-RU" noProof="0" smtClean="0"/>
              <a:pPr/>
              <a:t>04.11.2018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2412" y="6400800"/>
            <a:ext cx="5954834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599612" y="6400800"/>
            <a:ext cx="10668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403059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8" r:id="rId3"/>
    <p:sldLayoutId id="2147483669" r:id="rId4"/>
    <p:sldLayoutId id="2147483670" r:id="rId5"/>
    <p:sldLayoutId id="2147483663" r:id="rId6"/>
    <p:sldLayoutId id="2147483667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65" r:id="rId14"/>
    <p:sldLayoutId id="2147483677" r:id="rId15"/>
    <p:sldLayoutId id="2147483664" r:id="rId16"/>
    <p:sldLayoutId id="2147483678" r:id="rId17"/>
    <p:sldLayoutId id="2147483679" r:id="rId18"/>
    <p:sldLayoutId id="2147483662" r:id="rId19"/>
    <p:sldLayoutId id="2147483650" r:id="rId20"/>
    <p:sldLayoutId id="2147483651" r:id="rId21"/>
    <p:sldLayoutId id="2147483652" r:id="rId22"/>
    <p:sldLayoutId id="2147483653" r:id="rId23"/>
    <p:sldLayoutId id="2147483654" r:id="rId24"/>
    <p:sldLayoutId id="2147483655" r:id="rId25"/>
    <p:sldLayoutId id="2147483656" r:id="rId26"/>
    <p:sldLayoutId id="2147483657" r:id="rId27"/>
    <p:sldLayoutId id="2147483658" r:id="rId28"/>
    <p:sldLayoutId id="2147483659" r:id="rId2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75488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04088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50976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79576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26464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55064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01952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998068" y="2564904"/>
            <a:ext cx="6264696" cy="1036712"/>
          </a:xfrm>
        </p:spPr>
        <p:txBody>
          <a:bodyPr>
            <a:normAutofit fontScale="90000"/>
          </a:bodyPr>
          <a:lstStyle/>
          <a:p>
            <a:pPr algn="ctr" defTabSz="914400">
              <a:lnSpc>
                <a:spcPct val="85000"/>
              </a:lnSpc>
              <a:spcBef>
                <a:spcPts val="0"/>
              </a:spcBef>
              <a:buNone/>
            </a:pPr>
            <a:r>
              <a:rPr lang="ru-RU" sz="3600" dirty="0">
                <a:latin typeface="Cambria"/>
              </a:rPr>
              <a:t>Средняя </a:t>
            </a:r>
            <a:r>
              <a:rPr lang="ru-RU" sz="3600" b="0" i="0" dirty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  группа</a:t>
            </a:r>
            <a:br>
              <a:rPr lang="ru-RU" sz="1800" dirty="0">
                <a:latin typeface="Cambria"/>
              </a:rPr>
            </a:br>
            <a:r>
              <a:rPr lang="ru-RU" sz="1800" dirty="0">
                <a:latin typeface="Cambria"/>
              </a:rPr>
              <a:t>(возраст)</a:t>
            </a:r>
            <a:br>
              <a:rPr lang="ru-RU" sz="1800" dirty="0">
                <a:latin typeface="Cambria"/>
              </a:rPr>
            </a:br>
            <a:br>
              <a:rPr lang="ru-RU" sz="1800" dirty="0">
                <a:latin typeface="Cambria"/>
              </a:rPr>
            </a:br>
            <a:br>
              <a:rPr lang="ru-RU" sz="1800" dirty="0">
                <a:latin typeface="Cambria"/>
              </a:rPr>
            </a:br>
            <a:r>
              <a:rPr lang="ru-RU" sz="1800" dirty="0">
                <a:latin typeface="Cambria"/>
              </a:rPr>
              <a:t>_____________________________</a:t>
            </a:r>
            <a:r>
              <a:rPr lang="ru-RU" sz="3100" dirty="0">
                <a:latin typeface="Cambria"/>
              </a:rPr>
              <a:t>21</a:t>
            </a:r>
            <a:r>
              <a:rPr lang="ru-RU" sz="1800" dirty="0">
                <a:latin typeface="Cambria"/>
              </a:rPr>
              <a:t>______________________</a:t>
            </a:r>
            <a:br>
              <a:rPr lang="ru-RU" sz="1800" dirty="0">
                <a:latin typeface="Cambria"/>
              </a:rPr>
            </a:br>
            <a:r>
              <a:rPr lang="ru-RU" sz="1800" dirty="0">
                <a:latin typeface="Cambria"/>
              </a:rPr>
              <a:t>(списочная численность воспитанников)</a:t>
            </a:r>
            <a:endParaRPr lang="ru-RU" sz="3600" b="0" i="0" dirty="0">
              <a:solidFill>
                <a:schemeClr val="tx1"/>
              </a:solidFill>
              <a:latin typeface="Cambria"/>
              <a:ea typeface="+mj-ea"/>
              <a:cs typeface="+mj-cs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7462564" y="4869160"/>
            <a:ext cx="4343401" cy="1440160"/>
          </a:xfrm>
        </p:spPr>
        <p:txBody>
          <a:bodyPr>
            <a:normAutofit fontScale="85000" lnSpcReduction="20000"/>
          </a:bodyPr>
          <a:lstStyle/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endParaRPr lang="ru-RU" sz="2100" b="1" dirty="0"/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endParaRPr lang="ru-RU" sz="2100" b="1" dirty="0"/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100" b="1" dirty="0"/>
              <a:t>(</a:t>
            </a:r>
            <a:r>
              <a:rPr lang="ru-RU" sz="2100" b="1" dirty="0" err="1"/>
              <a:t>Быстрюкова</a:t>
            </a:r>
            <a:r>
              <a:rPr lang="ru-RU" sz="2100" b="1" dirty="0"/>
              <a:t> Ольга Николаевна, воспитатель, МКДОУ детский сад № 4 «Теремок», город Семилуки)</a:t>
            </a:r>
            <a:endParaRPr lang="ru-RU" sz="1800" b="0" i="0" baseline="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1"/>
          </p:nvPr>
        </p:nvSpPr>
        <p:spPr>
          <a:xfrm>
            <a:off x="3022263" y="478001"/>
            <a:ext cx="6336704" cy="838200"/>
          </a:xfrm>
        </p:spPr>
        <p:txBody>
          <a:bodyPr/>
          <a:lstStyle/>
          <a:p>
            <a:pPr marL="0" indent="0" algn="ctr" defTabSz="914400">
              <a:lnSpc>
                <a:spcPct val="85000"/>
              </a:lnSpc>
              <a:spcBef>
                <a:spcPts val="1800"/>
              </a:spcBef>
              <a:buNone/>
            </a:pPr>
            <a:r>
              <a:rPr lang="ru-RU" sz="3600" b="0" i="0" baseline="0" dirty="0">
                <a:solidFill>
                  <a:srgbClr val="1E83DE"/>
                </a:solidFill>
                <a:latin typeface="Cambria"/>
                <a:ea typeface="+mn-ea"/>
                <a:cs typeface="+mn-cs"/>
              </a:rPr>
              <a:t>2017-18  учебный год</a:t>
            </a:r>
          </a:p>
        </p:txBody>
      </p:sp>
    </p:spTree>
    <p:extLst>
      <p:ext uri="{BB962C8B-B14F-4D97-AF65-F5344CB8AC3E}">
        <p14:creationId xmlns:p14="http://schemas.microsoft.com/office/powerpoint/2010/main" val="280892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94615" y="5933020"/>
            <a:ext cx="4671920" cy="827144"/>
          </a:xfrm>
        </p:spPr>
        <p:txBody>
          <a:bodyPr>
            <a:normAutofit/>
          </a:bodyPr>
          <a:lstStyle/>
          <a:p>
            <a:pPr algn="ctr"/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2.2.4. Активный сектор (модуль …)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09660" y="6148388"/>
            <a:ext cx="3124200" cy="612441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2.2.5. Активный сектор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(модуль …)</a:t>
            </a: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3934172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АКТИВНЫЙ СЕКТОР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842F7E1-C197-48CF-90B7-CA3D9344A976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41438" y="419100"/>
            <a:ext cx="3978275" cy="5638800"/>
          </a:xfr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1E12A67-D076-4581-9FB0-60555EA334B8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46938" y="390525"/>
            <a:ext cx="3976687" cy="5638800"/>
          </a:xfrm>
        </p:spPr>
      </p:pic>
    </p:spTree>
    <p:extLst>
      <p:ext uri="{BB962C8B-B14F-4D97-AF65-F5344CB8AC3E}">
        <p14:creationId xmlns:p14="http://schemas.microsoft.com/office/powerpoint/2010/main" val="4025718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907CD4C-1C02-402E-998B-8438F708E004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403" y="396964"/>
            <a:ext cx="3978275" cy="5638800"/>
          </a:xfrm>
        </p:spPr>
      </p:pic>
      <p:sp>
        <p:nvSpPr>
          <p:cNvPr id="3" name="Рисунок 2"/>
          <p:cNvSpPr>
            <a:spLocks noGrp="1"/>
          </p:cNvSpPr>
          <p:nvPr>
            <p:ph type="pic" idx="13"/>
          </p:nvPr>
        </p:nvSpPr>
        <p:spPr>
          <a:xfrm>
            <a:off x="4208298" y="416099"/>
            <a:ext cx="3977640" cy="5638800"/>
          </a:xfrm>
        </p:spPr>
      </p:sp>
      <p:sp>
        <p:nvSpPr>
          <p:cNvPr id="9" name="Заголовок 2"/>
          <p:cNvSpPr txBox="1">
            <a:spLocks/>
          </p:cNvSpPr>
          <p:nvPr/>
        </p:nvSpPr>
        <p:spPr>
          <a:xfrm>
            <a:off x="3934172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СПОКОЙНЫЙ СЕКТОР</a:t>
            </a:r>
          </a:p>
        </p:txBody>
      </p:sp>
      <p:sp>
        <p:nvSpPr>
          <p:cNvPr id="11" name="Заголовок 2"/>
          <p:cNvSpPr txBox="1">
            <a:spLocks/>
          </p:cNvSpPr>
          <p:nvPr/>
        </p:nvSpPr>
        <p:spPr>
          <a:xfrm>
            <a:off x="-344502" y="6149069"/>
            <a:ext cx="4671920" cy="82714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2.4. Спокойный сектор</a:t>
            </a:r>
            <a:b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(центр …)</a:t>
            </a:r>
          </a:p>
        </p:txBody>
      </p:sp>
      <p:sp>
        <p:nvSpPr>
          <p:cNvPr id="12" name="Текст 3"/>
          <p:cNvSpPr txBox="1">
            <a:spLocks/>
          </p:cNvSpPr>
          <p:nvPr/>
        </p:nvSpPr>
        <p:spPr>
          <a:xfrm>
            <a:off x="4090578" y="6097506"/>
            <a:ext cx="4095360" cy="702264"/>
          </a:xfrm>
          <a:prstGeom prst="rect">
            <a:avLst/>
          </a:prstGeom>
        </p:spPr>
        <p:txBody>
          <a:bodyPr>
            <a:noAutofit/>
          </a:bodyPr>
          <a:lstStyle>
            <a:lvl1pPr marL="223838" indent="-223838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54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40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509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795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264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550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019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2.4.1. Спокойный сектор</a:t>
            </a:r>
            <a:b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(центр…)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495178" y="2967335"/>
            <a:ext cx="335987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FF00"/>
                </a:solidFill>
              </a:rPr>
              <a:t>Вариативные модули (места): «Место для отдыха и уединения» «Центр творчества», «Художественная мастерская», «Дизайн-студия»  и др.</a:t>
            </a:r>
          </a:p>
          <a:p>
            <a:endParaRPr lang="ru-RU" dirty="0">
              <a:solidFill>
                <a:srgbClr val="FFFF00"/>
              </a:solidFill>
            </a:endParaRPr>
          </a:p>
          <a:p>
            <a:r>
              <a:rPr lang="ru-RU" dirty="0">
                <a:solidFill>
                  <a:srgbClr val="FFFF00"/>
                </a:solidFill>
              </a:rPr>
              <a:t>Комментарии к особенностям организации  среды сектора:</a:t>
            </a:r>
            <a:br>
              <a:rPr lang="ru-RU" dirty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871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"/>
          <p:cNvSpPr txBox="1">
            <a:spLocks/>
          </p:cNvSpPr>
          <p:nvPr/>
        </p:nvSpPr>
        <p:spPr>
          <a:xfrm>
            <a:off x="3934172" y="44059"/>
            <a:ext cx="4060501" cy="57662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Демонстрация практики трансформации среды </a:t>
            </a: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6211361" y="5930708"/>
            <a:ext cx="5476644" cy="77508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2.3. Ситуация 2, 3,4….</a:t>
            </a:r>
          </a:p>
          <a:p>
            <a:pPr algn="ctr"/>
            <a:r>
              <a:rPr lang="ru-RU" sz="16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(центр… или интегрированное пространство, описание содержания трансформации, её замысла)</a:t>
            </a:r>
          </a:p>
          <a:p>
            <a:pPr algn="ctr"/>
            <a:endParaRPr lang="ru-RU" sz="1600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537383" y="5941089"/>
            <a:ext cx="5040560" cy="76470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2.3.1. Ситуация 1</a:t>
            </a:r>
          </a:p>
          <a:p>
            <a:pPr algn="ctr"/>
            <a:r>
              <a:rPr lang="ru-RU" sz="16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(центр…или интегрированное пространство, описание содержания трансформации, её замысла)</a:t>
            </a:r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>
          <a:xfrm>
            <a:off x="333772" y="609600"/>
            <a:ext cx="5701268" cy="5299854"/>
          </a:xfrm>
        </p:spPr>
      </p:sp>
      <p:sp>
        <p:nvSpPr>
          <p:cNvPr id="5" name="Рисунок 4"/>
          <p:cNvSpPr>
            <a:spLocks noGrp="1"/>
          </p:cNvSpPr>
          <p:nvPr>
            <p:ph type="pic" idx="10"/>
          </p:nvPr>
        </p:nvSpPr>
        <p:spPr>
          <a:xfrm>
            <a:off x="6211361" y="641130"/>
            <a:ext cx="5715699" cy="5321108"/>
          </a:xfrm>
        </p:spPr>
      </p:sp>
    </p:spTree>
    <p:extLst>
      <p:ext uri="{BB962C8B-B14F-4D97-AF65-F5344CB8AC3E}">
        <p14:creationId xmlns:p14="http://schemas.microsoft.com/office/powerpoint/2010/main" val="73232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-89043" y="6031258"/>
            <a:ext cx="4060501" cy="64012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solidFill>
                  <a:srgbClr val="FF9933"/>
                </a:solidFill>
              </a:rPr>
              <a:t>4.1. Среда для диалога с родителями</a:t>
            </a:r>
          </a:p>
          <a:p>
            <a:pPr algn="ctr"/>
            <a:r>
              <a:rPr lang="ru-RU" sz="1800" dirty="0">
                <a:solidFill>
                  <a:srgbClr val="FF9933"/>
                </a:solidFill>
              </a:rPr>
              <a:t> ( информационный  центр)</a:t>
            </a: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8086776" y="5969123"/>
            <a:ext cx="4105826" cy="7022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25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200" dirty="0">
                <a:solidFill>
                  <a:srgbClr val="FF9933"/>
                </a:solidFill>
              </a:rPr>
              <a:t>4.3. Среда для диалога с родителями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200" dirty="0">
                <a:solidFill>
                  <a:srgbClr val="FF9933"/>
                </a:solidFill>
              </a:rPr>
              <a:t> (практический центр )</a:t>
            </a:r>
          </a:p>
        </p:txBody>
      </p:sp>
      <p:sp>
        <p:nvSpPr>
          <p:cNvPr id="14" name="Заголовок 2"/>
          <p:cNvSpPr txBox="1">
            <a:spLocks/>
          </p:cNvSpPr>
          <p:nvPr/>
        </p:nvSpPr>
        <p:spPr>
          <a:xfrm>
            <a:off x="4164745" y="5867302"/>
            <a:ext cx="4164899" cy="80408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solidFill>
                  <a:srgbClr val="FF9933"/>
                </a:solidFill>
              </a:rPr>
              <a:t>4.2. Среда для диалога с родителями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solidFill>
                  <a:srgbClr val="FF9933"/>
                </a:solidFill>
              </a:rPr>
              <a:t> (консультационный  центр)</a:t>
            </a:r>
          </a:p>
        </p:txBody>
      </p:sp>
      <p:sp>
        <p:nvSpPr>
          <p:cNvPr id="15" name="Заголовок 2"/>
          <p:cNvSpPr txBox="1">
            <a:spLocks/>
          </p:cNvSpPr>
          <p:nvPr/>
        </p:nvSpPr>
        <p:spPr>
          <a:xfrm>
            <a:off x="3502124" y="44059"/>
            <a:ext cx="5832648" cy="3529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FF9933"/>
                </a:solidFill>
              </a:rPr>
              <a:t>4. </a:t>
            </a:r>
            <a:r>
              <a:rPr lang="ru-RU" sz="1800" b="1" dirty="0">
                <a:solidFill>
                  <a:srgbClr val="FF99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Организация среды для диалога с родителями</a:t>
            </a:r>
            <a:endParaRPr lang="ru-RU" sz="1800" b="1" dirty="0">
              <a:solidFill>
                <a:srgbClr val="FF9933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75A7AE5-90C4-49F0-9C9A-550BE1FC0210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113" y="379413"/>
            <a:ext cx="3978275" cy="5638800"/>
          </a:xfr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357AA51-AA0A-46EC-99BD-C6CD8346FF4A}"/>
              </a:ext>
            </a:extLst>
          </p:cNvPr>
          <p:cNvPicPr>
            <a:picLocks noGrp="1" noChangeAspect="1"/>
          </p:cNvPicPr>
          <p:nvPr>
            <p:ph type="pic" idx="13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46550" y="400050"/>
            <a:ext cx="3978275" cy="5638800"/>
          </a:xfrm>
        </p:spPr>
      </p:pic>
      <p:sp>
        <p:nvSpPr>
          <p:cNvPr id="5" name="Рисунок 4"/>
          <p:cNvSpPr>
            <a:spLocks noGrp="1"/>
          </p:cNvSpPr>
          <p:nvPr>
            <p:ph type="pic" idx="10"/>
          </p:nvPr>
        </p:nvSpPr>
        <p:spPr>
          <a:xfrm>
            <a:off x="8256814" y="377365"/>
            <a:ext cx="3977640" cy="5638800"/>
          </a:xfrm>
        </p:spPr>
      </p:sp>
    </p:spTree>
    <p:extLst>
      <p:ext uri="{BB962C8B-B14F-4D97-AF65-F5344CB8AC3E}">
        <p14:creationId xmlns:p14="http://schemas.microsoft.com/office/powerpoint/2010/main" val="2213216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3713" y="6237288"/>
            <a:ext cx="3961450" cy="393576"/>
          </a:xfrm>
        </p:spPr>
        <p:txBody>
          <a:bodyPr>
            <a:noAutofit/>
          </a:bodyPr>
          <a:lstStyle/>
          <a:p>
            <a:pPr algn="ctr"/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Вход в группу, нижняя левая точка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92603" y="6312744"/>
            <a:ext cx="3124200" cy="318120"/>
          </a:xfrm>
        </p:spPr>
        <p:txBody>
          <a:bodyPr>
            <a:noAutofit/>
          </a:bodyPr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Нижняя правая точка</a:t>
            </a:r>
          </a:p>
        </p:txBody>
      </p:sp>
      <p:sp>
        <p:nvSpPr>
          <p:cNvPr id="16" name="Заголовок 2"/>
          <p:cNvSpPr txBox="1">
            <a:spLocks/>
          </p:cNvSpPr>
          <p:nvPr/>
        </p:nvSpPr>
        <p:spPr>
          <a:xfrm>
            <a:off x="121772" y="2980952"/>
            <a:ext cx="3550920" cy="39357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Верхняя левая точка</a:t>
            </a:r>
          </a:p>
        </p:txBody>
      </p:sp>
      <p:sp>
        <p:nvSpPr>
          <p:cNvPr id="17" name="Текст 3"/>
          <p:cNvSpPr txBox="1">
            <a:spLocks/>
          </p:cNvSpPr>
          <p:nvPr/>
        </p:nvSpPr>
        <p:spPr>
          <a:xfrm>
            <a:off x="4654252" y="2980952"/>
            <a:ext cx="3124200" cy="318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Верхняя правая точка</a:t>
            </a:r>
          </a:p>
        </p:txBody>
      </p:sp>
      <p:sp>
        <p:nvSpPr>
          <p:cNvPr id="18" name="Текст 3"/>
          <p:cNvSpPr txBox="1">
            <a:spLocks/>
          </p:cNvSpPr>
          <p:nvPr/>
        </p:nvSpPr>
        <p:spPr>
          <a:xfrm>
            <a:off x="8714243" y="332656"/>
            <a:ext cx="3124200" cy="5328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Групповое помещение</a:t>
            </a:r>
          </a:p>
          <a:p>
            <a:pPr algn="ctr"/>
            <a:r>
              <a:rPr lang="ru-RU" sz="20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Образовательная тема (или ситуация</a:t>
            </a:r>
            <a:r>
              <a:rPr lang="ru-RU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algn="ctr"/>
            <a:r>
              <a:rPr lang="ru-RU" sz="20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Комментарий педагога, отражающий  </a:t>
            </a:r>
            <a:r>
              <a:rPr lang="ru-RU" sz="1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специфику пространства, связанную например, с использованием игровой как спального помещения,  с наличием и использованием рекреационных пространств (при наполнении фотошаблона эти зоны необходимо отразить  на слайде вместе с центром, расположенным в групповом помещении и поддерживающим данный вид деятельности ) 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75B2268C-1D0F-4BE8-8AED-5E0EE04EDC17}"/>
              </a:ext>
            </a:extLst>
          </p:cNvPr>
          <p:cNvPicPr>
            <a:picLocks noGrp="1" noChangeAspect="1"/>
          </p:cNvPicPr>
          <p:nvPr>
            <p:ph type="pic" idx="1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11675" y="238125"/>
            <a:ext cx="3978275" cy="2743200"/>
          </a:xfr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177B24E0-B32A-4092-A3AC-C6D6A0D763E5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1763" y="233363"/>
            <a:ext cx="3978275" cy="2743200"/>
          </a:xfr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17EBF658-7FA2-464B-AC81-5BD771916D05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3363" y="3433763"/>
            <a:ext cx="3978275" cy="2743200"/>
          </a:xfr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6B80A8BC-7031-4A6F-A231-4E08F50B030F}"/>
              </a:ext>
            </a:extLst>
          </p:cNvPr>
          <p:cNvPicPr>
            <a:picLocks noGrp="1" noChangeAspect="1"/>
          </p:cNvPicPr>
          <p:nvPr>
            <p:ph type="pic" idx="1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24388" y="3467100"/>
            <a:ext cx="3978275" cy="2743200"/>
          </a:xfrm>
        </p:spPr>
      </p:pic>
    </p:spTree>
    <p:extLst>
      <p:ext uri="{BB962C8B-B14F-4D97-AF65-F5344CB8AC3E}">
        <p14:creationId xmlns:p14="http://schemas.microsoft.com/office/powerpoint/2010/main" val="2705085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93812" y="6237288"/>
            <a:ext cx="4608511" cy="393576"/>
          </a:xfrm>
        </p:spPr>
        <p:txBody>
          <a:bodyPr>
            <a:noAutofit/>
          </a:bodyPr>
          <a:lstStyle/>
          <a:p>
            <a:pPr algn="ctr"/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 из центра группы на  вход в помещение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14492" y="5949280"/>
            <a:ext cx="4464496" cy="681584"/>
          </a:xfrm>
        </p:spPr>
        <p:txBody>
          <a:bodyPr>
            <a:noAutofit/>
          </a:bodyPr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 из центра группы в противоположном входу направлении</a:t>
            </a:r>
          </a:p>
        </p:txBody>
      </p:sp>
      <p:sp>
        <p:nvSpPr>
          <p:cNvPr id="16" name="Заголовок 2"/>
          <p:cNvSpPr txBox="1">
            <a:spLocks/>
          </p:cNvSpPr>
          <p:nvPr/>
        </p:nvSpPr>
        <p:spPr>
          <a:xfrm flipV="1">
            <a:off x="121772" y="3374528"/>
            <a:ext cx="3550920" cy="207069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Текст 3"/>
          <p:cNvSpPr txBox="1">
            <a:spLocks/>
          </p:cNvSpPr>
          <p:nvPr/>
        </p:nvSpPr>
        <p:spPr>
          <a:xfrm>
            <a:off x="3358108" y="332656"/>
            <a:ext cx="5328593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Групповое помещение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CFE2539-3792-4EB5-9B13-083B2583A28F}"/>
              </a:ext>
            </a:extLst>
          </p:cNvPr>
          <p:cNvPicPr>
            <a:picLocks noGrp="1" noChangeAspect="1"/>
          </p:cNvPicPr>
          <p:nvPr>
            <p:ph type="pic" idx="1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54775" y="1412875"/>
            <a:ext cx="4968875" cy="4464050"/>
          </a:xfr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398E424F-E81E-496A-8B03-020000D4624B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2300" y="1341438"/>
            <a:ext cx="4824413" cy="4608512"/>
          </a:xfrm>
        </p:spPr>
      </p:pic>
    </p:spTree>
    <p:extLst>
      <p:ext uri="{BB962C8B-B14F-4D97-AF65-F5344CB8AC3E}">
        <p14:creationId xmlns:p14="http://schemas.microsoft.com/office/powerpoint/2010/main" val="1668342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590356" y="1124744"/>
            <a:ext cx="6408712" cy="41044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/>
              <a:t>1. Рабочий сектор </a:t>
            </a:r>
            <a:br>
              <a:rPr lang="ru-RU" sz="2400" dirty="0"/>
            </a:br>
            <a:r>
              <a:rPr lang="ru-RU" sz="2400" dirty="0"/>
              <a:t>(Вариативные модули (центры): «Живая природа, неживая природа», «Экспериментирование -</a:t>
            </a:r>
            <a:br>
              <a:rPr lang="ru-RU" sz="2400" dirty="0"/>
            </a:br>
            <a:r>
              <a:rPr lang="ru-RU" sz="2400" dirty="0"/>
              <a:t>исследовательская деятельность», «</a:t>
            </a:r>
            <a:r>
              <a:rPr lang="ru-RU" sz="2400" dirty="0" err="1"/>
              <a:t>Сенсорика</a:t>
            </a:r>
            <a:r>
              <a:rPr lang="ru-RU" sz="2400" dirty="0"/>
              <a:t> – конструирование», «Математическое развитие», «Освоение родного языка и литература», «Наследие культуры и социокультурные ценности», «Гендерное  воспитание» и т.п.)</a:t>
            </a:r>
            <a:br>
              <a:rPr lang="ru-RU" sz="2400" dirty="0"/>
            </a:br>
            <a:br>
              <a:rPr lang="ru-RU" sz="2400" dirty="0"/>
            </a:br>
            <a:r>
              <a:rPr lang="ru-RU" sz="2400" dirty="0"/>
              <a:t>Комментарии к особенностям организации  среды сектора (обязательно сопроводить описательным комментарием о принципах  отбора материалов и литературы   для воспитанников)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V="1">
            <a:off x="9118748" y="4897760"/>
            <a:ext cx="2376967" cy="331440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rgbClr val="FFFF00"/>
                </a:solidFill>
              </a:rPr>
              <a:t>=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FBBF930-7C50-4E80-9F73-2AB7C96014DA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54100" y="620713"/>
            <a:ext cx="3976688" cy="5638800"/>
          </a:xfrm>
        </p:spPr>
      </p:pic>
    </p:spTree>
    <p:extLst>
      <p:ext uri="{BB962C8B-B14F-4D97-AF65-F5344CB8AC3E}">
        <p14:creationId xmlns:p14="http://schemas.microsoft.com/office/powerpoint/2010/main" val="1389676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331152" y="6187064"/>
            <a:ext cx="3550920" cy="53648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0000" lnSpcReduction="2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7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1.1.1.  Рабочий сектор (модуль…)</a:t>
            </a:r>
          </a:p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9" name="Заголовок 2"/>
          <p:cNvSpPr txBox="1">
            <a:spLocks/>
          </p:cNvSpPr>
          <p:nvPr/>
        </p:nvSpPr>
        <p:spPr>
          <a:xfrm>
            <a:off x="4184974" y="5758252"/>
            <a:ext cx="3550920" cy="8391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1.1.2. Рабочий сектор (центр…)</a:t>
            </a: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8593534" y="6097506"/>
            <a:ext cx="3550920" cy="49984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1.1.3. Рабочий сектор  (модуль…)</a:t>
            </a:r>
          </a:p>
        </p:txBody>
      </p:sp>
      <p:sp>
        <p:nvSpPr>
          <p:cNvPr id="11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03771A10-8093-49B4-B38C-52249BB55CE2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563" y="473075"/>
            <a:ext cx="3978275" cy="5638800"/>
          </a:xfr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567E0B2-4807-47E6-840A-358E1E6765F8}"/>
              </a:ext>
            </a:extLst>
          </p:cNvPr>
          <p:cNvPicPr>
            <a:picLocks noGrp="1" noChangeAspect="1"/>
          </p:cNvPicPr>
          <p:nvPr>
            <p:ph type="pic" idx="13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33850" y="473075"/>
            <a:ext cx="3976688" cy="5638800"/>
          </a:xfr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16A87ED3-63F8-49C6-9A84-AB5ECA4C57AA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10550" y="482600"/>
            <a:ext cx="3978275" cy="5638800"/>
          </a:xfrm>
        </p:spPr>
      </p:pic>
    </p:spTree>
    <p:extLst>
      <p:ext uri="{BB962C8B-B14F-4D97-AF65-F5344CB8AC3E}">
        <p14:creationId xmlns:p14="http://schemas.microsoft.com/office/powerpoint/2010/main" val="3694646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-89043" y="6031258"/>
            <a:ext cx="4060501" cy="64012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1.3. Рабочий сектор</a:t>
            </a:r>
          </a:p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(модуль…)</a:t>
            </a: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8593534" y="6097506"/>
            <a:ext cx="3550920" cy="7022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5000" lnSpcReduction="2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1.5. Рабочий сектор </a:t>
            </a:r>
          </a:p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(организация хранения раздаточного и демонстрационного материала для познавательного и речевого развития)</a:t>
            </a:r>
          </a:p>
        </p:txBody>
      </p:sp>
      <p:sp>
        <p:nvSpPr>
          <p:cNvPr id="14" name="Заголовок 2"/>
          <p:cNvSpPr txBox="1">
            <a:spLocks/>
          </p:cNvSpPr>
          <p:nvPr/>
        </p:nvSpPr>
        <p:spPr>
          <a:xfrm>
            <a:off x="4327418" y="5995685"/>
            <a:ext cx="4247760" cy="80408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1.4. Рабочий сектор </a:t>
            </a:r>
          </a:p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(центр…)</a:t>
            </a:r>
          </a:p>
        </p:txBody>
      </p:sp>
      <p:sp>
        <p:nvSpPr>
          <p:cNvPr id="15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</a:p>
        </p:txBody>
      </p:sp>
      <p:sp>
        <p:nvSpPr>
          <p:cNvPr id="2" name="Рисунок 1"/>
          <p:cNvSpPr>
            <a:spLocks noGrp="1"/>
          </p:cNvSpPr>
          <p:nvPr>
            <p:ph type="pic" idx="1"/>
          </p:nvPr>
        </p:nvSpPr>
        <p:spPr>
          <a:xfrm>
            <a:off x="112938" y="416099"/>
            <a:ext cx="3977640" cy="5638800"/>
          </a:xfrm>
        </p:spPr>
      </p:sp>
      <p:sp>
        <p:nvSpPr>
          <p:cNvPr id="3" name="Рисунок 2"/>
          <p:cNvSpPr>
            <a:spLocks noGrp="1"/>
          </p:cNvSpPr>
          <p:nvPr>
            <p:ph type="pic" idx="13"/>
          </p:nvPr>
        </p:nvSpPr>
        <p:spPr>
          <a:xfrm>
            <a:off x="4208298" y="416099"/>
            <a:ext cx="3977640" cy="5638800"/>
          </a:xfrm>
        </p:spPr>
      </p:sp>
      <p:sp>
        <p:nvSpPr>
          <p:cNvPr id="4" name="Рисунок 3"/>
          <p:cNvSpPr>
            <a:spLocks noGrp="1"/>
          </p:cNvSpPr>
          <p:nvPr>
            <p:ph type="pic" idx="10"/>
          </p:nvPr>
        </p:nvSpPr>
        <p:spPr>
          <a:xfrm>
            <a:off x="8303658" y="416099"/>
            <a:ext cx="3695410" cy="5653314"/>
          </a:xfrm>
        </p:spPr>
      </p:sp>
    </p:spTree>
    <p:extLst>
      <p:ext uri="{BB962C8B-B14F-4D97-AF65-F5344CB8AC3E}">
        <p14:creationId xmlns:p14="http://schemas.microsoft.com/office/powerpoint/2010/main" val="7473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02124" y="6094420"/>
            <a:ext cx="4537207" cy="609600"/>
          </a:xfrm>
        </p:spPr>
        <p:txBody>
          <a:bodyPr>
            <a:normAutofit/>
          </a:bodyPr>
          <a:lstStyle/>
          <a:p>
            <a:pPr algn="ctr"/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2.1.  Активный сектор </a:t>
            </a:r>
            <a:b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(центр ….)</a:t>
            </a: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АКТИВНЫЙ СЕКТОР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FF84E4F-F061-4765-8414-C8E985D4AE2C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95688" y="396875"/>
            <a:ext cx="3978275" cy="5638800"/>
          </a:xfrm>
        </p:spPr>
      </p:pic>
      <p:sp>
        <p:nvSpPr>
          <p:cNvPr id="2" name="Прямоугольник 1"/>
          <p:cNvSpPr/>
          <p:nvPr/>
        </p:nvSpPr>
        <p:spPr>
          <a:xfrm>
            <a:off x="7966620" y="1556792"/>
            <a:ext cx="352839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B050"/>
                </a:solidFill>
              </a:rPr>
              <a:t>Вариативные модули (центры): «Физкультура  и спорт», «Сюжетно-ролевые игры» («Кухня», «Прачечная», «Семья»,  «Парикмахерская»,  «Поликлиника», «Автопарковка»,  «Дорожное движение» и т.п.), «Мир звуков и музыки», «Театр» и пр</a:t>
            </a:r>
            <a:r>
              <a:rPr lang="ru-RU" dirty="0"/>
              <a:t>.</a:t>
            </a:r>
          </a:p>
          <a:p>
            <a:endParaRPr lang="ru-RU" dirty="0"/>
          </a:p>
          <a:p>
            <a:r>
              <a:rPr lang="ru-RU" dirty="0"/>
              <a:t>Комментарии к особенностям организации  среды сектора: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567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 txBox="1">
            <a:spLocks/>
          </p:cNvSpPr>
          <p:nvPr/>
        </p:nvSpPr>
        <p:spPr>
          <a:xfrm>
            <a:off x="3934172" y="260648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АКТИВНЫЙ СЕКТОР</a:t>
            </a: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304552" y="5908560"/>
            <a:ext cx="5099785" cy="7608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2.2. Активный сектор (центр …)</a:t>
            </a: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6568429" y="5908560"/>
            <a:ext cx="4537207" cy="6096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2.2.1. Активный сектор </a:t>
            </a:r>
          </a:p>
          <a:p>
            <a:pPr algn="ctr"/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(модуль …)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CF6AF39-5C65-4423-A534-CA8D29C6C91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609600"/>
            <a:ext cx="6035675" cy="4979988"/>
          </a:xfr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5C8C952-DC72-47B3-84E9-BEC4ADD85611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53150" y="609600"/>
            <a:ext cx="6035675" cy="4979988"/>
          </a:xfrm>
        </p:spPr>
      </p:pic>
    </p:spTree>
    <p:extLst>
      <p:ext uri="{BB962C8B-B14F-4D97-AF65-F5344CB8AC3E}">
        <p14:creationId xmlns:p14="http://schemas.microsoft.com/office/powerpoint/2010/main" val="3801777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34460" y="5949281"/>
            <a:ext cx="4671920" cy="827144"/>
          </a:xfrm>
        </p:spPr>
        <p:txBody>
          <a:bodyPr>
            <a:normAutofit/>
          </a:bodyPr>
          <a:lstStyle/>
          <a:p>
            <a:pPr algn="ctr"/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2.2.2. Активный сектор </a:t>
            </a:r>
            <a:b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(модуль …)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00950" y="6147723"/>
            <a:ext cx="3124200" cy="612441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2.2.3. Активный сектор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(модуль ….)</a:t>
            </a: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3934172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АКТИВНЫЙ СЕКТОР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2135451-1E1B-44A6-A507-013EEBB60366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81138" y="509588"/>
            <a:ext cx="3978275" cy="5638800"/>
          </a:xfr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655FC6C-3F32-4A2C-8B36-5C17D80E60E8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31038" y="477838"/>
            <a:ext cx="3976687" cy="5638800"/>
          </a:xfrm>
        </p:spPr>
      </p:pic>
    </p:spTree>
    <p:extLst>
      <p:ext uri="{BB962C8B-B14F-4D97-AF65-F5344CB8AC3E}">
        <p14:creationId xmlns:p14="http://schemas.microsoft.com/office/powerpoint/2010/main" val="1196110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GraduationAlbum_16x9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a:style>
    </a:spDef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110000"/>
          </a:lnSpc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6313D3F-4C96-479C-A8EF-55F4C044825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Альбом для фотографий с выпускного вечера с черным фоном (широкоэкранный формат)</Template>
  <TotalTime>0</TotalTime>
  <Words>446</Words>
  <Application>Microsoft Office PowerPoint</Application>
  <PresentationFormat>Произвольный</PresentationFormat>
  <Paragraphs>78</Paragraphs>
  <Slides>13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Cambria</vt:lpstr>
      <vt:lpstr>Times New Roman</vt:lpstr>
      <vt:lpstr>Wingdings</vt:lpstr>
      <vt:lpstr>GraduationAlbum_16x9</vt:lpstr>
      <vt:lpstr>Средняя   группа (возраст)   _____________________________21______________________ (списочная численность воспитанников)</vt:lpstr>
      <vt:lpstr>Вход в группу, нижняя левая точка</vt:lpstr>
      <vt:lpstr>Вид из центра группы на  вход в помещение</vt:lpstr>
      <vt:lpstr>1. Рабочий сектор  (Вариативные модули (центры): «Живая природа, неживая природа», «Экспериментирование - исследовательская деятельность», «Сенсорика – конструирование», «Математическое развитие», «Освоение родного языка и литература», «Наследие культуры и социокультурные ценности», «Гендерное  воспитание» и т.п.)  Комментарии к особенностям организации  среды сектора (обязательно сопроводить описательным комментарием о принципах  отбора материалов и литературы   для воспитанников) </vt:lpstr>
      <vt:lpstr>Презентация PowerPoint</vt:lpstr>
      <vt:lpstr>Презентация PowerPoint</vt:lpstr>
      <vt:lpstr>2.1.  Активный сектор  (центр ….)</vt:lpstr>
      <vt:lpstr>Презентация PowerPoint</vt:lpstr>
      <vt:lpstr>2.2.2. Активный сектор  (модуль …)</vt:lpstr>
      <vt:lpstr>2.2.4. Активный сектор (модуль …)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2018-04-22T15:15:56Z</dcterms:created>
  <dcterms:modified xsi:type="dcterms:W3CDTF">2018-11-04T18:32:40Z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TC028133329991</vt:lpwstr>
  </property>
</Properties>
</file>