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7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1" r:id="rId7"/>
    <p:sldId id="264" r:id="rId8"/>
    <p:sldId id="265" r:id="rId9"/>
    <p:sldId id="262" r:id="rId10"/>
    <p:sldId id="263" r:id="rId1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0" d="100"/>
          <a:sy n="40" d="100"/>
        </p:scale>
        <p:origin x="-135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8" d="100"/>
          <a:sy n="68" d="100"/>
        </p:scale>
        <p:origin x="-1320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ru-RU"/>
          </a:p>
        </p:txBody>
      </p:sp>
      <p:sp>
        <p:nvSpPr>
          <p:cNvPr id="552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ru-RU"/>
          </a:p>
        </p:txBody>
      </p:sp>
      <p:sp>
        <p:nvSpPr>
          <p:cNvPr id="55300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553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553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ru-RU"/>
          </a:p>
        </p:txBody>
      </p:sp>
      <p:sp>
        <p:nvSpPr>
          <p:cNvPr id="553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D6B3B834-50EB-4383-821E-F610EBC32BE6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390124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9F9C244-D62F-4069-8F72-392A3635CE90}" type="slidenum">
              <a:rPr lang="ru-RU"/>
              <a:pPr/>
              <a:t>2</a:t>
            </a:fld>
            <a:endParaRPr lang="ru-RU"/>
          </a:p>
        </p:txBody>
      </p:sp>
      <p:sp>
        <p:nvSpPr>
          <p:cNvPr id="5632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3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14400" y="1524000"/>
            <a:ext cx="7623175" cy="1752600"/>
          </a:xfrm>
        </p:spPr>
        <p:txBody>
          <a:bodyPr/>
          <a:lstStyle>
            <a:lvl1pPr>
              <a:defRPr sz="5000"/>
            </a:lvl1pPr>
          </a:lstStyle>
          <a:p>
            <a:pPr lvl="0"/>
            <a:r>
              <a:rPr lang="ru-RU" altLang="en-US" noProof="0" smtClean="0"/>
              <a:t>Образец заголовка</a:t>
            </a:r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981200" y="3962400"/>
            <a:ext cx="65532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800"/>
            </a:lvl1pPr>
          </a:lstStyle>
          <a:p>
            <a:pPr lvl="0"/>
            <a:r>
              <a:rPr lang="ru-RU" altLang="en-US" noProof="0" smtClean="0"/>
              <a:t>Образец подзаголовка</a:t>
            </a:r>
          </a:p>
        </p:txBody>
      </p:sp>
      <p:sp>
        <p:nvSpPr>
          <p:cNvPr id="45060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45061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45062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815F6591-6E78-4728-B509-085D7592677B}" type="slidenum">
              <a:rPr lang="ru-RU" altLang="en-US"/>
              <a:pPr/>
              <a:t>‹#›</a:t>
            </a:fld>
            <a:endParaRPr lang="ru-RU" altLang="en-US"/>
          </a:p>
        </p:txBody>
      </p:sp>
      <p:sp>
        <p:nvSpPr>
          <p:cNvPr id="45063" name="Freeform 7"/>
          <p:cNvSpPr>
            <a:spLocks noChangeArrowheads="1"/>
          </p:cNvSpPr>
          <p:nvPr/>
        </p:nvSpPr>
        <p:spPr bwMode="auto">
          <a:xfrm>
            <a:off x="609600" y="1219200"/>
            <a:ext cx="7924800" cy="914400"/>
          </a:xfrm>
          <a:custGeom>
            <a:avLst/>
            <a:gdLst>
              <a:gd name="T0" fmla="*/ 0 w 1000"/>
              <a:gd name="T1" fmla="*/ 1000 h 1000"/>
              <a:gd name="T2" fmla="*/ 0 w 1000"/>
              <a:gd name="T3" fmla="*/ 0 h 1000"/>
              <a:gd name="T4" fmla="*/ 1000 w 1000"/>
              <a:gd name="T5" fmla="*/ 0 h 1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5064" name="Line 8"/>
          <p:cNvSpPr>
            <a:spLocks noChangeShapeType="1"/>
          </p:cNvSpPr>
          <p:nvPr/>
        </p:nvSpPr>
        <p:spPr bwMode="auto">
          <a:xfrm>
            <a:off x="1981200" y="3962400"/>
            <a:ext cx="6511925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9EB3001-AB92-407E-BF42-F217644ABDDC}" type="slidenum">
              <a:rPr lang="ru-RU" altLang="en-US"/>
              <a:pPr/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802624483"/>
      </p:ext>
    </p:extLst>
  </p:cSld>
  <p:clrMapOvr>
    <a:masterClrMapping/>
  </p:clrMapOvr>
  <p:transition spd="slow">
    <p:fade thruBlk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3420792-D29B-4EE8-AF19-E5A59F1807F4}" type="slidenum">
              <a:rPr lang="ru-RU" altLang="en-US"/>
              <a:pPr/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1015552535"/>
      </p:ext>
    </p:extLst>
  </p:cSld>
  <p:clrMapOvr>
    <a:masterClrMapping/>
  </p:clrMapOvr>
  <p:transition spd="slow">
    <p:fade thruBlk="1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30725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2CFAAA11-72A7-417F-86A8-A9F7482D2098}" type="slidenum">
              <a:rPr lang="ru-RU" altLang="en-US"/>
              <a:pPr/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4243020112"/>
      </p:ext>
    </p:extLst>
  </p:cSld>
  <p:clrMapOvr>
    <a:masterClrMapping/>
  </p:clrMapOvr>
  <p:transition spd="slow">
    <p:fade thruBlk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6111778-D570-4F99-B0F1-418BA0453303}" type="slidenum">
              <a:rPr lang="ru-RU" altLang="en-US"/>
              <a:pPr/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2064621489"/>
      </p:ext>
    </p:extLst>
  </p:cSld>
  <p:clrMapOvr>
    <a:masterClrMapping/>
  </p:clrMapOvr>
  <p:transition spd="slow">
    <p:fade thruBlk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61ECAC5-0DBF-4AB4-8940-2EB6C1245910}" type="slidenum">
              <a:rPr lang="ru-RU" altLang="en-US"/>
              <a:pPr/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247877228"/>
      </p:ext>
    </p:extLst>
  </p:cSld>
  <p:clrMapOvr>
    <a:masterClrMapping/>
  </p:clrMapOvr>
  <p:transition spd="slow">
    <p:fade thruBlk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29C7FFE-99DA-47D3-9EBB-277DFC1BDE6A}" type="slidenum">
              <a:rPr lang="ru-RU" altLang="en-US"/>
              <a:pPr/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3470711576"/>
      </p:ext>
    </p:extLst>
  </p:cSld>
  <p:clrMapOvr>
    <a:masterClrMapping/>
  </p:clrMapOvr>
  <p:transition spd="slow">
    <p:fade thruBlk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824A01D-5DDF-4E02-A963-17DFCFE2F695}" type="slidenum">
              <a:rPr lang="ru-RU" altLang="en-US"/>
              <a:pPr/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637808041"/>
      </p:ext>
    </p:extLst>
  </p:cSld>
  <p:clrMapOvr>
    <a:masterClrMapping/>
  </p:clrMapOvr>
  <p:transition spd="slow">
    <p:fade thruBlk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AF09BB-AFE5-4350-B209-F09C034FA60E}" type="slidenum">
              <a:rPr lang="ru-RU" altLang="en-US"/>
              <a:pPr/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1391919881"/>
      </p:ext>
    </p:extLst>
  </p:cSld>
  <p:clrMapOvr>
    <a:masterClrMapping/>
  </p:clrMapOvr>
  <p:transition spd="slow">
    <p:fade thruBlk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D13F53-A2BF-435C-8899-BF381D70DB9E}" type="slidenum">
              <a:rPr lang="ru-RU" altLang="en-US"/>
              <a:pPr/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3687577350"/>
      </p:ext>
    </p:extLst>
  </p:cSld>
  <p:clrMapOvr>
    <a:masterClrMapping/>
  </p:clrMapOvr>
  <p:transition spd="slow">
    <p:fade thruBlk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EDBDFFE-3A21-4BAF-99D2-915A3E0C30B1}" type="slidenum">
              <a:rPr lang="ru-RU" altLang="en-US"/>
              <a:pPr/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3139931897"/>
      </p:ext>
    </p:extLst>
  </p:cSld>
  <p:clrMapOvr>
    <a:masterClrMapping/>
  </p:clrMapOvr>
  <p:transition spd="slow">
    <p:fade thruBlk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FAB505D-BA77-4004-90E2-1E2C494F24A5}" type="slidenum">
              <a:rPr lang="ru-RU" altLang="en-US"/>
              <a:pPr/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2549841378"/>
      </p:ext>
    </p:extLst>
  </p:cSld>
  <p:clrMapOvr>
    <a:masterClrMapping/>
  </p:clrMapOvr>
  <p:transition spd="slow">
    <p:fade thruBlk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en-US" smtClean="0"/>
              <a:t>Образец заголовка</a:t>
            </a:r>
          </a:p>
        </p:txBody>
      </p:sp>
      <p:sp>
        <p:nvSpPr>
          <p:cNvPr id="4403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en-US" smtClean="0"/>
              <a:t>Образец текста</a:t>
            </a:r>
          </a:p>
          <a:p>
            <a:pPr lvl="1"/>
            <a:r>
              <a:rPr lang="ru-RU" altLang="en-US" smtClean="0"/>
              <a:t>Второй уровень</a:t>
            </a:r>
          </a:p>
          <a:p>
            <a:pPr lvl="2"/>
            <a:r>
              <a:rPr lang="ru-RU" altLang="en-US" smtClean="0"/>
              <a:t>Третий уровень</a:t>
            </a:r>
          </a:p>
          <a:p>
            <a:pPr lvl="3"/>
            <a:r>
              <a:rPr lang="ru-RU" altLang="en-US" smtClean="0"/>
              <a:t>Четвертый уровень</a:t>
            </a:r>
          </a:p>
          <a:p>
            <a:pPr lvl="4"/>
            <a:r>
              <a:rPr lang="ru-RU" altLang="en-US" smtClean="0"/>
              <a:t>Пятый уровень</a:t>
            </a:r>
          </a:p>
        </p:txBody>
      </p:sp>
      <p:sp>
        <p:nvSpPr>
          <p:cNvPr id="4403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+mj-lt"/>
              </a:defRPr>
            </a:lvl1pPr>
          </a:lstStyle>
          <a:p>
            <a:endParaRPr lang="ru-RU" altLang="en-US"/>
          </a:p>
        </p:txBody>
      </p:sp>
      <p:sp>
        <p:nvSpPr>
          <p:cNvPr id="4403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latin typeface="+mj-lt"/>
              </a:defRPr>
            </a:lvl1pPr>
          </a:lstStyle>
          <a:p>
            <a:endParaRPr lang="ru-RU" altLang="en-US"/>
          </a:p>
        </p:txBody>
      </p:sp>
      <p:sp>
        <p:nvSpPr>
          <p:cNvPr id="4403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+mj-lt"/>
              </a:defRPr>
            </a:lvl1pPr>
          </a:lstStyle>
          <a:p>
            <a:fld id="{9394FC5B-E5D6-458A-9F63-FA88F9DCB402}" type="slidenum">
              <a:rPr lang="ru-RU" altLang="en-US"/>
              <a:pPr/>
              <a:t>‹#›</a:t>
            </a:fld>
            <a:endParaRPr lang="ru-RU" altLang="en-US"/>
          </a:p>
        </p:txBody>
      </p:sp>
      <p:sp>
        <p:nvSpPr>
          <p:cNvPr id="44039" name="Freeform 7"/>
          <p:cNvSpPr>
            <a:spLocks noChangeArrowheads="1"/>
          </p:cNvSpPr>
          <p:nvPr/>
        </p:nvSpPr>
        <p:spPr bwMode="auto">
          <a:xfrm>
            <a:off x="381000" y="228600"/>
            <a:ext cx="8229600" cy="609600"/>
          </a:xfrm>
          <a:custGeom>
            <a:avLst/>
            <a:gdLst>
              <a:gd name="T0" fmla="*/ 0 w 1000"/>
              <a:gd name="T1" fmla="*/ 1000 h 1000"/>
              <a:gd name="T2" fmla="*/ 0 w 1000"/>
              <a:gd name="T3" fmla="*/ 0 h 1000"/>
              <a:gd name="T4" fmla="*/ 1000 w 1000"/>
              <a:gd name="T5" fmla="*/ 0 h 1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1905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4040" name="Line 8"/>
          <p:cNvSpPr>
            <a:spLocks noChangeShapeType="1"/>
          </p:cNvSpPr>
          <p:nvPr/>
        </p:nvSpPr>
        <p:spPr bwMode="auto">
          <a:xfrm>
            <a:off x="457200" y="617220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  <p:sldLayoutId id="2147483699" r:id="rId12"/>
  </p:sldLayoutIdLst>
  <p:transition spd="slow">
    <p:fade thruBlk="1"/>
  </p:transition>
  <p:timing>
    <p:tnLst>
      <p:par>
        <p:cTn id="1" dur="indefinite" restart="never" nodeType="tmRoot"/>
      </p:par>
    </p:tnLst>
  </p:timing>
  <p:txStyles>
    <p:titleStyle>
      <a:lvl1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2pPr>
      <a:lvl3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3pPr>
      <a:lvl4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4pPr>
      <a:lvl5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3000">
          <a:solidFill>
            <a:schemeClr val="tx1"/>
          </a:solidFill>
          <a:latin typeface="+mn-lt"/>
          <a:ea typeface="+mn-ea"/>
          <a:cs typeface="+mn-cs"/>
        </a:defRPr>
      </a:lvl1pPr>
      <a:lvl2pPr marL="669925" indent="-325438" algn="l" rtl="0" fontAlgn="base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q"/>
        <a:defRPr sz="2600">
          <a:solidFill>
            <a:schemeClr val="tx1"/>
          </a:solidFill>
          <a:latin typeface="+mn-lt"/>
        </a:defRPr>
      </a:lvl2pPr>
      <a:lvl3pPr marL="1022350" indent="-350838" algn="l" rtl="0" fontAlgn="base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200">
          <a:solidFill>
            <a:schemeClr val="tx1"/>
          </a:solidFill>
          <a:latin typeface="+mn-lt"/>
        </a:defRPr>
      </a:lvl3pPr>
      <a:lvl4pPr marL="1339850" indent="-315913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q"/>
        <a:defRPr sz="2000">
          <a:solidFill>
            <a:schemeClr val="tx1"/>
          </a:solidFill>
          <a:latin typeface="+mn-lt"/>
        </a:defRPr>
      </a:lvl4pPr>
      <a:lvl5pPr marL="16811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55650" y="1524000"/>
            <a:ext cx="7848600" cy="1752600"/>
          </a:xfrm>
        </p:spPr>
        <p:txBody>
          <a:bodyPr/>
          <a:lstStyle/>
          <a:p>
            <a:r>
              <a:rPr lang="ru-RU" sz="3800">
                <a:effectLst>
                  <a:outerShdw blurRad="38100" dist="38100" dir="2700000" algn="tl">
                    <a:srgbClr val="C0C0C0"/>
                  </a:outerShdw>
                </a:effectLst>
              </a:rPr>
              <a:t>Несобственно-прямая речь в произведениях А.Геласимова («Степные боги» и «Дом на Озерной»)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/>
              <a:t>Дипломная работа</a:t>
            </a:r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2051050" y="4941888"/>
            <a:ext cx="6838950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indent="457200"/>
            <a:r>
              <a:rPr lang="ru-RU" sz="2000" b="1"/>
              <a:t>Исполнитель</a:t>
            </a:r>
            <a:r>
              <a:rPr lang="ru-RU" sz="2000"/>
              <a:t>: Павлюкевич А. Ю.</a:t>
            </a:r>
          </a:p>
          <a:p>
            <a:pPr indent="457200"/>
            <a:r>
              <a:rPr lang="ru-RU" sz="2000" b="1"/>
              <a:t>Группа:</a:t>
            </a:r>
            <a:r>
              <a:rPr lang="ru-RU" sz="2000"/>
              <a:t> МР-501</a:t>
            </a:r>
          </a:p>
          <a:p>
            <a:pPr indent="457200"/>
            <a:r>
              <a:rPr lang="ru-RU" sz="2000" b="1"/>
              <a:t>Научный руководитель: </a:t>
            </a:r>
            <a:r>
              <a:rPr lang="ru-RU" sz="2000"/>
              <a:t>к.ф.н., доцент Шакиров С. М.</a:t>
            </a:r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>
          <a:xfrm>
            <a:off x="539750" y="2997200"/>
            <a:ext cx="8229600" cy="1139825"/>
          </a:xfrm>
        </p:spPr>
        <p:txBody>
          <a:bodyPr/>
          <a:lstStyle/>
          <a:p>
            <a:pPr algn="ctr"/>
            <a:r>
              <a:rPr lang="ru-RU" b="1">
                <a:effectLst>
                  <a:outerShdw blurRad="38100" dist="38100" dir="2700000" algn="tl">
                    <a:srgbClr val="C0C0C0"/>
                  </a:outerShdw>
                </a:effectLst>
              </a:rPr>
              <a:t>Спасибо за внимание</a:t>
            </a:r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>
          <a:xfrm>
            <a:off x="539750" y="765175"/>
            <a:ext cx="8229600" cy="865188"/>
          </a:xfrm>
        </p:spPr>
        <p:txBody>
          <a:bodyPr/>
          <a:lstStyle/>
          <a:p>
            <a:pPr algn="ctr"/>
            <a:r>
              <a:rPr lang="ru-RU" sz="4400">
                <a:effectLst>
                  <a:outerShdw blurRad="38100" dist="38100" dir="2700000" algn="tl">
                    <a:srgbClr val="C0C0C0"/>
                  </a:outerShdw>
                </a:effectLst>
              </a:rPr>
              <a:t>Цель работы</a:t>
            </a:r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lvl="1">
              <a:buFontTx/>
              <a:buNone/>
            </a:pPr>
            <a:r>
              <a:rPr lang="ru-RU"/>
              <a:t>   </a:t>
            </a:r>
          </a:p>
          <a:p>
            <a:pPr lvl="1">
              <a:buFontTx/>
              <a:buNone/>
            </a:pPr>
            <a:endParaRPr lang="ru-RU"/>
          </a:p>
          <a:p>
            <a:pPr lvl="1">
              <a:buFontTx/>
              <a:buNone/>
            </a:pPr>
            <a:r>
              <a:rPr lang="ru-RU"/>
              <a:t> 	</a:t>
            </a:r>
            <a:r>
              <a:rPr lang="ru-RU" sz="2800"/>
              <a:t>описание структуры и семантики различных конструкций с несобственно-прямой речью и выявление их роли в воплощении смысла текста.</a:t>
            </a:r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>
                <a:effectLst>
                  <a:outerShdw blurRad="38100" dist="38100" dir="2700000" algn="tl">
                    <a:srgbClr val="C0C0C0"/>
                  </a:outerShdw>
                </a:effectLst>
              </a:rPr>
              <a:t>Задачи</a:t>
            </a:r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ru-RU" sz="2100"/>
              <a:t>раскрыть историю изучения несобственно-прямой речи;</a:t>
            </a:r>
          </a:p>
          <a:p>
            <a:pPr>
              <a:lnSpc>
                <a:spcPct val="80000"/>
              </a:lnSpc>
            </a:pPr>
            <a:r>
              <a:rPr lang="ru-RU" sz="2100"/>
              <a:t>обобщить существующие исследовательские концепции в области нарратологии, лингвистики нарратива, проблем НПР;</a:t>
            </a:r>
          </a:p>
          <a:p>
            <a:pPr>
              <a:lnSpc>
                <a:spcPct val="80000"/>
              </a:lnSpc>
            </a:pPr>
            <a:r>
              <a:rPr lang="ru-RU" sz="2100"/>
              <a:t>раскрыть современную точку зрения на несобственно-прямую речь;</a:t>
            </a:r>
          </a:p>
          <a:p>
            <a:pPr>
              <a:lnSpc>
                <a:spcPct val="80000"/>
              </a:lnSpc>
            </a:pPr>
            <a:r>
              <a:rPr lang="ru-RU" sz="2100"/>
              <a:t>раскрыть точку зрения критиков на творчество А. Геласимова и на романы «Степные боги» и «Дом на Озерной» в частности;</a:t>
            </a:r>
          </a:p>
          <a:p>
            <a:pPr>
              <a:lnSpc>
                <a:spcPct val="80000"/>
              </a:lnSpc>
            </a:pPr>
            <a:r>
              <a:rPr lang="ru-RU" sz="2100"/>
              <a:t>выявить текстовые фрагменты с несобственно-прямой речью в романах А. Геласимова «Степные боги» и «Дом на Озерной»;</a:t>
            </a:r>
          </a:p>
          <a:p>
            <a:pPr>
              <a:lnSpc>
                <a:spcPct val="80000"/>
              </a:lnSpc>
            </a:pPr>
            <a:r>
              <a:rPr lang="ru-RU" sz="2100"/>
              <a:t>выявить значение фрагментов с несобственно-прямой речью в романах А. Геласимова «Степные боги» и «Дом на Озерной».</a:t>
            </a:r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476250"/>
            <a:ext cx="8229600" cy="5654675"/>
          </a:xfrm>
        </p:spPr>
        <p:txBody>
          <a:bodyPr/>
          <a:lstStyle/>
          <a:p>
            <a:r>
              <a:rPr lang="ru-RU" b="1"/>
              <a:t>Объект исследования</a:t>
            </a:r>
            <a:r>
              <a:rPr lang="ru-RU"/>
              <a:t> – фрагменты с несобственно-прямой речью в произведениях А. Геласимова «Степные боги», «Дом на Озерной» и текст произведений в целом.</a:t>
            </a:r>
            <a:endParaRPr lang="ru-RU" b="1"/>
          </a:p>
          <a:p>
            <a:r>
              <a:rPr lang="ru-RU" b="1"/>
              <a:t>Предмет исследования</a:t>
            </a:r>
            <a:r>
              <a:rPr lang="ru-RU"/>
              <a:t> – особенности структуры и функционирования несобственно-прямой речи в романах «Степные боги», «Дом на Озерной», рассматриваемые как способ реализации замысла автора.</a:t>
            </a:r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404813"/>
            <a:ext cx="8229600" cy="936625"/>
          </a:xfrm>
        </p:spPr>
        <p:txBody>
          <a:bodyPr/>
          <a:lstStyle/>
          <a:p>
            <a:pPr algn="ctr"/>
            <a:r>
              <a:rPr lang="ru-RU">
                <a:effectLst>
                  <a:outerShdw blurRad="38100" dist="38100" dir="2700000" algn="tl">
                    <a:srgbClr val="C0C0C0"/>
                  </a:outerShdw>
                </a:effectLst>
              </a:rPr>
              <a:t>Научная гипотеза</a:t>
            </a:r>
          </a:p>
        </p:txBody>
      </p:sp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ru-RU"/>
              <a:t>	</a:t>
            </a:r>
          </a:p>
          <a:p>
            <a:pPr>
              <a:buFont typeface="Wingdings" pitchFamily="2" charset="2"/>
              <a:buNone/>
            </a:pPr>
            <a:r>
              <a:rPr lang="ru-RU"/>
              <a:t>	</a:t>
            </a:r>
            <a:r>
              <a:rPr lang="ru-RU" sz="2800"/>
              <a:t>НПР в творчестве А. Геласимова является основным способом передачи психологического состояния героев, придает тексту полифоничный, многоплановый характер, что приводит к созданию более реальных образов.</a:t>
            </a:r>
            <a:r>
              <a:rPr lang="ru-RU"/>
              <a:t> </a:t>
            </a:r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>
                <a:effectLst>
                  <a:outerShdw blurRad="38100" dist="38100" dir="2700000" algn="tl">
                    <a:srgbClr val="C0C0C0"/>
                  </a:outerShdw>
                </a:effectLst>
              </a:rPr>
              <a:t>Структура дипломной работы</a:t>
            </a:r>
            <a:r>
              <a:rPr lang="ru-RU"/>
              <a:t> </a:t>
            </a:r>
          </a:p>
        </p:txBody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ru-RU"/>
              <a:t>Введение</a:t>
            </a:r>
          </a:p>
          <a:p>
            <a:pPr>
              <a:lnSpc>
                <a:spcPct val="90000"/>
              </a:lnSpc>
            </a:pPr>
            <a:r>
              <a:rPr lang="ru-RU"/>
              <a:t>Первая глава – «Несобственно-прямая речь в грамматической науке и языке художественной литературы. Проблематика и история изучения» </a:t>
            </a:r>
          </a:p>
          <a:p>
            <a:pPr>
              <a:lnSpc>
                <a:spcPct val="90000"/>
              </a:lnSpc>
            </a:pPr>
            <a:r>
              <a:rPr lang="ru-RU"/>
              <a:t>Вторая глава — «Особенности несобственно-прямой речи в романах     А.Геласимова "Степные боги" и "Дом на Озерной"» </a:t>
            </a:r>
          </a:p>
          <a:p>
            <a:pPr>
              <a:lnSpc>
                <a:spcPct val="90000"/>
              </a:lnSpc>
            </a:pPr>
            <a:r>
              <a:rPr lang="ru-RU"/>
              <a:t>Заключение</a:t>
            </a:r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3800">
                <a:effectLst>
                  <a:outerShdw blurRad="38100" dist="38100" dir="2700000" algn="tl">
                    <a:srgbClr val="C0C0C0"/>
                  </a:outerShdw>
                </a:effectLst>
              </a:rPr>
              <a:t>Семантическая типология фрагментов с НПР в произведениях «Степные боги» и «Дом на Озерной»</a:t>
            </a:r>
          </a:p>
        </p:txBody>
      </p:sp>
      <p:graphicFrame>
        <p:nvGraphicFramePr>
          <p:cNvPr id="52267" name="Group 43"/>
          <p:cNvGraphicFramePr>
            <a:graphicFrameLocks noGrp="1"/>
          </p:cNvGraphicFramePr>
          <p:nvPr>
            <p:ph idx="1"/>
          </p:nvPr>
        </p:nvGraphicFramePr>
        <p:xfrm>
          <a:off x="395288" y="3068638"/>
          <a:ext cx="8435975" cy="1800225"/>
        </p:xfrm>
        <a:graphic>
          <a:graphicData uri="http://schemas.openxmlformats.org/drawingml/2006/table">
            <a:tbl>
              <a:tblPr/>
              <a:tblGrid>
                <a:gridCol w="2160587"/>
                <a:gridCol w="2160588"/>
                <a:gridCol w="2160587"/>
                <a:gridCol w="1954213"/>
              </a:tblGrid>
              <a:tr h="18002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фрагменты, характеризующие быт, окружающую героев действительность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фрагменты, характеризующие отношение к войне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фрагменты, характеризующие отношение персонажей к жизни и смерти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фрагменты, указывающие на наивность подросткового сознания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2255" name="Line 31"/>
          <p:cNvSpPr>
            <a:spLocks noChangeShapeType="1"/>
          </p:cNvSpPr>
          <p:nvPr/>
        </p:nvSpPr>
        <p:spPr bwMode="auto">
          <a:xfrm flipH="1">
            <a:off x="1547813" y="1989138"/>
            <a:ext cx="1368425" cy="10795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52256" name="Line 32"/>
          <p:cNvSpPr>
            <a:spLocks noChangeShapeType="1"/>
          </p:cNvSpPr>
          <p:nvPr/>
        </p:nvSpPr>
        <p:spPr bwMode="auto">
          <a:xfrm flipH="1">
            <a:off x="3563938" y="2060575"/>
            <a:ext cx="71437" cy="10080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52257" name="Line 33"/>
          <p:cNvSpPr>
            <a:spLocks noChangeShapeType="1"/>
          </p:cNvSpPr>
          <p:nvPr/>
        </p:nvSpPr>
        <p:spPr bwMode="auto">
          <a:xfrm>
            <a:off x="5364163" y="1989138"/>
            <a:ext cx="287337" cy="10795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52258" name="Line 34"/>
          <p:cNvSpPr>
            <a:spLocks noChangeShapeType="1"/>
          </p:cNvSpPr>
          <p:nvPr/>
        </p:nvSpPr>
        <p:spPr bwMode="auto">
          <a:xfrm>
            <a:off x="6227763" y="1989138"/>
            <a:ext cx="1728787" cy="10795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3800">
                <a:effectLst>
                  <a:outerShdw blurRad="38100" dist="38100" dir="2700000" algn="tl">
                    <a:srgbClr val="C0C0C0"/>
                  </a:outerShdw>
                </a:effectLst>
              </a:rPr>
              <a:t>Функции НПР в романах А.Геласимова «Степные боги» и «Дом на Озерной»</a:t>
            </a:r>
          </a:p>
        </p:txBody>
      </p:sp>
      <p:sp>
        <p:nvSpPr>
          <p:cNvPr id="542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478155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ru-RU" sz="2100"/>
              <a:t>1. НПР используется как основной способ повествования.</a:t>
            </a:r>
          </a:p>
          <a:p>
            <a:pPr>
              <a:lnSpc>
                <a:spcPct val="90000"/>
              </a:lnSpc>
            </a:pPr>
            <a:r>
              <a:rPr lang="ru-RU" sz="2100"/>
              <a:t>2. НПР используется для имитации размышлений персонажа, для выражения его внутреннего состояния.</a:t>
            </a:r>
          </a:p>
          <a:p>
            <a:pPr>
              <a:lnSpc>
                <a:spcPct val="90000"/>
              </a:lnSpc>
            </a:pPr>
            <a:r>
              <a:rPr lang="ru-RU" sz="2100"/>
              <a:t>3. НПР дает автору большую возможность передать внутренний мир персонажа, его мысли и чувства.</a:t>
            </a:r>
          </a:p>
          <a:p>
            <a:pPr>
              <a:lnSpc>
                <a:spcPct val="90000"/>
              </a:lnSpc>
            </a:pPr>
            <a:r>
              <a:rPr lang="ru-RU" sz="2100"/>
              <a:t>4. С помощью НПР описывается портрет одного персонажа сквозь призму взгляда другого персонажа.</a:t>
            </a:r>
          </a:p>
          <a:p>
            <a:pPr>
              <a:lnSpc>
                <a:spcPct val="90000"/>
              </a:lnSpc>
            </a:pPr>
            <a:r>
              <a:rPr lang="ru-RU" sz="2100"/>
              <a:t>5. НПР сохраняет особенности «живой» диалектной речи и тем самым «оживляет» повествование. </a:t>
            </a:r>
          </a:p>
          <a:p>
            <a:pPr>
              <a:lnSpc>
                <a:spcPct val="90000"/>
              </a:lnSpc>
            </a:pPr>
            <a:r>
              <a:rPr lang="ru-RU" sz="2100"/>
              <a:t>6. НПР за счет одновременного участия двух и более текстов в одном высказывании придает тексту полифоничный характер.</a:t>
            </a:r>
          </a:p>
          <a:p>
            <a:pPr>
              <a:lnSpc>
                <a:spcPct val="90000"/>
              </a:lnSpc>
            </a:pPr>
            <a:r>
              <a:rPr lang="ru-RU" sz="2100"/>
              <a:t>7. Одной из основных функций НПР является выражение субъективности.</a:t>
            </a:r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>
                <a:effectLst>
                  <a:outerShdw blurRad="38100" dist="38100" dir="2700000" algn="tl">
                    <a:srgbClr val="C0C0C0"/>
                  </a:outerShdw>
                </a:effectLst>
              </a:rPr>
              <a:t>Выводы</a:t>
            </a:r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125538"/>
            <a:ext cx="8229600" cy="5005387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sz="2600"/>
              <a:t>1. Использование НПР в прозе А. Геласимова дает установку на непринужденный диалог с читателем, эмоциональность повествования, сближение повествователя и персонажа.</a:t>
            </a:r>
          </a:p>
          <a:p>
            <a:pPr>
              <a:lnSpc>
                <a:spcPct val="80000"/>
              </a:lnSpc>
            </a:pPr>
            <a:r>
              <a:rPr lang="ru-RU" sz="2600"/>
              <a:t>2. НПР создает эффект «узнавания реальности», «погружения» в мир персонажа, интимизирует повествование. </a:t>
            </a:r>
          </a:p>
          <a:p>
            <a:pPr>
              <a:lnSpc>
                <a:spcPct val="80000"/>
              </a:lnSpc>
            </a:pPr>
            <a:r>
              <a:rPr lang="ru-RU" sz="2600"/>
              <a:t>3.Точка зрения персонажа окрашивает описываемые события своей субъективностью.</a:t>
            </a:r>
          </a:p>
          <a:p>
            <a:pPr>
              <a:lnSpc>
                <a:spcPct val="80000"/>
              </a:lnSpc>
            </a:pPr>
            <a:r>
              <a:rPr lang="ru-RU" sz="2600"/>
              <a:t>4. Несобственно-прямая речь является характерной особенностью стиля А. Геласимова. </a:t>
            </a:r>
          </a:p>
          <a:p>
            <a:pPr>
              <a:lnSpc>
                <a:spcPct val="80000"/>
              </a:lnSpc>
            </a:pPr>
            <a:r>
              <a:rPr lang="ru-RU" sz="2600"/>
              <a:t>5. Автор, используя НПР, создает более реальные и разносторонние образы.</a:t>
            </a:r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Край">
  <a:themeElements>
    <a:clrScheme name="Край 11">
      <a:dk1>
        <a:srgbClr val="000000"/>
      </a:dk1>
      <a:lt1>
        <a:srgbClr val="FFFFFF"/>
      </a:lt1>
      <a:dk2>
        <a:srgbClr val="006C36"/>
      </a:dk2>
      <a:lt2>
        <a:srgbClr val="5F5F5F"/>
      </a:lt2>
      <a:accent1>
        <a:srgbClr val="D2CD00"/>
      </a:accent1>
      <a:accent2>
        <a:srgbClr val="2D6224"/>
      </a:accent2>
      <a:accent3>
        <a:srgbClr val="FFFFFF"/>
      </a:accent3>
      <a:accent4>
        <a:srgbClr val="000000"/>
      </a:accent4>
      <a:accent5>
        <a:srgbClr val="E5E3AA"/>
      </a:accent5>
      <a:accent6>
        <a:srgbClr val="285820"/>
      </a:accent6>
      <a:hlink>
        <a:srgbClr val="996600"/>
      </a:hlink>
      <a:folHlink>
        <a:srgbClr val="AFBF39"/>
      </a:folHlink>
    </a:clrScheme>
    <a:fontScheme name="Край">
      <a:majorFont>
        <a:latin typeface="Garamond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Край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ай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ай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ай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ай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ай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ай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рай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рай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рай 10">
        <a:dk1>
          <a:srgbClr val="000000"/>
        </a:dk1>
        <a:lt1>
          <a:srgbClr val="FFFFFF"/>
        </a:lt1>
        <a:dk2>
          <a:srgbClr val="00582C"/>
        </a:dk2>
        <a:lt2>
          <a:srgbClr val="5F5F5F"/>
        </a:lt2>
        <a:accent1>
          <a:srgbClr val="D2CD00"/>
        </a:accent1>
        <a:accent2>
          <a:srgbClr val="2D6224"/>
        </a:accent2>
        <a:accent3>
          <a:srgbClr val="FFFFFF"/>
        </a:accent3>
        <a:accent4>
          <a:srgbClr val="000000"/>
        </a:accent4>
        <a:accent5>
          <a:srgbClr val="E5E3AA"/>
        </a:accent5>
        <a:accent6>
          <a:srgbClr val="285820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рай 11">
        <a:dk1>
          <a:srgbClr val="000000"/>
        </a:dk1>
        <a:lt1>
          <a:srgbClr val="FFFFFF"/>
        </a:lt1>
        <a:dk2>
          <a:srgbClr val="006C36"/>
        </a:dk2>
        <a:lt2>
          <a:srgbClr val="5F5F5F"/>
        </a:lt2>
        <a:accent1>
          <a:srgbClr val="D2CD00"/>
        </a:accent1>
        <a:accent2>
          <a:srgbClr val="2D6224"/>
        </a:accent2>
        <a:accent3>
          <a:srgbClr val="FFFFFF"/>
        </a:accent3>
        <a:accent4>
          <a:srgbClr val="000000"/>
        </a:accent4>
        <a:accent5>
          <a:srgbClr val="E5E3AA"/>
        </a:accent5>
        <a:accent6>
          <a:srgbClr val="285820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Edge</Template>
  <TotalTime>117</TotalTime>
  <Words>488</Words>
  <Application>Microsoft Office PowerPoint</Application>
  <PresentationFormat>Экран (4:3)</PresentationFormat>
  <Paragraphs>47</Paragraphs>
  <Slides>10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5" baseType="lpstr">
      <vt:lpstr>Arial</vt:lpstr>
      <vt:lpstr>Garamond</vt:lpstr>
      <vt:lpstr>Times New Roman</vt:lpstr>
      <vt:lpstr>Wingdings</vt:lpstr>
      <vt:lpstr>Край</vt:lpstr>
      <vt:lpstr>Несобственно-прямая речь в произведениях А.Геласимова («Степные боги» и «Дом на Озерной»)</vt:lpstr>
      <vt:lpstr>Цель работы</vt:lpstr>
      <vt:lpstr>Задачи</vt:lpstr>
      <vt:lpstr>Презентация PowerPoint</vt:lpstr>
      <vt:lpstr>Научная гипотеза</vt:lpstr>
      <vt:lpstr>Структура дипломной работы </vt:lpstr>
      <vt:lpstr>Семантическая типология фрагментов с НПР в произведениях «Степные боги» и «Дом на Озерной»</vt:lpstr>
      <vt:lpstr>Функции НПР в романах А.Геласимова «Степные боги» и «Дом на Озерной»</vt:lpstr>
      <vt:lpstr>Выводы</vt:lpstr>
      <vt:lpstr>Спасибо за внимание</vt:lpstr>
    </vt:vector>
  </TitlesOfParts>
  <Company>-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Несобственно-прямая речь в произведениях А.Геласимова («Степные боги» и «Дом на Озерной»)</dc:title>
  <dc:creator>-</dc:creator>
  <cp:lastModifiedBy>саша</cp:lastModifiedBy>
  <cp:revision>8</cp:revision>
  <dcterms:created xsi:type="dcterms:W3CDTF">2010-06-09T09:33:48Z</dcterms:created>
  <dcterms:modified xsi:type="dcterms:W3CDTF">2018-11-04T15:29:13Z</dcterms:modified>
</cp:coreProperties>
</file>