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7" r:id="rId1"/>
  </p:sldMasterIdLst>
  <p:notesMasterIdLst>
    <p:notesMasterId r:id="rId23"/>
  </p:notesMasterIdLst>
  <p:sldIdLst>
    <p:sldId id="373" r:id="rId2"/>
    <p:sldId id="374" r:id="rId3"/>
    <p:sldId id="383" r:id="rId4"/>
    <p:sldId id="372" r:id="rId5"/>
    <p:sldId id="377" r:id="rId6"/>
    <p:sldId id="386" r:id="rId7"/>
    <p:sldId id="396" r:id="rId8"/>
    <p:sldId id="381" r:id="rId9"/>
    <p:sldId id="382" r:id="rId10"/>
    <p:sldId id="376" r:id="rId11"/>
    <p:sldId id="387" r:id="rId12"/>
    <p:sldId id="388" r:id="rId13"/>
    <p:sldId id="378" r:id="rId14"/>
    <p:sldId id="380" r:id="rId15"/>
    <p:sldId id="379" r:id="rId16"/>
    <p:sldId id="395" r:id="rId17"/>
    <p:sldId id="393" r:id="rId18"/>
    <p:sldId id="392" r:id="rId19"/>
    <p:sldId id="391" r:id="rId20"/>
    <p:sldId id="390" r:id="rId21"/>
    <p:sldId id="363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21838" autoAdjust="0"/>
    <p:restoredTop sz="94660"/>
  </p:normalViewPr>
  <p:slideViewPr>
    <p:cSldViewPr>
      <p:cViewPr varScale="1">
        <p:scale>
          <a:sx n="64" d="100"/>
          <a:sy n="64" d="100"/>
        </p:scale>
        <p:origin x="-78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1112702-58C1-4108-AC19-905B23AE8F41}" type="doc">
      <dgm:prSet loTypeId="urn:microsoft.com/office/officeart/2005/8/layout/default" loCatId="list" qsTypeId="urn:microsoft.com/office/officeart/2005/8/quickstyle/3d4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CEA5AC22-C7A5-42BE-A564-EE8B5DD9DE65}">
      <dgm:prSet phldrT="[Текст]" custT="1"/>
      <dgm:spPr>
        <a:solidFill>
          <a:schemeClr val="accent2">
            <a:lumMod val="50000"/>
          </a:schemeClr>
        </a:solidFill>
      </dgm:spPr>
      <dgm:t>
        <a:bodyPr/>
        <a:lstStyle/>
        <a:p>
          <a:r>
            <a:rPr lang="ru-RU" sz="2000" b="1" dirty="0" smtClean="0">
              <a:latin typeface="Times New Roman" pitchFamily="18" charset="0"/>
              <a:cs typeface="Times New Roman" pitchFamily="18" charset="0"/>
            </a:rPr>
            <a:t>Диагностика. Изучение интересов и наклонностей детей по жанрам</a:t>
          </a:r>
          <a:endParaRPr lang="ru-RU" sz="2000" b="1" dirty="0">
            <a:latin typeface="Times New Roman" pitchFamily="18" charset="0"/>
            <a:cs typeface="Times New Roman" pitchFamily="18" charset="0"/>
          </a:endParaRPr>
        </a:p>
      </dgm:t>
    </dgm:pt>
    <dgm:pt modelId="{E6FCDC7A-73D4-4249-9DB6-67DD36971CBE}" type="parTrans" cxnId="{C73704C9-CCCB-4982-8B84-39A4EBFFECF1}">
      <dgm:prSet/>
      <dgm:spPr/>
      <dgm:t>
        <a:bodyPr/>
        <a:lstStyle/>
        <a:p>
          <a:endParaRPr lang="ru-RU"/>
        </a:p>
      </dgm:t>
    </dgm:pt>
    <dgm:pt modelId="{6078E720-33E5-4D1B-AB5B-AB1C08A65877}" type="sibTrans" cxnId="{C73704C9-CCCB-4982-8B84-39A4EBFFECF1}">
      <dgm:prSet/>
      <dgm:spPr/>
      <dgm:t>
        <a:bodyPr/>
        <a:lstStyle/>
        <a:p>
          <a:endParaRPr lang="ru-RU"/>
        </a:p>
      </dgm:t>
    </dgm:pt>
    <dgm:pt modelId="{EEFFD945-0AB8-47B4-ABF8-13D5CB26EF31}">
      <dgm:prSet phldrT="[Текст]" custT="1"/>
      <dgm:spPr>
        <a:solidFill>
          <a:schemeClr val="accent2">
            <a:lumMod val="50000"/>
          </a:schemeClr>
        </a:solidFill>
      </dgm:spPr>
      <dgm:t>
        <a:bodyPr/>
        <a:lstStyle/>
        <a:p>
          <a:r>
            <a:rPr lang="ru-RU" sz="2000" b="1" dirty="0" smtClean="0">
              <a:latin typeface="Times New Roman" pitchFamily="18" charset="0"/>
              <a:cs typeface="Times New Roman" pitchFamily="18" charset="0"/>
            </a:rPr>
            <a:t>Организация работы кружков по интересам</a:t>
          </a:r>
          <a:endParaRPr lang="ru-RU" sz="2000" b="1" dirty="0">
            <a:latin typeface="Times New Roman" pitchFamily="18" charset="0"/>
            <a:cs typeface="Times New Roman" pitchFamily="18" charset="0"/>
          </a:endParaRPr>
        </a:p>
      </dgm:t>
    </dgm:pt>
    <dgm:pt modelId="{4DA340B8-49CE-41B0-AF18-423DB72AA6B2}" type="parTrans" cxnId="{BFC35D67-A10A-4F45-A9BB-89F3F58FCA68}">
      <dgm:prSet/>
      <dgm:spPr/>
      <dgm:t>
        <a:bodyPr/>
        <a:lstStyle/>
        <a:p>
          <a:endParaRPr lang="ru-RU"/>
        </a:p>
      </dgm:t>
    </dgm:pt>
    <dgm:pt modelId="{438F7F35-AE41-4543-BD71-0DD5A0E2E91F}" type="sibTrans" cxnId="{BFC35D67-A10A-4F45-A9BB-89F3F58FCA68}">
      <dgm:prSet/>
      <dgm:spPr/>
      <dgm:t>
        <a:bodyPr/>
        <a:lstStyle/>
        <a:p>
          <a:endParaRPr lang="ru-RU"/>
        </a:p>
      </dgm:t>
    </dgm:pt>
    <dgm:pt modelId="{B0AA1F80-0298-4069-BCD6-417E445B1136}">
      <dgm:prSet/>
      <dgm:spPr>
        <a:solidFill>
          <a:schemeClr val="accent2">
            <a:lumMod val="50000"/>
          </a:schemeClr>
        </a:solidFill>
      </dgm:spPr>
      <dgm:t>
        <a:bodyPr/>
        <a:lstStyle/>
        <a:p>
          <a:r>
            <a:rPr lang="ru-RU" b="1" dirty="0" smtClean="0">
              <a:latin typeface="Times New Roman" pitchFamily="18" charset="0"/>
              <a:cs typeface="Times New Roman" pitchFamily="18" charset="0"/>
            </a:rPr>
            <a:t>Создание насыщенной предметно – развивающей среды для различных видов деятельности </a:t>
          </a:r>
        </a:p>
      </dgm:t>
    </dgm:pt>
    <dgm:pt modelId="{04914701-B734-4120-8031-FCCD01F477A1}" type="parTrans" cxnId="{5ADDCEDE-51E4-42AD-A88D-B03CA03BBACB}">
      <dgm:prSet/>
      <dgm:spPr/>
      <dgm:t>
        <a:bodyPr/>
        <a:lstStyle/>
        <a:p>
          <a:endParaRPr lang="ru-RU"/>
        </a:p>
      </dgm:t>
    </dgm:pt>
    <dgm:pt modelId="{ACB192D9-F9F9-464A-BFB7-961897A24A70}" type="sibTrans" cxnId="{5ADDCEDE-51E4-42AD-A88D-B03CA03BBACB}">
      <dgm:prSet/>
      <dgm:spPr/>
      <dgm:t>
        <a:bodyPr/>
        <a:lstStyle/>
        <a:p>
          <a:endParaRPr lang="ru-RU"/>
        </a:p>
      </dgm:t>
    </dgm:pt>
    <dgm:pt modelId="{0C65A38B-579B-4A3F-BA50-1A2C52DF6EC1}">
      <dgm:prSet custT="1"/>
      <dgm:spPr>
        <a:solidFill>
          <a:schemeClr val="accent2">
            <a:lumMod val="50000"/>
          </a:schemeClr>
        </a:solidFill>
      </dgm:spPr>
      <dgm:t>
        <a:bodyPr/>
        <a:lstStyle/>
        <a:p>
          <a:r>
            <a:rPr lang="ru-RU" sz="2000" b="1" dirty="0" smtClean="0">
              <a:latin typeface="Times New Roman" pitchFamily="18" charset="0"/>
              <a:cs typeface="Times New Roman" pitchFamily="18" charset="0"/>
            </a:rPr>
            <a:t>Оформление выставок детских работ</a:t>
          </a:r>
        </a:p>
      </dgm:t>
    </dgm:pt>
    <dgm:pt modelId="{ACEF4BCB-6CEB-4FD1-AF93-051E4EBABCBD}" type="parTrans" cxnId="{D0863149-1196-41E5-8947-B43577D62AE3}">
      <dgm:prSet/>
      <dgm:spPr/>
      <dgm:t>
        <a:bodyPr/>
        <a:lstStyle/>
        <a:p>
          <a:endParaRPr lang="ru-RU"/>
        </a:p>
      </dgm:t>
    </dgm:pt>
    <dgm:pt modelId="{3F479C99-90E8-4AE3-9E28-41F345CE26CD}" type="sibTrans" cxnId="{D0863149-1196-41E5-8947-B43577D62AE3}">
      <dgm:prSet/>
      <dgm:spPr/>
      <dgm:t>
        <a:bodyPr/>
        <a:lstStyle/>
        <a:p>
          <a:endParaRPr lang="ru-RU"/>
        </a:p>
      </dgm:t>
    </dgm:pt>
    <dgm:pt modelId="{C7877E69-47D1-48F0-ACBE-068ACC816874}">
      <dgm:prSet custT="1"/>
      <dgm:spPr>
        <a:solidFill>
          <a:schemeClr val="accent2">
            <a:lumMod val="50000"/>
          </a:schemeClr>
        </a:solidFill>
      </dgm:spPr>
      <dgm:t>
        <a:bodyPr/>
        <a:lstStyle/>
        <a:p>
          <a:r>
            <a:rPr lang="ru-RU" sz="2000" b="1" dirty="0" smtClean="0">
              <a:latin typeface="Times New Roman" pitchFamily="18" charset="0"/>
              <a:cs typeface="Times New Roman" pitchFamily="18" charset="0"/>
            </a:rPr>
            <a:t>Участие в конкурсах, фестивалях, проектах разного уровня</a:t>
          </a:r>
        </a:p>
      </dgm:t>
    </dgm:pt>
    <dgm:pt modelId="{4A1EB13F-C4B2-415A-82A1-2569CAFCBAFE}" type="parTrans" cxnId="{FF9119B7-BE18-4348-BB32-A13DDCA1C58F}">
      <dgm:prSet/>
      <dgm:spPr/>
      <dgm:t>
        <a:bodyPr/>
        <a:lstStyle/>
        <a:p>
          <a:endParaRPr lang="ru-RU"/>
        </a:p>
      </dgm:t>
    </dgm:pt>
    <dgm:pt modelId="{DCC57C8C-2D39-481F-A005-DE0890EB12AB}" type="sibTrans" cxnId="{FF9119B7-BE18-4348-BB32-A13DDCA1C58F}">
      <dgm:prSet/>
      <dgm:spPr/>
      <dgm:t>
        <a:bodyPr/>
        <a:lstStyle/>
        <a:p>
          <a:endParaRPr lang="ru-RU"/>
        </a:p>
      </dgm:t>
    </dgm:pt>
    <dgm:pt modelId="{2038445F-A88B-4486-9E20-9723DD631FFB}">
      <dgm:prSet custT="1"/>
      <dgm:spPr>
        <a:solidFill>
          <a:schemeClr val="accent2">
            <a:lumMod val="50000"/>
          </a:schemeClr>
        </a:solidFill>
      </dgm:spPr>
      <dgm:t>
        <a:bodyPr/>
        <a:lstStyle/>
        <a:p>
          <a:r>
            <a:rPr lang="ru-RU" sz="2000" b="1" dirty="0" smtClean="0">
              <a:latin typeface="Times New Roman" pitchFamily="18" charset="0"/>
              <a:cs typeface="Times New Roman" pitchFamily="18" charset="0"/>
            </a:rPr>
            <a:t>Взаимодействие с учреждениями дополнительного образования</a:t>
          </a:r>
          <a:endParaRPr lang="ru-RU" sz="2000" b="1" dirty="0">
            <a:latin typeface="Times New Roman" pitchFamily="18" charset="0"/>
            <a:cs typeface="Times New Roman" pitchFamily="18" charset="0"/>
          </a:endParaRPr>
        </a:p>
      </dgm:t>
    </dgm:pt>
    <dgm:pt modelId="{4D78AD3F-4D48-4681-B721-E94FDE30930B}" type="parTrans" cxnId="{C22F0F81-B3D1-4E28-9085-698AEC407D1B}">
      <dgm:prSet/>
      <dgm:spPr/>
      <dgm:t>
        <a:bodyPr/>
        <a:lstStyle/>
        <a:p>
          <a:endParaRPr lang="ru-RU"/>
        </a:p>
      </dgm:t>
    </dgm:pt>
    <dgm:pt modelId="{5CB78D9F-9A08-4830-93DC-632D78575B88}" type="sibTrans" cxnId="{C22F0F81-B3D1-4E28-9085-698AEC407D1B}">
      <dgm:prSet/>
      <dgm:spPr/>
      <dgm:t>
        <a:bodyPr/>
        <a:lstStyle/>
        <a:p>
          <a:endParaRPr lang="ru-RU"/>
        </a:p>
      </dgm:t>
    </dgm:pt>
    <dgm:pt modelId="{D18DF12B-2FA7-449E-BC9A-FF65F032923A}" type="pres">
      <dgm:prSet presAssocID="{F1112702-58C1-4108-AC19-905B23AE8F41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BCCFABF2-FFC1-463A-BB8F-67360BCDE92D}" type="pres">
      <dgm:prSet presAssocID="{CEA5AC22-C7A5-42BE-A564-EE8B5DD9DE65}" presName="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B59A99C-E135-43E9-ACFC-BD94BF970377}" type="pres">
      <dgm:prSet presAssocID="{6078E720-33E5-4D1B-AB5B-AB1C08A65877}" presName="sibTrans" presStyleCnt="0"/>
      <dgm:spPr/>
    </dgm:pt>
    <dgm:pt modelId="{4ECED588-4117-46CB-9AF6-01CFF313C736}" type="pres">
      <dgm:prSet presAssocID="{EEFFD945-0AB8-47B4-ABF8-13D5CB26EF31}" presName="node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FCC2E85-F056-4E7C-B6F6-D044B8816C48}" type="pres">
      <dgm:prSet presAssocID="{438F7F35-AE41-4543-BD71-0DD5A0E2E91F}" presName="sibTrans" presStyleCnt="0"/>
      <dgm:spPr/>
    </dgm:pt>
    <dgm:pt modelId="{A5F46A10-409F-428A-9052-6B2C9CA9D65B}" type="pres">
      <dgm:prSet presAssocID="{B0AA1F80-0298-4069-BCD6-417E445B1136}" presName="node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C9B6F37-0326-4C98-A83C-079175EEAB5D}" type="pres">
      <dgm:prSet presAssocID="{ACB192D9-F9F9-464A-BFB7-961897A24A70}" presName="sibTrans" presStyleCnt="0"/>
      <dgm:spPr/>
    </dgm:pt>
    <dgm:pt modelId="{067E2720-5A0C-4294-BE42-F48D09141515}" type="pres">
      <dgm:prSet presAssocID="{0C65A38B-579B-4A3F-BA50-1A2C52DF6EC1}" presName="node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0756337-C8CE-4ABD-B021-3648E8F6304A}" type="pres">
      <dgm:prSet presAssocID="{3F479C99-90E8-4AE3-9E28-41F345CE26CD}" presName="sibTrans" presStyleCnt="0"/>
      <dgm:spPr/>
    </dgm:pt>
    <dgm:pt modelId="{26B2B763-FE40-471B-9CCA-C07F6D90CFF4}" type="pres">
      <dgm:prSet presAssocID="{C7877E69-47D1-48F0-ACBE-068ACC816874}" presName="node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99462A8-89A4-4E03-8C19-59BD5DBEE753}" type="pres">
      <dgm:prSet presAssocID="{DCC57C8C-2D39-481F-A005-DE0890EB12AB}" presName="sibTrans" presStyleCnt="0"/>
      <dgm:spPr/>
    </dgm:pt>
    <dgm:pt modelId="{1E0DABDA-4190-4715-BD36-B3CA8E3486C4}" type="pres">
      <dgm:prSet presAssocID="{2038445F-A88B-4486-9E20-9723DD631FFB}" presName="node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BFC35D67-A10A-4F45-A9BB-89F3F58FCA68}" srcId="{F1112702-58C1-4108-AC19-905B23AE8F41}" destId="{EEFFD945-0AB8-47B4-ABF8-13D5CB26EF31}" srcOrd="1" destOrd="0" parTransId="{4DA340B8-49CE-41B0-AF18-423DB72AA6B2}" sibTransId="{438F7F35-AE41-4543-BD71-0DD5A0E2E91F}"/>
    <dgm:cxn modelId="{D0863149-1196-41E5-8947-B43577D62AE3}" srcId="{F1112702-58C1-4108-AC19-905B23AE8F41}" destId="{0C65A38B-579B-4A3F-BA50-1A2C52DF6EC1}" srcOrd="3" destOrd="0" parTransId="{ACEF4BCB-6CEB-4FD1-AF93-051E4EBABCBD}" sibTransId="{3F479C99-90E8-4AE3-9E28-41F345CE26CD}"/>
    <dgm:cxn modelId="{36489D1C-BBDC-406D-BEEA-B0E8166906EA}" type="presOf" srcId="{EEFFD945-0AB8-47B4-ABF8-13D5CB26EF31}" destId="{4ECED588-4117-46CB-9AF6-01CFF313C736}" srcOrd="0" destOrd="0" presId="urn:microsoft.com/office/officeart/2005/8/layout/default"/>
    <dgm:cxn modelId="{86F0C30E-3D6B-4B02-9424-179A1F57DBA9}" type="presOf" srcId="{CEA5AC22-C7A5-42BE-A564-EE8B5DD9DE65}" destId="{BCCFABF2-FFC1-463A-BB8F-67360BCDE92D}" srcOrd="0" destOrd="0" presId="urn:microsoft.com/office/officeart/2005/8/layout/default"/>
    <dgm:cxn modelId="{FF9119B7-BE18-4348-BB32-A13DDCA1C58F}" srcId="{F1112702-58C1-4108-AC19-905B23AE8F41}" destId="{C7877E69-47D1-48F0-ACBE-068ACC816874}" srcOrd="4" destOrd="0" parTransId="{4A1EB13F-C4B2-415A-82A1-2569CAFCBAFE}" sibTransId="{DCC57C8C-2D39-481F-A005-DE0890EB12AB}"/>
    <dgm:cxn modelId="{C7975E7B-6079-4707-9EEC-ACEA15E42856}" type="presOf" srcId="{F1112702-58C1-4108-AC19-905B23AE8F41}" destId="{D18DF12B-2FA7-449E-BC9A-FF65F032923A}" srcOrd="0" destOrd="0" presId="urn:microsoft.com/office/officeart/2005/8/layout/default"/>
    <dgm:cxn modelId="{70C830ED-4316-45A8-AC3D-B631CD59059E}" type="presOf" srcId="{B0AA1F80-0298-4069-BCD6-417E445B1136}" destId="{A5F46A10-409F-428A-9052-6B2C9CA9D65B}" srcOrd="0" destOrd="0" presId="urn:microsoft.com/office/officeart/2005/8/layout/default"/>
    <dgm:cxn modelId="{C73704C9-CCCB-4982-8B84-39A4EBFFECF1}" srcId="{F1112702-58C1-4108-AC19-905B23AE8F41}" destId="{CEA5AC22-C7A5-42BE-A564-EE8B5DD9DE65}" srcOrd="0" destOrd="0" parTransId="{E6FCDC7A-73D4-4249-9DB6-67DD36971CBE}" sibTransId="{6078E720-33E5-4D1B-AB5B-AB1C08A65877}"/>
    <dgm:cxn modelId="{B4FD3CA9-DBC5-493E-8F75-29E9362CBF1E}" type="presOf" srcId="{0C65A38B-579B-4A3F-BA50-1A2C52DF6EC1}" destId="{067E2720-5A0C-4294-BE42-F48D09141515}" srcOrd="0" destOrd="0" presId="urn:microsoft.com/office/officeart/2005/8/layout/default"/>
    <dgm:cxn modelId="{FA23EFBD-F813-48F1-BFCA-78B94D856EAB}" type="presOf" srcId="{2038445F-A88B-4486-9E20-9723DD631FFB}" destId="{1E0DABDA-4190-4715-BD36-B3CA8E3486C4}" srcOrd="0" destOrd="0" presId="urn:microsoft.com/office/officeart/2005/8/layout/default"/>
    <dgm:cxn modelId="{7C7E2937-8036-4D66-BA78-97176541C706}" type="presOf" srcId="{C7877E69-47D1-48F0-ACBE-068ACC816874}" destId="{26B2B763-FE40-471B-9CCA-C07F6D90CFF4}" srcOrd="0" destOrd="0" presId="urn:microsoft.com/office/officeart/2005/8/layout/default"/>
    <dgm:cxn modelId="{5ADDCEDE-51E4-42AD-A88D-B03CA03BBACB}" srcId="{F1112702-58C1-4108-AC19-905B23AE8F41}" destId="{B0AA1F80-0298-4069-BCD6-417E445B1136}" srcOrd="2" destOrd="0" parTransId="{04914701-B734-4120-8031-FCCD01F477A1}" sibTransId="{ACB192D9-F9F9-464A-BFB7-961897A24A70}"/>
    <dgm:cxn modelId="{C22F0F81-B3D1-4E28-9085-698AEC407D1B}" srcId="{F1112702-58C1-4108-AC19-905B23AE8F41}" destId="{2038445F-A88B-4486-9E20-9723DD631FFB}" srcOrd="5" destOrd="0" parTransId="{4D78AD3F-4D48-4681-B721-E94FDE30930B}" sibTransId="{5CB78D9F-9A08-4830-93DC-632D78575B88}"/>
    <dgm:cxn modelId="{027CD1B0-7AD4-4ED6-8A9B-E8F1FC377F68}" type="presParOf" srcId="{D18DF12B-2FA7-449E-BC9A-FF65F032923A}" destId="{BCCFABF2-FFC1-463A-BB8F-67360BCDE92D}" srcOrd="0" destOrd="0" presId="urn:microsoft.com/office/officeart/2005/8/layout/default"/>
    <dgm:cxn modelId="{D4A5CE55-E4C0-443C-AA39-15687A56C9B6}" type="presParOf" srcId="{D18DF12B-2FA7-449E-BC9A-FF65F032923A}" destId="{AB59A99C-E135-43E9-ACFC-BD94BF970377}" srcOrd="1" destOrd="0" presId="urn:microsoft.com/office/officeart/2005/8/layout/default"/>
    <dgm:cxn modelId="{FBD03F26-2152-40CD-9A54-E743729F0098}" type="presParOf" srcId="{D18DF12B-2FA7-449E-BC9A-FF65F032923A}" destId="{4ECED588-4117-46CB-9AF6-01CFF313C736}" srcOrd="2" destOrd="0" presId="urn:microsoft.com/office/officeart/2005/8/layout/default"/>
    <dgm:cxn modelId="{9FBD15A4-E00D-4AFC-BACF-E6B0AE39FF8F}" type="presParOf" srcId="{D18DF12B-2FA7-449E-BC9A-FF65F032923A}" destId="{9FCC2E85-F056-4E7C-B6F6-D044B8816C48}" srcOrd="3" destOrd="0" presId="urn:microsoft.com/office/officeart/2005/8/layout/default"/>
    <dgm:cxn modelId="{78E528B1-274C-4531-A21C-6D4344FB4596}" type="presParOf" srcId="{D18DF12B-2FA7-449E-BC9A-FF65F032923A}" destId="{A5F46A10-409F-428A-9052-6B2C9CA9D65B}" srcOrd="4" destOrd="0" presId="urn:microsoft.com/office/officeart/2005/8/layout/default"/>
    <dgm:cxn modelId="{4582E509-BB61-4D27-B669-0E52E348C794}" type="presParOf" srcId="{D18DF12B-2FA7-449E-BC9A-FF65F032923A}" destId="{7C9B6F37-0326-4C98-A83C-079175EEAB5D}" srcOrd="5" destOrd="0" presId="urn:microsoft.com/office/officeart/2005/8/layout/default"/>
    <dgm:cxn modelId="{79DFE90F-A96D-41D1-AF81-B73646A6F075}" type="presParOf" srcId="{D18DF12B-2FA7-449E-BC9A-FF65F032923A}" destId="{067E2720-5A0C-4294-BE42-F48D09141515}" srcOrd="6" destOrd="0" presId="urn:microsoft.com/office/officeart/2005/8/layout/default"/>
    <dgm:cxn modelId="{3FB68869-BA25-4AD0-A239-B617DA4AAD1F}" type="presParOf" srcId="{D18DF12B-2FA7-449E-BC9A-FF65F032923A}" destId="{70756337-C8CE-4ABD-B021-3648E8F6304A}" srcOrd="7" destOrd="0" presId="urn:microsoft.com/office/officeart/2005/8/layout/default"/>
    <dgm:cxn modelId="{408DC518-8BC3-449F-A740-807A44E37576}" type="presParOf" srcId="{D18DF12B-2FA7-449E-BC9A-FF65F032923A}" destId="{26B2B763-FE40-471B-9CCA-C07F6D90CFF4}" srcOrd="8" destOrd="0" presId="urn:microsoft.com/office/officeart/2005/8/layout/default"/>
    <dgm:cxn modelId="{95E0F593-4F06-4437-A096-F5B31E15CA39}" type="presParOf" srcId="{D18DF12B-2FA7-449E-BC9A-FF65F032923A}" destId="{799462A8-89A4-4E03-8C19-59BD5DBEE753}" srcOrd="9" destOrd="0" presId="urn:microsoft.com/office/officeart/2005/8/layout/default"/>
    <dgm:cxn modelId="{E07AD6A0-A5B9-43FE-9EBE-406CAA177CEA}" type="presParOf" srcId="{D18DF12B-2FA7-449E-BC9A-FF65F032923A}" destId="{1E0DABDA-4190-4715-BD36-B3CA8E3486C4}" srcOrd="10" destOrd="0" presId="urn:microsoft.com/office/officeart/2005/8/layout/default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C11CEB-970E-4221-AC70-AE0591A5F601}" type="datetimeFigureOut">
              <a:rPr lang="ru-RU" smtClean="0"/>
              <a:pPr/>
              <a:t>20.08.2018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E49511D-B4D6-4F60-AFA3-A5572C3342F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875807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69804" cy="6874935"/>
            <a:chOff x="-8466" y="-8468"/>
            <a:chExt cx="9169804" cy="6874935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Freeform 23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2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71EB6E-A23F-420A-808E-42FB9A91F238}" type="datetimeFigureOut">
              <a:rPr lang="ru-RU" smtClean="0"/>
              <a:pPr/>
              <a:t>20.08.2018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6A3888-A0E4-4676-9F52-8DD64E7E28A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910964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71EB6E-A23F-420A-808E-42FB9A91F238}" type="datetimeFigureOut">
              <a:rPr lang="ru-RU" smtClean="0"/>
              <a:pPr/>
              <a:t>20.08.2018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6A3888-A0E4-4676-9F52-8DD64E7E28A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038419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71EB6E-A23F-420A-808E-42FB9A91F238}" type="datetimeFigureOut">
              <a:rPr lang="ru-RU" smtClean="0"/>
              <a:pPr/>
              <a:t>20.08.2018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6A3888-A0E4-4676-9F52-8DD64E7E28A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285575712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71EB6E-A23F-420A-808E-42FB9A91F238}" type="datetimeFigureOut">
              <a:rPr lang="ru-RU" smtClean="0"/>
              <a:pPr/>
              <a:t>20.08.2018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6A3888-A0E4-4676-9F52-8DD64E7E28A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5387571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71EB6E-A23F-420A-808E-42FB9A91F238}" type="datetimeFigureOut">
              <a:rPr lang="ru-RU" smtClean="0"/>
              <a:pPr/>
              <a:t>20.08.2018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6A3888-A0E4-4676-9F52-8DD64E7E28A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176295479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71EB6E-A23F-420A-808E-42FB9A91F238}" type="datetimeFigureOut">
              <a:rPr lang="ru-RU" smtClean="0"/>
              <a:pPr/>
              <a:t>20.08.2018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6A3888-A0E4-4676-9F52-8DD64E7E28A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6367661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71EB6E-A23F-420A-808E-42FB9A91F238}" type="datetimeFigureOut">
              <a:rPr lang="ru-RU" smtClean="0"/>
              <a:pPr/>
              <a:t>20.08.2018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6A3888-A0E4-4676-9F52-8DD64E7E28A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2441739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71EB6E-A23F-420A-808E-42FB9A91F238}" type="datetimeFigureOut">
              <a:rPr lang="ru-RU" smtClean="0"/>
              <a:pPr/>
              <a:t>20.08.2018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6A3888-A0E4-4676-9F52-8DD64E7E28A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3972037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2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3pPr>
              <a:defRPr>
                <a:solidFill>
                  <a:schemeClr val="accent1">
                    <a:lumMod val="75000"/>
                  </a:schemeClr>
                </a:solidFill>
              </a:defRPr>
            </a:lvl3pPr>
            <a:lvl4pPr>
              <a:defRPr>
                <a:solidFill>
                  <a:schemeClr val="accent2">
                    <a:lumMod val="75000"/>
                  </a:schemeClr>
                </a:solidFill>
              </a:defRPr>
            </a:lvl4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ru-R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F416CD-67A3-4CF0-A210-F6AF31AC147F}" type="datetimeFigureOut">
              <a:rPr lang="ru-RU" smtClean="0">
                <a:solidFill>
                  <a:srgbClr val="9FB8CD"/>
                </a:solidFill>
              </a:rPr>
              <a:pPr/>
              <a:t>20.08.2018</a:t>
            </a:fld>
            <a:endParaRPr lang="ru-RU" dirty="0">
              <a:solidFill>
                <a:srgbClr val="9FB8CD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srgbClr val="9FB8CD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652B35-718D-4E28-AFEB-B694A3B357E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2" name="Picture Placeholder 11"/>
          <p:cNvSpPr>
            <a:spLocks noGrp="1" noChangeAspect="1"/>
          </p:cNvSpPr>
          <p:nvPr>
            <p:ph type="pic" sz="quarter" idx="13"/>
          </p:nvPr>
        </p:nvSpPr>
        <p:spPr>
          <a:xfrm>
            <a:off x="6830568" y="137160"/>
            <a:ext cx="1051560" cy="685800"/>
          </a:xfrm>
          <a:prstGeom prst="roundRect">
            <a:avLst/>
          </a:prstGeom>
          <a:ln w="19050">
            <a:solidFill>
              <a:schemeClr val="bg1"/>
            </a:solidFill>
          </a:ln>
          <a:effectLst>
            <a:outerShdw blurRad="63500" sx="102000" sy="102000" algn="ctr" rotWithShape="0">
              <a:srgbClr val="000000">
                <a:alpha val="40000"/>
              </a:srgbClr>
            </a:outerShdw>
          </a:effectLst>
        </p:spPr>
        <p:txBody>
          <a:bodyPr>
            <a:normAutofit/>
          </a:bodyPr>
          <a:lstStyle>
            <a:lvl1pPr>
              <a:defRPr sz="1000"/>
            </a:lvl1pPr>
          </a:lstStyle>
          <a:p>
            <a:r>
              <a:rPr lang="ru-RU" dirty="0" smtClean="0"/>
              <a:t>Вставка рисунка</a:t>
            </a:r>
            <a:endParaRPr lang="ru-RU" dirty="0"/>
          </a:p>
        </p:txBody>
      </p:sp>
      <p:sp>
        <p:nvSpPr>
          <p:cNvPr id="13" name="Picture Placeholder 11"/>
          <p:cNvSpPr>
            <a:spLocks noGrp="1" noChangeAspect="1"/>
          </p:cNvSpPr>
          <p:nvPr>
            <p:ph type="pic" sz="quarter" idx="14"/>
          </p:nvPr>
        </p:nvSpPr>
        <p:spPr>
          <a:xfrm>
            <a:off x="7991526" y="137160"/>
            <a:ext cx="1051560" cy="685800"/>
          </a:xfrm>
          <a:prstGeom prst="roundRect">
            <a:avLst/>
          </a:prstGeom>
          <a:ln w="19050">
            <a:solidFill>
              <a:schemeClr val="bg1"/>
            </a:solidFill>
          </a:ln>
          <a:effectLst>
            <a:outerShdw blurRad="63500" sx="102000" sy="102000" algn="ctr" rotWithShape="0">
              <a:srgbClr val="000000">
                <a:alpha val="40000"/>
              </a:srgbClr>
            </a:outerShdw>
          </a:effectLst>
        </p:spPr>
        <p:txBody>
          <a:bodyPr>
            <a:normAutofit/>
          </a:bodyPr>
          <a:lstStyle>
            <a:lvl1pPr>
              <a:defRPr sz="1000"/>
            </a:lvl1pPr>
          </a:lstStyle>
          <a:p>
            <a:r>
              <a:rPr lang="ru-RU" dirty="0" smtClean="0"/>
              <a:t>Вставка рисунка</a:t>
            </a:r>
            <a:endParaRPr lang="ru-RU" dirty="0"/>
          </a:p>
        </p:txBody>
      </p:sp>
      <p:sp>
        <p:nvSpPr>
          <p:cNvPr id="14" name="Picture Placeholder 11"/>
          <p:cNvSpPr>
            <a:spLocks noGrp="1" noChangeAspect="1"/>
          </p:cNvSpPr>
          <p:nvPr>
            <p:ph type="pic" sz="quarter" idx="15"/>
          </p:nvPr>
        </p:nvSpPr>
        <p:spPr>
          <a:xfrm>
            <a:off x="7991856" y="914400"/>
            <a:ext cx="1051560" cy="685800"/>
          </a:xfrm>
          <a:prstGeom prst="roundRect">
            <a:avLst/>
          </a:prstGeom>
          <a:ln w="19050">
            <a:solidFill>
              <a:schemeClr val="bg1"/>
            </a:solidFill>
          </a:ln>
          <a:effectLst>
            <a:outerShdw blurRad="63500" sx="102000" sy="102000" algn="ctr" rotWithShape="0">
              <a:srgbClr val="000000">
                <a:alpha val="40000"/>
              </a:srgbClr>
            </a:outerShdw>
          </a:effectLst>
        </p:spPr>
        <p:txBody>
          <a:bodyPr>
            <a:normAutofit/>
          </a:bodyPr>
          <a:lstStyle>
            <a:lvl1pPr>
              <a:defRPr sz="1000"/>
            </a:lvl1pPr>
          </a:lstStyle>
          <a:p>
            <a:r>
              <a:rPr lang="ru-RU" dirty="0" smtClean="0"/>
              <a:t>Вставка рисунка</a:t>
            </a:r>
            <a:endParaRPr lang="ru-RU" dirty="0"/>
          </a:p>
        </p:txBody>
      </p:sp>
      <p:sp>
        <p:nvSpPr>
          <p:cNvPr id="15" name="Picture Placeholder 11"/>
          <p:cNvSpPr>
            <a:spLocks noGrp="1" noChangeAspect="1"/>
          </p:cNvSpPr>
          <p:nvPr>
            <p:ph type="pic" sz="quarter" idx="16"/>
          </p:nvPr>
        </p:nvSpPr>
        <p:spPr>
          <a:xfrm>
            <a:off x="7991856" y="1719072"/>
            <a:ext cx="1051560" cy="685800"/>
          </a:xfrm>
          <a:prstGeom prst="roundRect">
            <a:avLst/>
          </a:prstGeom>
          <a:ln w="19050">
            <a:solidFill>
              <a:schemeClr val="bg1"/>
            </a:solidFill>
          </a:ln>
          <a:effectLst>
            <a:outerShdw blurRad="63500" sx="102000" sy="102000" algn="ctr" rotWithShape="0">
              <a:srgbClr val="000000">
                <a:alpha val="40000"/>
              </a:srgbClr>
            </a:outerShdw>
          </a:effectLst>
        </p:spPr>
        <p:txBody>
          <a:bodyPr>
            <a:normAutofit/>
          </a:bodyPr>
          <a:lstStyle>
            <a:lvl1pPr>
              <a:defRPr sz="1000"/>
            </a:lvl1pPr>
          </a:lstStyle>
          <a:p>
            <a:r>
              <a:rPr lang="ru-RU" dirty="0" smtClean="0"/>
              <a:t>Вставка рисунка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2546629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371600"/>
            <a:ext cx="7543800" cy="50292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52400" y="114299"/>
            <a:ext cx="6553200" cy="704088"/>
          </a:xfrm>
          <a:prstGeom prst="roundRect">
            <a:avLst>
              <a:gd name="adj" fmla="val 10174"/>
            </a:avLst>
          </a:prstGeom>
          <a:solidFill>
            <a:schemeClr val="bg1"/>
          </a:solidFill>
          <a:ln w="19050">
            <a:noFill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none"/>
        </p:style>
        <p:txBody>
          <a:bodyPr wrap="square" tIns="45720" bIns="45720" anchor="ctr" anchorCtr="0">
            <a:normAutofit/>
          </a:bodyPr>
          <a:lstStyle>
            <a:lvl1pPr>
              <a:defRPr b="1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81760469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71EB6E-A23F-420A-808E-42FB9A91F238}" type="datetimeFigureOut">
              <a:rPr lang="ru-RU" smtClean="0"/>
              <a:pPr/>
              <a:t>20.08.2018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6A3888-A0E4-4676-9F52-8DD64E7E28A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030256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71EB6E-A23F-420A-808E-42FB9A91F238}" type="datetimeFigureOut">
              <a:rPr lang="ru-RU" smtClean="0"/>
              <a:pPr/>
              <a:t>20.08.2018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6A3888-A0E4-4676-9F52-8DD64E7E28A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430438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71EB6E-A23F-420A-808E-42FB9A91F238}" type="datetimeFigureOut">
              <a:rPr lang="ru-RU" smtClean="0"/>
              <a:pPr/>
              <a:t>20.08.2018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6A3888-A0E4-4676-9F52-8DD64E7E28A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2354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71EB6E-A23F-420A-808E-42FB9A91F238}" type="datetimeFigureOut">
              <a:rPr lang="ru-RU" smtClean="0"/>
              <a:pPr/>
              <a:t>20.08.2018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6A3888-A0E4-4676-9F52-8DD64E7E28A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589432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71EB6E-A23F-420A-808E-42FB9A91F238}" type="datetimeFigureOut">
              <a:rPr lang="ru-RU" smtClean="0"/>
              <a:pPr/>
              <a:t>20.08.2018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6A3888-A0E4-4676-9F52-8DD64E7E28A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399227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71EB6E-A23F-420A-808E-42FB9A91F238}" type="datetimeFigureOut">
              <a:rPr lang="ru-RU" smtClean="0"/>
              <a:pPr/>
              <a:t>20.08.2018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6A3888-A0E4-4676-9F52-8DD64E7E28A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930445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71EB6E-A23F-420A-808E-42FB9A91F238}" type="datetimeFigureOut">
              <a:rPr lang="ru-RU" smtClean="0"/>
              <a:pPr/>
              <a:t>20.08.2018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6A3888-A0E4-4676-9F52-8DD64E7E28A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344490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71EB6E-A23F-420A-808E-42FB9A91F238}" type="datetimeFigureOut">
              <a:rPr lang="ru-RU" smtClean="0"/>
              <a:pPr/>
              <a:t>20.08.2018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6A3888-A0E4-4676-9F52-8DD64E7E28A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915514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69805" cy="6874935"/>
            <a:chOff x="-8467" y="-8468"/>
            <a:chExt cx="9169805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5B69FA-8946-4AB6-B074-D84083315D6A}" type="datetime1">
              <a:rPr lang="ru-RU" smtClean="0">
                <a:solidFill>
                  <a:srgbClr val="9FB8CD"/>
                </a:solidFill>
              </a:rPr>
              <a:pPr/>
              <a:t>20.08.2018</a:t>
            </a:fld>
            <a:endParaRPr lang="ru-RU" dirty="0">
              <a:solidFill>
                <a:srgbClr val="9FB8CD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>
              <a:solidFill>
                <a:srgbClr val="9FB8CD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0FF58636-3AE3-4695-9EA9-A56A8CE96490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9333867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  <p:sldLayoutId id="2147483699" r:id="rId12"/>
    <p:sldLayoutId id="2147483700" r:id="rId13"/>
    <p:sldLayoutId id="2147483701" r:id="rId14"/>
    <p:sldLayoutId id="2147483702" r:id="rId15"/>
    <p:sldLayoutId id="2147483703" r:id="rId16"/>
    <p:sldLayoutId id="2147483663" r:id="rId17"/>
    <p:sldLayoutId id="2147483674" r:id="rId18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2071678"/>
            <a:ext cx="9144000" cy="1646302"/>
          </a:xfrm>
        </p:spPr>
        <p:txBody>
          <a:bodyPr/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«Дети нового времени: </a:t>
            </a:r>
            <a:b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сопровождение одаренных детей» </a:t>
            </a:r>
            <a:endParaRPr lang="ru-RU" sz="3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0" y="214290"/>
            <a:ext cx="9144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Муниципальное бюджетное дошкольное образовательное учреждение</a:t>
            </a:r>
            <a:b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 детский сад №1 с. Раевский «Сказка»</a:t>
            </a: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5143504" y="5429264"/>
            <a:ext cx="3214710" cy="642942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Ст.воспитатель </a:t>
            </a:r>
            <a:r>
              <a:rPr lang="ru-RU" b="1" dirty="0" err="1" smtClean="0">
                <a:solidFill>
                  <a:schemeClr val="accent2">
                    <a:lumMod val="50000"/>
                  </a:schemeClr>
                </a:solidFill>
              </a:rPr>
              <a:t>Гильманова</a:t>
            </a:r>
            <a:r>
              <a:rPr lang="ru-RU" sz="1600" b="1" dirty="0" smtClean="0">
                <a:solidFill>
                  <a:schemeClr val="accent2">
                    <a:lumMod val="50000"/>
                  </a:schemeClr>
                </a:solidFill>
              </a:rPr>
              <a:t> Т.М.</a:t>
            </a:r>
            <a:endParaRPr lang="ru-RU" sz="1600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7158" y="1571612"/>
            <a:ext cx="8393016" cy="4093428"/>
          </a:xfrm>
          <a:prstGeom prst="rect">
            <a:avLst/>
          </a:prstGeom>
          <a:gradFill>
            <a:gsLst>
              <a:gs pos="0">
                <a:schemeClr val="bg1"/>
              </a:gs>
              <a:gs pos="36038">
                <a:schemeClr val="tx2">
                  <a:lumMod val="20000"/>
                  <a:lumOff val="80000"/>
                </a:schemeClr>
              </a:gs>
              <a:gs pos="74000">
                <a:schemeClr val="accent5">
                  <a:lumMod val="20000"/>
                  <a:lumOff val="80000"/>
                </a:schemeClr>
              </a:gs>
              <a:gs pos="83000">
                <a:schemeClr val="accent5">
                  <a:lumMod val="20000"/>
                  <a:lumOff val="80000"/>
                </a:schemeClr>
              </a:gs>
              <a:gs pos="100000">
                <a:schemeClr val="bg1"/>
              </a:gs>
            </a:gsLst>
            <a:lin ang="5400000" scaled="1"/>
          </a:gradFill>
        </p:spPr>
        <p:txBody>
          <a:bodyPr wrap="square">
            <a:spAutoFit/>
          </a:bodyPr>
          <a:lstStyle/>
          <a:p>
            <a:r>
              <a:rPr lang="ru-RU" sz="3600" b="1" dirty="0" smtClean="0">
                <a:solidFill>
                  <a:srgbClr val="0070C0"/>
                </a:solidFill>
              </a:rPr>
              <a:t> </a:t>
            </a:r>
            <a:r>
              <a:rPr lang="ru-RU" sz="2800" b="1" dirty="0" smtClean="0">
                <a:solidFill>
                  <a:srgbClr val="0070C0"/>
                </a:solidFill>
              </a:rPr>
              <a:t>- содействие в выявлении, поддержке и развитии талантливых и способных детей, </a:t>
            </a:r>
          </a:p>
          <a:p>
            <a:endParaRPr lang="ru-RU" sz="2800" b="1" dirty="0" smtClean="0">
              <a:solidFill>
                <a:srgbClr val="0070C0"/>
              </a:solidFill>
            </a:endParaRPr>
          </a:p>
          <a:p>
            <a:r>
              <a:rPr lang="ru-RU" sz="2800" b="1" dirty="0" smtClean="0">
                <a:solidFill>
                  <a:srgbClr val="0070C0"/>
                </a:solidFill>
              </a:rPr>
              <a:t>    - раскрытие их индивидуальности, развитие целостного миропонимания, творческого и системного мышления; </a:t>
            </a:r>
          </a:p>
          <a:p>
            <a:r>
              <a:rPr lang="ru-RU" sz="2800" b="1" dirty="0" smtClean="0">
                <a:solidFill>
                  <a:srgbClr val="0070C0"/>
                </a:solidFill>
              </a:rPr>
              <a:t/>
            </a:r>
            <a:br>
              <a:rPr lang="ru-RU" sz="2800" b="1" dirty="0" smtClean="0">
                <a:solidFill>
                  <a:srgbClr val="0070C0"/>
                </a:solidFill>
              </a:rPr>
            </a:br>
            <a:r>
              <a:rPr lang="ru-RU" sz="2800" b="1" dirty="0" smtClean="0">
                <a:solidFill>
                  <a:srgbClr val="0070C0"/>
                </a:solidFill>
              </a:rPr>
              <a:t>- сохранении психологического и физического здоровья. </a:t>
            </a:r>
            <a:endParaRPr lang="ru-RU" sz="2800" b="1" dirty="0">
              <a:solidFill>
                <a:srgbClr val="0070C0"/>
              </a:solidFill>
            </a:endParaRPr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142844" y="428604"/>
            <a:ext cx="9001156" cy="1143000"/>
          </a:xfrm>
          <a:prstGeom prst="rect">
            <a:avLst/>
          </a:prstGeom>
        </p:spPr>
        <p:txBody>
          <a:bodyPr>
            <a:normAutofit fontScale="97500"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Цель психологического сопровождения:</a:t>
            </a:r>
            <a:endParaRPr kumimoji="0" lang="ru-RU" sz="3200" b="1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357158" y="428604"/>
            <a:ext cx="6715172" cy="2357430"/>
          </a:xfrm>
          <a:prstGeom prst="rect">
            <a:avLst/>
          </a:prstGeom>
          <a:gradFill>
            <a:gsLst>
              <a:gs pos="0">
                <a:schemeClr val="bg1"/>
              </a:gs>
              <a:gs pos="36038">
                <a:schemeClr val="tx2">
                  <a:lumMod val="20000"/>
                  <a:lumOff val="80000"/>
                </a:schemeClr>
              </a:gs>
              <a:gs pos="74000">
                <a:schemeClr val="accent5">
                  <a:lumMod val="20000"/>
                  <a:lumOff val="80000"/>
                </a:schemeClr>
              </a:gs>
              <a:gs pos="83000">
                <a:schemeClr val="accent5">
                  <a:lumMod val="20000"/>
                  <a:lumOff val="80000"/>
                </a:schemeClr>
              </a:gs>
              <a:gs pos="100000">
                <a:schemeClr val="bg1"/>
              </a:gs>
            </a:gsLst>
            <a:lin ang="5400000" scaled="1"/>
          </a:gradFill>
        </p:spPr>
        <p:txBody>
          <a:bodyPr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1" i="1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К методам выявления одаренных детей относятся: </a:t>
            </a:r>
          </a:p>
        </p:txBody>
      </p:sp>
      <p:sp>
        <p:nvSpPr>
          <p:cNvPr id="3" name="Управляющая кнопка: справка 2">
            <a:hlinkClick r:id="" action="ppaction://noaction" highlightClick="1"/>
          </p:cNvPr>
          <p:cNvSpPr/>
          <p:nvPr/>
        </p:nvSpPr>
        <p:spPr>
          <a:xfrm>
            <a:off x="2428860" y="3286124"/>
            <a:ext cx="2714644" cy="2071702"/>
          </a:xfrm>
          <a:prstGeom prst="actionButtonHelp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357158" y="428604"/>
            <a:ext cx="6715172" cy="2357430"/>
          </a:xfrm>
          <a:prstGeom prst="rect">
            <a:avLst/>
          </a:prstGeom>
          <a:gradFill>
            <a:gsLst>
              <a:gs pos="0">
                <a:schemeClr val="bg1"/>
              </a:gs>
              <a:gs pos="36038">
                <a:schemeClr val="tx2">
                  <a:lumMod val="20000"/>
                  <a:lumOff val="80000"/>
                </a:schemeClr>
              </a:gs>
              <a:gs pos="74000">
                <a:schemeClr val="accent5">
                  <a:lumMod val="20000"/>
                  <a:lumOff val="80000"/>
                </a:schemeClr>
              </a:gs>
              <a:gs pos="83000">
                <a:schemeClr val="accent5">
                  <a:lumMod val="20000"/>
                  <a:lumOff val="80000"/>
                </a:schemeClr>
              </a:gs>
              <a:gs pos="100000">
                <a:schemeClr val="bg1"/>
              </a:gs>
            </a:gsLst>
            <a:lin ang="5400000" scaled="1"/>
          </a:gradFill>
        </p:spPr>
        <p:txBody>
          <a:bodyPr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1" i="1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К методам выявления одаренных детей относятся: </a:t>
            </a:r>
          </a:p>
        </p:txBody>
      </p:sp>
      <p:sp>
        <p:nvSpPr>
          <p:cNvPr id="3" name="Содержимое 2"/>
          <p:cNvSpPr txBox="1">
            <a:spLocks/>
          </p:cNvSpPr>
          <p:nvPr/>
        </p:nvSpPr>
        <p:spPr>
          <a:xfrm>
            <a:off x="1357290" y="3214686"/>
            <a:ext cx="5072098" cy="3024336"/>
          </a:xfrm>
          <a:prstGeom prst="rect">
            <a:avLst/>
          </a:prstGeom>
          <a:gradFill>
            <a:gsLst>
              <a:gs pos="0">
                <a:schemeClr val="bg1"/>
              </a:gs>
              <a:gs pos="36038">
                <a:schemeClr val="tx2">
                  <a:lumMod val="20000"/>
                  <a:lumOff val="80000"/>
                </a:schemeClr>
              </a:gs>
              <a:gs pos="74000">
                <a:schemeClr val="accent5">
                  <a:lumMod val="20000"/>
                  <a:lumOff val="80000"/>
                </a:schemeClr>
              </a:gs>
              <a:gs pos="83000">
                <a:schemeClr val="accent5">
                  <a:lumMod val="20000"/>
                  <a:lumOff val="80000"/>
                </a:schemeClr>
              </a:gs>
              <a:gs pos="100000">
                <a:schemeClr val="bg1"/>
              </a:gs>
            </a:gsLst>
            <a:lin ang="5400000" scaled="1"/>
          </a:gradFill>
        </p:spPr>
        <p:txBody>
          <a:bodyPr>
            <a:normAutofit/>
          </a:bodyPr>
          <a:lstStyle/>
          <a:p>
            <a:pPr marL="34290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tabLst/>
              <a:defRPr/>
            </a:pPr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наблюдение; </a:t>
            </a:r>
            <a:endParaRPr kumimoji="0" lang="ru-RU" sz="4000" b="1" i="0" u="none" strike="noStrike" kern="1200" cap="none" spc="0" normalizeH="0" baseline="0" noProof="0" dirty="0" smtClean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  <a:p>
            <a:pPr marL="34290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tabLst/>
              <a:defRPr/>
            </a:pPr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тестирование, </a:t>
            </a:r>
            <a:endParaRPr kumimoji="0" lang="ru-RU" sz="4000" b="1" i="0" u="none" strike="noStrike" kern="1200" cap="none" spc="0" normalizeH="0" baseline="0" noProof="0" dirty="0" smtClean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  <a:p>
            <a:pPr marL="34290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tabLst/>
              <a:defRPr/>
            </a:pPr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анкетирование,</a:t>
            </a:r>
            <a:endParaRPr kumimoji="0" lang="ru-RU" sz="4000" b="1" i="0" u="none" strike="noStrike" kern="1200" cap="none" spc="0" normalizeH="0" baseline="0" noProof="0" dirty="0" smtClean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  <a:p>
            <a:pPr marL="34290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tabLst/>
              <a:defRPr/>
            </a:pPr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беседа;</a:t>
            </a:r>
            <a:r>
              <a:rPr kumimoji="0" lang="ru-RU" sz="1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 txBox="1">
            <a:spLocks/>
          </p:cNvSpPr>
          <p:nvPr/>
        </p:nvSpPr>
        <p:spPr>
          <a:xfrm>
            <a:off x="357158" y="571480"/>
            <a:ext cx="8677628" cy="15121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Содержание  работы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с одаренными детьми</a:t>
            </a:r>
            <a:endParaRPr kumimoji="0" lang="ru-RU" sz="32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5" name="Управляющая кнопка: справка 4">
            <a:hlinkClick r:id="" action="ppaction://noaction" highlightClick="1"/>
          </p:cNvPr>
          <p:cNvSpPr/>
          <p:nvPr/>
        </p:nvSpPr>
        <p:spPr>
          <a:xfrm>
            <a:off x="3500430" y="2571744"/>
            <a:ext cx="2714644" cy="2071702"/>
          </a:xfrm>
          <a:prstGeom prst="actionButtonHelp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одержимое 3"/>
          <p:cNvGraphicFramePr>
            <a:graphicFrameLocks/>
          </p:cNvGraphicFramePr>
          <p:nvPr/>
        </p:nvGraphicFramePr>
        <p:xfrm>
          <a:off x="204664" y="1700808"/>
          <a:ext cx="8759824" cy="5429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Заголовок 1"/>
          <p:cNvSpPr txBox="1">
            <a:spLocks/>
          </p:cNvSpPr>
          <p:nvPr/>
        </p:nvSpPr>
        <p:spPr>
          <a:xfrm>
            <a:off x="357158" y="571480"/>
            <a:ext cx="8677628" cy="15121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Содержание  работы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с одаренными детьми</a:t>
            </a:r>
            <a:endParaRPr kumimoji="0" lang="ru-RU" sz="32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2"/>
          <p:cNvSpPr txBox="1">
            <a:spLocks/>
          </p:cNvSpPr>
          <p:nvPr/>
        </p:nvSpPr>
        <p:spPr>
          <a:xfrm>
            <a:off x="285720" y="1214422"/>
            <a:ext cx="8572560" cy="5286388"/>
          </a:xfrm>
          <a:prstGeom prst="rect">
            <a:avLst/>
          </a:prstGeom>
          <a:gradFill>
            <a:gsLst>
              <a:gs pos="0">
                <a:schemeClr val="bg1"/>
              </a:gs>
              <a:gs pos="36038">
                <a:schemeClr val="tx2">
                  <a:lumMod val="20000"/>
                  <a:lumOff val="80000"/>
                </a:schemeClr>
              </a:gs>
              <a:gs pos="74000">
                <a:schemeClr val="accent5">
                  <a:lumMod val="20000"/>
                  <a:lumOff val="80000"/>
                </a:schemeClr>
              </a:gs>
              <a:gs pos="83000">
                <a:schemeClr val="accent5">
                  <a:lumMod val="20000"/>
                  <a:lumOff val="80000"/>
                </a:schemeClr>
              </a:gs>
              <a:gs pos="100000">
                <a:schemeClr val="bg1"/>
              </a:gs>
            </a:gsLst>
            <a:lin ang="5400000" scaled="1"/>
          </a:gradFill>
        </p:spPr>
        <p:txBody>
          <a:bodyPr>
            <a:normAutofit/>
          </a:bodyPr>
          <a:lstStyle/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/>
            </a:r>
            <a:b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endParaRPr kumimoji="0" lang="ru-RU" sz="2000" b="0" i="0" u="none" strike="noStrike" kern="1200" cap="none" spc="0" normalizeH="0" baseline="0" noProof="0" dirty="0" smtClean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642910" y="214290"/>
            <a:ext cx="6929486" cy="714380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Педагогические советы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400" b="1" dirty="0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по взаимодействию с одаренными детьми</a:t>
            </a:r>
            <a:endParaRPr kumimoji="0" lang="ru-RU" sz="2400" b="0" i="0" u="none" strike="noStrike" kern="1200" cap="none" spc="0" normalizeH="0" baseline="0" noProof="0" dirty="0" smtClean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" name="Управляющая кнопка: справка 3">
            <a:hlinkClick r:id="" action="ppaction://noaction" highlightClick="1"/>
          </p:cNvPr>
          <p:cNvSpPr/>
          <p:nvPr/>
        </p:nvSpPr>
        <p:spPr>
          <a:xfrm>
            <a:off x="2714612" y="2571744"/>
            <a:ext cx="2714644" cy="2071702"/>
          </a:xfrm>
          <a:prstGeom prst="actionButtonHelp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2"/>
          <p:cNvSpPr txBox="1">
            <a:spLocks/>
          </p:cNvSpPr>
          <p:nvPr/>
        </p:nvSpPr>
        <p:spPr>
          <a:xfrm>
            <a:off x="285720" y="1214422"/>
            <a:ext cx="8572560" cy="5286388"/>
          </a:xfrm>
          <a:prstGeom prst="rect">
            <a:avLst/>
          </a:prstGeom>
          <a:gradFill>
            <a:gsLst>
              <a:gs pos="0">
                <a:schemeClr val="bg1"/>
              </a:gs>
              <a:gs pos="36038">
                <a:schemeClr val="tx2">
                  <a:lumMod val="20000"/>
                  <a:lumOff val="80000"/>
                </a:schemeClr>
              </a:gs>
              <a:gs pos="74000">
                <a:schemeClr val="accent5">
                  <a:lumMod val="20000"/>
                  <a:lumOff val="80000"/>
                </a:schemeClr>
              </a:gs>
              <a:gs pos="83000">
                <a:schemeClr val="accent5">
                  <a:lumMod val="20000"/>
                  <a:lumOff val="80000"/>
                </a:schemeClr>
              </a:gs>
              <a:gs pos="100000">
                <a:schemeClr val="bg1"/>
              </a:gs>
            </a:gsLst>
            <a:lin ang="5400000" scaled="1"/>
          </a:gradFill>
        </p:spPr>
        <p:txBody>
          <a:bodyPr>
            <a:normAutofit/>
          </a:bodyPr>
          <a:lstStyle/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1. Выявив одаренного или талантливого ребенка, не спешите «возводить его на трон необычности»: ему жить с нормальными детьми.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/>
            </a:r>
            <a:b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endParaRPr kumimoji="0" lang="ru-RU" sz="2000" b="0" i="0" u="none" strike="noStrike" kern="1200" cap="none" spc="0" normalizeH="0" baseline="0" noProof="0" dirty="0" smtClean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642910" y="214290"/>
            <a:ext cx="6929486" cy="714380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Педагогические советы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400" b="1" dirty="0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по взаимодействию с одаренными детьми</a:t>
            </a:r>
            <a:endParaRPr kumimoji="0" lang="ru-RU" sz="2400" b="0" i="0" u="none" strike="noStrike" kern="1200" cap="none" spc="0" normalizeH="0" baseline="0" noProof="0" dirty="0" smtClean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2"/>
          <p:cNvSpPr txBox="1">
            <a:spLocks/>
          </p:cNvSpPr>
          <p:nvPr/>
        </p:nvSpPr>
        <p:spPr>
          <a:xfrm>
            <a:off x="285720" y="1214422"/>
            <a:ext cx="8572560" cy="5286388"/>
          </a:xfrm>
          <a:prstGeom prst="rect">
            <a:avLst/>
          </a:prstGeom>
          <a:gradFill>
            <a:gsLst>
              <a:gs pos="0">
                <a:schemeClr val="bg1"/>
              </a:gs>
              <a:gs pos="36038">
                <a:schemeClr val="tx2">
                  <a:lumMod val="20000"/>
                  <a:lumOff val="80000"/>
                </a:schemeClr>
              </a:gs>
              <a:gs pos="74000">
                <a:schemeClr val="accent5">
                  <a:lumMod val="20000"/>
                  <a:lumOff val="80000"/>
                </a:schemeClr>
              </a:gs>
              <a:gs pos="83000">
                <a:schemeClr val="accent5">
                  <a:lumMod val="20000"/>
                  <a:lumOff val="80000"/>
                </a:schemeClr>
              </a:gs>
              <a:gs pos="100000">
                <a:schemeClr val="bg1"/>
              </a:gs>
            </a:gsLst>
            <a:lin ang="5400000" scaled="1"/>
          </a:gradFill>
        </p:spPr>
        <p:txBody>
          <a:bodyPr>
            <a:normAutofit/>
          </a:bodyPr>
          <a:lstStyle/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1. Выявив одаренного или талантливого ребенка, не спешите «возводить его на трон необычности»: ему жить с нормальными детьми.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/>
            </a:r>
            <a:b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2. Одаренный или талантливый ребенок нуждается в индивидуальном подходе больше остальных детей.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/>
            </a:r>
            <a:b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endParaRPr kumimoji="0" lang="ru-RU" sz="2000" b="0" i="0" u="none" strike="noStrike" kern="1200" cap="none" spc="0" normalizeH="0" baseline="0" noProof="0" dirty="0" smtClean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642910" y="214290"/>
            <a:ext cx="6929486" cy="714380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Педагогические советы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400" b="1" dirty="0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по взаимодействию с одаренными детьми</a:t>
            </a:r>
            <a:endParaRPr kumimoji="0" lang="ru-RU" sz="2400" b="0" i="0" u="none" strike="noStrike" kern="1200" cap="none" spc="0" normalizeH="0" baseline="0" noProof="0" dirty="0" smtClean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2"/>
          <p:cNvSpPr txBox="1">
            <a:spLocks/>
          </p:cNvSpPr>
          <p:nvPr/>
        </p:nvSpPr>
        <p:spPr>
          <a:xfrm>
            <a:off x="285720" y="1214422"/>
            <a:ext cx="8572560" cy="5286388"/>
          </a:xfrm>
          <a:prstGeom prst="rect">
            <a:avLst/>
          </a:prstGeom>
          <a:gradFill>
            <a:gsLst>
              <a:gs pos="0">
                <a:schemeClr val="bg1"/>
              </a:gs>
              <a:gs pos="36038">
                <a:schemeClr val="tx2">
                  <a:lumMod val="20000"/>
                  <a:lumOff val="80000"/>
                </a:schemeClr>
              </a:gs>
              <a:gs pos="74000">
                <a:schemeClr val="accent5">
                  <a:lumMod val="20000"/>
                  <a:lumOff val="80000"/>
                </a:schemeClr>
              </a:gs>
              <a:gs pos="83000">
                <a:schemeClr val="accent5">
                  <a:lumMod val="20000"/>
                  <a:lumOff val="80000"/>
                </a:schemeClr>
              </a:gs>
              <a:gs pos="100000">
                <a:schemeClr val="bg1"/>
              </a:gs>
            </a:gsLst>
            <a:lin ang="5400000" scaled="1"/>
          </a:gradFill>
        </p:spPr>
        <p:txBody>
          <a:bodyPr>
            <a:normAutofit/>
          </a:bodyPr>
          <a:lstStyle/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1. Выявив одаренного или талантливого ребенка, не спешите «возводить его на трон необычности»: ему жить с нормальными детьми.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/>
            </a:r>
            <a:b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2. Одаренный или талантливый ребенок нуждается в индивидуальном подходе больше остальных детей.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/>
            </a:r>
            <a:b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3. Помогайте таким детям управлять своими способностями.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/>
            </a:r>
            <a:b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endParaRPr kumimoji="0" lang="ru-RU" sz="2000" b="0" i="0" u="none" strike="noStrike" kern="1200" cap="none" spc="0" normalizeH="0" baseline="0" noProof="0" dirty="0" smtClean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642910" y="214290"/>
            <a:ext cx="6929486" cy="714380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Педагогические советы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400" b="1" dirty="0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по взаимодействию с одаренными детьми</a:t>
            </a:r>
            <a:endParaRPr kumimoji="0" lang="ru-RU" sz="2400" b="0" i="0" u="none" strike="noStrike" kern="1200" cap="none" spc="0" normalizeH="0" baseline="0" noProof="0" dirty="0" smtClean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2"/>
          <p:cNvSpPr txBox="1">
            <a:spLocks/>
          </p:cNvSpPr>
          <p:nvPr/>
        </p:nvSpPr>
        <p:spPr>
          <a:xfrm>
            <a:off x="285720" y="1214422"/>
            <a:ext cx="8572560" cy="5286388"/>
          </a:xfrm>
          <a:prstGeom prst="rect">
            <a:avLst/>
          </a:prstGeom>
          <a:gradFill>
            <a:gsLst>
              <a:gs pos="0">
                <a:schemeClr val="bg1"/>
              </a:gs>
              <a:gs pos="36038">
                <a:schemeClr val="tx2">
                  <a:lumMod val="20000"/>
                  <a:lumOff val="80000"/>
                </a:schemeClr>
              </a:gs>
              <a:gs pos="74000">
                <a:schemeClr val="accent5">
                  <a:lumMod val="20000"/>
                  <a:lumOff val="80000"/>
                </a:schemeClr>
              </a:gs>
              <a:gs pos="83000">
                <a:schemeClr val="accent5">
                  <a:lumMod val="20000"/>
                  <a:lumOff val="80000"/>
                </a:schemeClr>
              </a:gs>
              <a:gs pos="100000">
                <a:schemeClr val="bg1"/>
              </a:gs>
            </a:gsLst>
            <a:lin ang="5400000" scaled="1"/>
          </a:gradFill>
        </p:spPr>
        <p:txBody>
          <a:bodyPr>
            <a:normAutofit fontScale="92500" lnSpcReduction="10000"/>
          </a:bodyPr>
          <a:lstStyle/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1. Выявив одаренного или талантливого ребенка, не спешите «возводить его на трон необычности»: ему жить с нормальными детьми.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/>
            </a:r>
            <a:b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2. Одаренный или талантливый ребенок нуждается в индивидуальном подходе больше остальных детей.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/>
            </a:r>
            <a:b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3. Помогайте таким детям управлять своими способностями.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/>
            </a:r>
            <a:b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4. Работайте совместно с семьей талантливого ребенка, попутно обучая родителей правильно себя вести со своим нестандартным ребенком.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/>
            </a:r>
            <a:b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endParaRPr kumimoji="0" lang="ru-RU" sz="2000" b="0" i="0" u="none" strike="noStrike" kern="1200" cap="none" spc="0" normalizeH="0" baseline="0" noProof="0" dirty="0" smtClean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642910" y="214290"/>
            <a:ext cx="6929486" cy="714380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Педагогические советы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400" b="1" dirty="0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по взаимодействию с одаренными детьми</a:t>
            </a:r>
            <a:endParaRPr kumimoji="0" lang="ru-RU" sz="2400" b="0" i="0" u="none" strike="noStrike" kern="1200" cap="none" spc="0" normalizeH="0" baseline="0" noProof="0" dirty="0" smtClean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4"/>
          <p:cNvSpPr>
            <a:spLocks noChangeArrowheads="1"/>
          </p:cNvSpPr>
          <p:nvPr/>
        </p:nvSpPr>
        <p:spPr bwMode="auto">
          <a:xfrm>
            <a:off x="357158" y="1428736"/>
            <a:ext cx="5040883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chemeClr val="accent2">
                    <a:lumMod val="50000"/>
                  </a:schemeClr>
                </a:solidFill>
                <a:latin typeface="Calibri" pitchFamily="34" charset="0"/>
              </a:rPr>
              <a:t>«</a:t>
            </a:r>
            <a:r>
              <a:rPr lang="ru-RU" sz="2400" b="1" dirty="0">
                <a:solidFill>
                  <a:srgbClr val="FF0000"/>
                </a:solidFill>
                <a:latin typeface="Calibri" pitchFamily="34" charset="0"/>
              </a:rPr>
              <a:t>Одаренность человека </a:t>
            </a: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  <a:latin typeface="Calibri" pitchFamily="34" charset="0"/>
              </a:rPr>
              <a:t>— это маленький росточек, едва проклюнувшийся из земли и требующий к себе огромного внимания. Необходимо холить и лелеять, ухаживать за ним, сделать все необходимое, чтобы он вырос и дал обильный плод»</a:t>
            </a:r>
          </a:p>
          <a:p>
            <a:endParaRPr lang="ru-RU" sz="2400" b="1" dirty="0">
              <a:solidFill>
                <a:schemeClr val="accent2">
                  <a:lumMod val="50000"/>
                </a:schemeClr>
              </a:solidFill>
              <a:latin typeface="Calibri" pitchFamily="34" charset="0"/>
            </a:endParaRPr>
          </a:p>
          <a:p>
            <a:r>
              <a:rPr lang="ru-RU" sz="2400" b="1" dirty="0">
                <a:solidFill>
                  <a:schemeClr val="accent2">
                    <a:lumMod val="50000"/>
                  </a:schemeClr>
                </a:solidFill>
                <a:latin typeface="Calibri" pitchFamily="34" charset="0"/>
              </a:rPr>
              <a:t>В. А. Сухомлинский.</a:t>
            </a:r>
          </a:p>
        </p:txBody>
      </p:sp>
      <p:pic>
        <p:nvPicPr>
          <p:cNvPr id="3" name="Рисунок 5" descr="iz_ep_031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36096" y="980728"/>
            <a:ext cx="3365451" cy="47404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2"/>
          <p:cNvSpPr txBox="1">
            <a:spLocks/>
          </p:cNvSpPr>
          <p:nvPr/>
        </p:nvSpPr>
        <p:spPr>
          <a:xfrm>
            <a:off x="285720" y="1214422"/>
            <a:ext cx="8572560" cy="5286388"/>
          </a:xfrm>
          <a:prstGeom prst="rect">
            <a:avLst/>
          </a:prstGeom>
          <a:gradFill>
            <a:gsLst>
              <a:gs pos="0">
                <a:schemeClr val="bg1"/>
              </a:gs>
              <a:gs pos="36038">
                <a:schemeClr val="tx2">
                  <a:lumMod val="20000"/>
                  <a:lumOff val="80000"/>
                </a:schemeClr>
              </a:gs>
              <a:gs pos="74000">
                <a:schemeClr val="accent5">
                  <a:lumMod val="20000"/>
                  <a:lumOff val="80000"/>
                </a:schemeClr>
              </a:gs>
              <a:gs pos="83000">
                <a:schemeClr val="accent5">
                  <a:lumMod val="20000"/>
                  <a:lumOff val="80000"/>
                </a:schemeClr>
              </a:gs>
              <a:gs pos="100000">
                <a:schemeClr val="bg1"/>
              </a:gs>
            </a:gsLst>
            <a:lin ang="5400000" scaled="1"/>
          </a:gradFill>
        </p:spPr>
        <p:txBody>
          <a:bodyPr>
            <a:normAutofit fontScale="92500" lnSpcReduction="20000"/>
          </a:bodyPr>
          <a:lstStyle/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1. Выявив одаренного или талантливого ребенка, не спешите «возводить его на трон необычности»: ему жить с нормальными детьми.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/>
            </a:r>
            <a:b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2. Одаренный или талантливый ребенок нуждается в индивидуальном подходе больше остальных детей.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/>
            </a:r>
            <a:b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3. Помогайте таким детям управлять своими способностями.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/>
            </a:r>
            <a:b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4. Работайте совместно с семьей талантливого ребенка, попутно обучая родителей правильно себя вести со своим нестандартным ребенком.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/>
            </a:r>
            <a:b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5. Используйте ярко выраженные способности одаренного в работе с другими детьми.</a:t>
            </a:r>
            <a:endParaRPr kumimoji="0" lang="ru-RU" sz="2000" b="0" i="0" u="none" strike="noStrike" kern="1200" cap="none" spc="0" normalizeH="0" baseline="0" noProof="0" dirty="0" smtClean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tabLst/>
              <a:defRPr/>
            </a:pPr>
            <a:endParaRPr kumimoji="0" lang="ru-RU" sz="2000" b="0" i="0" u="none" strike="noStrike" kern="1200" cap="none" spc="0" normalizeH="0" baseline="0" noProof="0" dirty="0" smtClean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642910" y="214290"/>
            <a:ext cx="6929486" cy="714380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Педагогические советы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400" b="1" dirty="0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по взаимодействию с одаренными детьми</a:t>
            </a:r>
            <a:endParaRPr kumimoji="0" lang="ru-RU" sz="2400" b="0" i="0" u="none" strike="noStrike" kern="1200" cap="none" spc="0" normalizeH="0" baseline="0" noProof="0" dirty="0" smtClean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0034" y="2428868"/>
            <a:ext cx="7286676" cy="1096899"/>
          </a:xfrm>
        </p:spPr>
        <p:txBody>
          <a:bodyPr>
            <a:noAutofit/>
          </a:bodyPr>
          <a:lstStyle/>
          <a:p>
            <a:pPr algn="ctr"/>
            <a:endParaRPr lang="ru-RU" sz="3600" dirty="0" smtClean="0">
              <a:solidFill>
                <a:srgbClr val="FF0000"/>
              </a:solidFill>
            </a:endParaRPr>
          </a:p>
          <a:p>
            <a:pPr algn="ctr"/>
            <a:endParaRPr lang="ru-RU" sz="3600" dirty="0">
              <a:solidFill>
                <a:srgbClr val="FF00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14282" y="2714620"/>
            <a:ext cx="864399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40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Спасибо за внимание!</a:t>
            </a:r>
            <a:endParaRPr lang="ru-RU" sz="6600" dirty="0" smtClean="0">
              <a:solidFill>
                <a:schemeClr val="accent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94090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1785926"/>
            <a:ext cx="9144000" cy="3365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«Одаренный ребенок – это ребенок,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который выделяется яркими,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очевидными, иногда выдающимися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достижениями (или имеет внутренние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предпосылки для таких достижений)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 том или ином виде деятельности.»</a:t>
            </a:r>
          </a:p>
          <a:p>
            <a:pPr marL="0" marR="0" lvl="0" indent="0" algn="ctr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Президентская программа «Дети России».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Заголовок 1"/>
          <p:cNvSpPr>
            <a:spLocks noGrp="1"/>
          </p:cNvSpPr>
          <p:nvPr>
            <p:ph type="ctrTitle"/>
          </p:nvPr>
        </p:nvSpPr>
        <p:spPr>
          <a:xfrm>
            <a:off x="642910" y="857232"/>
            <a:ext cx="8013405" cy="1646302"/>
          </a:xfrm>
        </p:spPr>
        <p:txBody>
          <a:bodyPr>
            <a:noAutofit/>
          </a:bodyPr>
          <a:lstStyle/>
          <a:p>
            <a:pPr algn="ctr"/>
            <a:r>
              <a:rPr lang="ru-RU" sz="2400" i="1" dirty="0">
                <a:solidFill>
                  <a:srgbClr val="FF0000"/>
                </a:solidFill>
              </a:rPr>
              <a:t>Одаренные дети</a:t>
            </a:r>
            <a:r>
              <a:rPr lang="ru-RU" sz="2400" dirty="0">
                <a:solidFill>
                  <a:srgbClr val="FF0000"/>
                </a:solidFill>
              </a:rPr>
              <a:t> – это дети, резко выделяющиеся из среды сверстников высоким умственным развитием, которое является следствием как природных задатков, так и благоприятных условий воспитания (Ю.З. </a:t>
            </a:r>
            <a:r>
              <a:rPr lang="ru-RU" sz="2400" dirty="0" err="1">
                <a:solidFill>
                  <a:srgbClr val="FF0000"/>
                </a:solidFill>
              </a:rPr>
              <a:t>Гильбух</a:t>
            </a:r>
            <a:r>
              <a:rPr lang="ru-RU" sz="2400" dirty="0">
                <a:solidFill>
                  <a:srgbClr val="FF0000"/>
                </a:solidFill>
              </a:rPr>
              <a:t>).</a:t>
            </a:r>
          </a:p>
        </p:txBody>
      </p:sp>
      <p:pic>
        <p:nvPicPr>
          <p:cNvPr id="8" name="Рисунок 6" descr="indigo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5984" y="2786058"/>
            <a:ext cx="4820546" cy="3676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http://images.myshared.ru/359731/slide_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2319" t="5244" r="1563" b="13486"/>
          <a:stretch>
            <a:fillRect/>
          </a:stretch>
        </p:blipFill>
        <p:spPr bwMode="auto">
          <a:xfrm>
            <a:off x="142844" y="785794"/>
            <a:ext cx="8786874" cy="557216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 txBox="1">
            <a:spLocks/>
          </p:cNvSpPr>
          <p:nvPr/>
        </p:nvSpPr>
        <p:spPr>
          <a:xfrm>
            <a:off x="500062" y="500042"/>
            <a:ext cx="8643938" cy="7858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ru-RU" sz="2800" b="1" dirty="0" smtClean="0">
                <a:solidFill>
                  <a:srgbClr val="C00000"/>
                </a:solidFill>
              </a:rPr>
              <a:t>Особенности поведения, </a:t>
            </a:r>
          </a:p>
          <a:p>
            <a:pPr>
              <a:defRPr/>
            </a:pPr>
            <a:r>
              <a:rPr lang="ru-RU" sz="2800" b="1" dirty="0" smtClean="0">
                <a:solidFill>
                  <a:srgbClr val="C00000"/>
                </a:solidFill>
              </a:rPr>
              <a:t>чаще всего характеризующие одарённых детей</a:t>
            </a:r>
            <a:r>
              <a:rPr lang="ru-RU" sz="2800" b="1" dirty="0" smtClean="0">
                <a:solidFill>
                  <a:schemeClr val="tx2">
                    <a:satMod val="130000"/>
                  </a:schemeClr>
                </a:solidFill>
              </a:rPr>
              <a:t>  </a:t>
            </a:r>
          </a:p>
        </p:txBody>
      </p:sp>
      <p:sp>
        <p:nvSpPr>
          <p:cNvPr id="4" name="Управляющая кнопка: справка 3">
            <a:hlinkClick r:id="" action="ppaction://noaction" highlightClick="1"/>
          </p:cNvPr>
          <p:cNvSpPr/>
          <p:nvPr/>
        </p:nvSpPr>
        <p:spPr>
          <a:xfrm>
            <a:off x="3428992" y="2643182"/>
            <a:ext cx="2714644" cy="2071702"/>
          </a:xfrm>
          <a:prstGeom prst="actionButtonHelp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2"/>
          <p:cNvSpPr txBox="1">
            <a:spLocks/>
          </p:cNvSpPr>
          <p:nvPr/>
        </p:nvSpPr>
        <p:spPr>
          <a:xfrm>
            <a:off x="1071538" y="2000240"/>
            <a:ext cx="7358114" cy="3888432"/>
          </a:xfrm>
          <a:prstGeom prst="rect">
            <a:avLst/>
          </a:prstGeom>
          <a:noFill/>
        </p:spPr>
        <p:txBody>
          <a:bodyPr/>
          <a:lstStyle/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" panose="05000000000000000000" pitchFamily="2" charset="2"/>
              <a:buChar char="ü"/>
              <a:tabLst/>
              <a:defRPr/>
            </a:pPr>
            <a:r>
              <a:rPr kumimoji="0" lang="ru-RU" altLang="ru-RU" sz="20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ru-RU" altLang="ru-RU" sz="24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Неровно успевающий.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" panose="05000000000000000000" pitchFamily="2" charset="2"/>
              <a:buChar char="ü"/>
              <a:tabLst/>
              <a:defRPr/>
            </a:pPr>
            <a:r>
              <a:rPr kumimoji="0" lang="ru-RU" altLang="ru-RU" sz="24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Выбивающийся из общего темпа.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" panose="05000000000000000000" pitchFamily="2" charset="2"/>
              <a:buChar char="ü"/>
              <a:tabLst/>
              <a:defRPr/>
            </a:pPr>
            <a:r>
              <a:rPr kumimoji="0" lang="ru-RU" altLang="ru-RU" sz="24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Странный в поведении, непонятный.</a:t>
            </a:r>
            <a:endParaRPr kumimoji="0" lang="en-US" altLang="ru-RU" sz="2400" b="1" i="1" u="none" strike="noStrike" kern="120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" panose="05000000000000000000" pitchFamily="2" charset="2"/>
              <a:buChar char="ü"/>
              <a:tabLst/>
              <a:defRPr/>
            </a:pPr>
            <a:r>
              <a:rPr kumimoji="0" lang="ru-RU" altLang="ru-RU" sz="24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Занятый своими делами (индивидуалист).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" panose="05000000000000000000" pitchFamily="2" charset="2"/>
              <a:buChar char="ü"/>
              <a:tabLst/>
              <a:defRPr/>
            </a:pPr>
            <a:r>
              <a:rPr kumimoji="0" lang="ru-RU" altLang="ru-RU" sz="24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Не умеющий общаться, конфликтный.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" panose="05000000000000000000" pitchFamily="2" charset="2"/>
              <a:buChar char="ü"/>
              <a:tabLst/>
              <a:defRPr/>
            </a:pPr>
            <a:r>
              <a:rPr kumimoji="0" lang="ru-RU" altLang="ru-RU" sz="24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Не всегда подчиняющийся большинству или официальному руководству.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Arial" panose="020B0604020202020204" pitchFamily="34" charset="0"/>
              <a:buChar char="•"/>
              <a:tabLst/>
              <a:defRPr/>
            </a:pPr>
            <a:endParaRPr kumimoji="0" lang="ru-RU" altLang="ru-RU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500062" y="500042"/>
            <a:ext cx="8643938" cy="7858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ru-RU" sz="2800" b="1" dirty="0" smtClean="0">
                <a:solidFill>
                  <a:srgbClr val="C00000"/>
                </a:solidFill>
              </a:rPr>
              <a:t>Особенности поведения, </a:t>
            </a:r>
          </a:p>
          <a:p>
            <a:pPr>
              <a:defRPr/>
            </a:pPr>
            <a:r>
              <a:rPr lang="ru-RU" sz="2800" b="1" dirty="0" smtClean="0">
                <a:solidFill>
                  <a:srgbClr val="C00000"/>
                </a:solidFill>
              </a:rPr>
              <a:t>чаще всего характеризующие одарённых детей</a:t>
            </a:r>
            <a:r>
              <a:rPr lang="ru-RU" sz="2800" b="1" dirty="0" smtClean="0">
                <a:solidFill>
                  <a:schemeClr val="tx2">
                    <a:satMod val="130000"/>
                  </a:schemeClr>
                </a:solidFill>
              </a:rPr>
              <a:t>  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2"/>
          <p:cNvSpPr txBox="1">
            <a:spLocks/>
          </p:cNvSpPr>
          <p:nvPr/>
        </p:nvSpPr>
        <p:spPr>
          <a:xfrm>
            <a:off x="357158" y="1214422"/>
            <a:ext cx="7313612" cy="4443412"/>
          </a:xfrm>
          <a:prstGeom prst="rect">
            <a:avLst/>
          </a:prstGeom>
        </p:spPr>
        <p:txBody>
          <a:bodyPr>
            <a:normAutofit fontScale="92500"/>
          </a:bodyPr>
          <a:lstStyle/>
          <a:p>
            <a:pPr marL="365760" marR="0" lvl="0" indent="-283464" algn="ctr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E4005C"/>
              </a:buClr>
              <a:buSzPct val="80000"/>
              <a:buFont typeface="Wingdings" pitchFamily="2" charset="2"/>
              <a:buNone/>
              <a:tabLst/>
              <a:defRPr/>
            </a:pPr>
            <a:r>
              <a:rPr kumimoji="0" lang="ru-RU" sz="3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Профессиональный стандарт «Педагог </a:t>
            </a:r>
            <a:r>
              <a:rPr kumimoji="0" lang="ru-RU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(педагогическая</a:t>
            </a:r>
          </a:p>
          <a:p>
            <a:pPr marL="365760" marR="0" lvl="0" indent="-283464" algn="ctr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E4005C"/>
              </a:buClr>
              <a:buSzPct val="80000"/>
              <a:buFont typeface="Wingdings" pitchFamily="2" charset="2"/>
              <a:buNone/>
              <a:tabLst/>
              <a:defRPr/>
            </a:pPr>
            <a:r>
              <a:rPr kumimoji="0" lang="ru-RU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деятельность в сфере дошкольного, начального общего,</a:t>
            </a:r>
          </a:p>
          <a:p>
            <a:pPr marL="365760" marR="0" lvl="0" indent="-283464" algn="ctr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E4005C"/>
              </a:buClr>
              <a:buSzPct val="80000"/>
              <a:buFont typeface="Wingdings" pitchFamily="2" charset="2"/>
              <a:buNone/>
              <a:tabLst/>
              <a:defRPr/>
            </a:pPr>
            <a:r>
              <a:rPr kumimoji="0" lang="ru-RU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основного общего, среднего общего образования)</a:t>
            </a:r>
          </a:p>
          <a:p>
            <a:pPr marL="365760" marR="0" lvl="0" indent="-283464" algn="ctr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E4005C"/>
              </a:buClr>
              <a:buSzPct val="80000"/>
              <a:buFont typeface="Wingdings" pitchFamily="2" charset="2"/>
              <a:buNone/>
              <a:tabLst/>
              <a:defRPr/>
            </a:pPr>
            <a:r>
              <a:rPr kumimoji="0" lang="ru-RU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(воспитатель, учитель)»: </a:t>
            </a:r>
          </a:p>
          <a:p>
            <a:pPr marL="365760" marR="0" lvl="0" indent="-283464" algn="ctr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E4005C"/>
              </a:buClr>
              <a:buSzPct val="80000"/>
              <a:buFont typeface="Wingdings" pitchFamily="2" charset="2"/>
              <a:buNone/>
              <a:tabLst/>
              <a:defRPr/>
            </a:pPr>
            <a:endParaRPr kumimoji="0" lang="ru-RU" sz="1800" b="1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365760" marR="0" lvl="0" indent="-283464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E4005C"/>
              </a:buClr>
              <a:buSzPct val="80000"/>
              <a:buFont typeface="Wingdings" pitchFamily="2" charset="2"/>
              <a:buChar char="n"/>
              <a:tabLst/>
              <a:defRPr/>
            </a:pPr>
            <a:r>
              <a:rPr kumimoji="0" lang="ru-RU" sz="2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утвержден приказом Министерства труда и соцзащиты Российской Федерации от 18 октября 2013 г. N 544н.</a:t>
            </a:r>
          </a:p>
          <a:p>
            <a:pPr marL="365760" marR="0" lvl="0" indent="-283464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E4005C"/>
              </a:buClr>
              <a:buSzPct val="80000"/>
              <a:buFont typeface="Wingdings" pitchFamily="2" charset="2"/>
              <a:buChar char="n"/>
              <a:tabLst/>
              <a:defRPr/>
            </a:pPr>
            <a:r>
              <a:rPr kumimoji="0" lang="ru-RU" sz="2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зарегистрирован Министерством юстиции 06. 12. 2013 г.</a:t>
            </a:r>
          </a:p>
          <a:p>
            <a:pPr marL="365760" marR="0" lvl="0" indent="-283464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E4005C"/>
              </a:buClr>
              <a:buSzPct val="80000"/>
              <a:buFont typeface="Wingdings" pitchFamily="2" charset="2"/>
              <a:buChar char="n"/>
              <a:tabLst/>
              <a:defRPr/>
            </a:pPr>
            <a:r>
              <a:rPr kumimoji="0" lang="ru-RU" sz="2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вводится в массовое применение с 1 января 2017 г.</a:t>
            </a:r>
          </a:p>
          <a:p>
            <a:pPr marL="365760" marR="0" lvl="0" indent="-283464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E4005C"/>
              </a:buClr>
              <a:buSzPct val="80000"/>
              <a:buFont typeface="Wingdings" pitchFamily="2" charset="2"/>
              <a:buChar char="n"/>
              <a:tabLst/>
              <a:defRPr/>
            </a:pPr>
            <a:r>
              <a:rPr kumimoji="0" lang="ru-RU" sz="2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но с 2016 г.– режим апробации. 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" pitchFamily="2" charset="2"/>
              <a:buNone/>
              <a:tabLst/>
              <a:defRPr/>
            </a:pPr>
            <a:endParaRPr kumimoji="0" lang="ru-RU" sz="18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500034" y="428604"/>
            <a:ext cx="7239000" cy="2438400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itchFamily="34" charset="0"/>
                <a:ea typeface="+mj-ea"/>
                <a:cs typeface="+mj-cs"/>
              </a:rPr>
              <a:t>Профессиональный стандарт педагога</a:t>
            </a: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itchFamily="34" charset="0"/>
                <a:ea typeface="+mj-ea"/>
                <a:cs typeface="+mj-cs"/>
              </a:rPr>
              <a:t>: </a:t>
            </a:r>
            <a:r>
              <a:rPr kumimoji="0" lang="ru-RU" sz="280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Calibri" pitchFamily="34" charset="0"/>
                <a:ea typeface="+mj-ea"/>
                <a:cs typeface="+mj-cs"/>
              </a:rPr>
              <a:t>документ, включающий перечень профессиональных и личностных требований к учителю (воспитателю), действующий на всей территории Российской Федерации.</a:t>
            </a:r>
            <a:endParaRPr kumimoji="0" lang="ru-RU" sz="2800" u="none" strike="noStrike" kern="1200" cap="none" spc="0" normalizeH="0" baseline="0" noProof="0" dirty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uLnTx/>
              <a:uFillTx/>
              <a:latin typeface="Calibri" pitchFamily="34" charset="0"/>
              <a:ea typeface="+mj-ea"/>
              <a:cs typeface="+mj-cs"/>
            </a:endParaRPr>
          </a:p>
        </p:txBody>
      </p:sp>
      <p:sp>
        <p:nvSpPr>
          <p:cNvPr id="3" name="Подзаголовок 2"/>
          <p:cNvSpPr txBox="1">
            <a:spLocks/>
          </p:cNvSpPr>
          <p:nvPr/>
        </p:nvSpPr>
        <p:spPr>
          <a:xfrm>
            <a:off x="500034" y="3429000"/>
            <a:ext cx="8429684" cy="2143140"/>
          </a:xfrm>
          <a:prstGeom prst="rect">
            <a:avLst/>
          </a:prstGeom>
          <a:ln>
            <a:solidFill>
              <a:schemeClr val="accent3">
                <a:lumMod val="75000"/>
              </a:schemeClr>
            </a:solidFill>
          </a:ln>
        </p:spPr>
        <p:txBody>
          <a:bodyPr>
            <a:noAutofit/>
          </a:bodyPr>
          <a:lstStyle/>
          <a:p>
            <a:pPr marL="342900" marR="0" lvl="0" indent="-342900" algn="ctr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готовность учить всех без исключения детей, вне зависимости от их склонностей, способностей, особенностей развития, ограниченных возможностей.</a:t>
            </a:r>
            <a:endParaRPr kumimoji="0" lang="ru-RU" sz="32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4793</TotalTime>
  <Words>546</Words>
  <Application>Microsoft Office PowerPoint</Application>
  <PresentationFormat>Экран (4:3)</PresentationFormat>
  <Paragraphs>96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Грань</vt:lpstr>
      <vt:lpstr> «Дети нового времени:  сопровождение одаренных детей» </vt:lpstr>
      <vt:lpstr>Слайд 2</vt:lpstr>
      <vt:lpstr>Слайд 3</vt:lpstr>
      <vt:lpstr>Одаренные дети – это дети, резко выделяющиеся из среды сверстников высоким умственным развитием, которое является следствием как природных задатков, так и благоприятных условий воспитания (Ю.З. Гильбух).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Елена</cp:lastModifiedBy>
  <cp:revision>250</cp:revision>
  <dcterms:created xsi:type="dcterms:W3CDTF">2013-11-06T04:25:58Z</dcterms:created>
  <dcterms:modified xsi:type="dcterms:W3CDTF">2018-08-20T10:40:00Z</dcterms:modified>
</cp:coreProperties>
</file>