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1" r:id="rId1"/>
  </p:sldMasterIdLst>
  <p:sldIdLst>
    <p:sldId id="256" r:id="rId2"/>
    <p:sldId id="257" r:id="rId3"/>
    <p:sldId id="258" r:id="rId4"/>
    <p:sldId id="264" r:id="rId5"/>
    <p:sldId id="259" r:id="rId6"/>
    <p:sldId id="262" r:id="rId7"/>
    <p:sldId id="260" r:id="rId8"/>
    <p:sldId id="261" r:id="rId9"/>
    <p:sldId id="263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9" d="100"/>
          <a:sy n="79" d="100"/>
        </p:scale>
        <p:origin x="126" y="5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sp>
          <p:nvSpPr>
            <p:cNvPr id="15" name="Freeform 14"/>
            <p:cNvSpPr/>
            <p:nvPr/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619E2A-3A13-4AC6-A4C4-D8E92B2359C4}" type="datetimeFigureOut">
              <a:rPr lang="ru-RU" smtClean="0"/>
              <a:t>04.11.2018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CD13BA-A8F2-4609-93D2-402F612162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62242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619E2A-3A13-4AC6-A4C4-D8E92B2359C4}" type="datetimeFigureOut">
              <a:rPr lang="ru-RU" smtClean="0"/>
              <a:t>04.11.2018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CD13BA-A8F2-4609-93D2-402F612162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50820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619E2A-3A13-4AC6-A4C4-D8E92B2359C4}" type="datetimeFigureOut">
              <a:rPr lang="ru-RU" smtClean="0"/>
              <a:t>04.11.2018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CD13BA-A8F2-4609-93D2-402F61216296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73487949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619E2A-3A13-4AC6-A4C4-D8E92B2359C4}" type="datetimeFigureOut">
              <a:rPr lang="ru-RU" smtClean="0"/>
              <a:t>04.11.2018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CD13BA-A8F2-4609-93D2-402F612162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668730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619E2A-3A13-4AC6-A4C4-D8E92B2359C4}" type="datetimeFigureOut">
              <a:rPr lang="ru-RU" smtClean="0"/>
              <a:t>04.11.2018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CD13BA-A8F2-4609-93D2-402F61216296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43771559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619E2A-3A13-4AC6-A4C4-D8E92B2359C4}" type="datetimeFigureOut">
              <a:rPr lang="ru-RU" smtClean="0"/>
              <a:t>04.11.2018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CD13BA-A8F2-4609-93D2-402F612162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622201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619E2A-3A13-4AC6-A4C4-D8E92B2359C4}" type="datetimeFigureOut">
              <a:rPr lang="ru-RU" smtClean="0"/>
              <a:t>04.11.2018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CD13BA-A8F2-4609-93D2-402F612162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784129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619E2A-3A13-4AC6-A4C4-D8E92B2359C4}" type="datetimeFigureOut">
              <a:rPr lang="ru-RU" smtClean="0"/>
              <a:t>04.11.2018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CD13BA-A8F2-4609-93D2-402F612162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25219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619E2A-3A13-4AC6-A4C4-D8E92B2359C4}" type="datetimeFigureOut">
              <a:rPr lang="ru-RU" smtClean="0"/>
              <a:t>04.11.2018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CD13BA-A8F2-4609-93D2-402F612162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60403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619E2A-3A13-4AC6-A4C4-D8E92B2359C4}" type="datetimeFigureOut">
              <a:rPr lang="ru-RU" smtClean="0"/>
              <a:t>04.11.2018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CD13BA-A8F2-4609-93D2-402F612162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08465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619E2A-3A13-4AC6-A4C4-D8E92B2359C4}" type="datetimeFigureOut">
              <a:rPr lang="ru-RU" smtClean="0"/>
              <a:t>04.11.2018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CD13BA-A8F2-4609-93D2-402F612162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26124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619E2A-3A13-4AC6-A4C4-D8E92B2359C4}" type="datetimeFigureOut">
              <a:rPr lang="ru-RU" smtClean="0"/>
              <a:t>04.11.2018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CD13BA-A8F2-4609-93D2-402F612162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87737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619E2A-3A13-4AC6-A4C4-D8E92B2359C4}" type="datetimeFigureOut">
              <a:rPr lang="ru-RU" smtClean="0"/>
              <a:t>04.11.2018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CD13BA-A8F2-4609-93D2-402F612162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29429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619E2A-3A13-4AC6-A4C4-D8E92B2359C4}" type="datetimeFigureOut">
              <a:rPr lang="ru-RU" smtClean="0"/>
              <a:t>04.11.2018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CD13BA-A8F2-4609-93D2-402F612162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5611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619E2A-3A13-4AC6-A4C4-D8E92B2359C4}" type="datetimeFigureOut">
              <a:rPr lang="ru-RU" smtClean="0"/>
              <a:t>04.11.2018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CD13BA-A8F2-4609-93D2-402F612162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699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CD13BA-A8F2-4609-93D2-402F61216296}" type="slidenum">
              <a:rPr lang="ru-RU" smtClean="0"/>
              <a:t>‹#›</a:t>
            </a:fld>
            <a:endParaRPr lang="ru-R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619E2A-3A13-4AC6-A4C4-D8E92B2359C4}" type="datetimeFigureOut">
              <a:rPr lang="ru-RU" smtClean="0"/>
              <a:t>04.11.2018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78461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619E2A-3A13-4AC6-A4C4-D8E92B2359C4}" type="datetimeFigureOut">
              <a:rPr lang="ru-RU" smtClean="0"/>
              <a:t>04.11.2018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FFCD13BA-A8F2-4609-93D2-402F612162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63932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2" r:id="rId1"/>
    <p:sldLayoutId id="2147483713" r:id="rId2"/>
    <p:sldLayoutId id="2147483714" r:id="rId3"/>
    <p:sldLayoutId id="2147483715" r:id="rId4"/>
    <p:sldLayoutId id="2147483716" r:id="rId5"/>
    <p:sldLayoutId id="2147483717" r:id="rId6"/>
    <p:sldLayoutId id="2147483718" r:id="rId7"/>
    <p:sldLayoutId id="2147483719" r:id="rId8"/>
    <p:sldLayoutId id="2147483720" r:id="rId9"/>
    <p:sldLayoutId id="2147483721" r:id="rId10"/>
    <p:sldLayoutId id="2147483722" r:id="rId11"/>
    <p:sldLayoutId id="2147483723" r:id="rId12"/>
    <p:sldLayoutId id="2147483724" r:id="rId13"/>
    <p:sldLayoutId id="2147483725" r:id="rId14"/>
    <p:sldLayoutId id="2147483726" r:id="rId15"/>
    <p:sldLayoutId id="2147483727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1865376"/>
            <a:ext cx="8912352" cy="2185460"/>
          </a:xfrm>
        </p:spPr>
        <p:txBody>
          <a:bodyPr/>
          <a:lstStyle/>
          <a:p>
            <a:pPr algn="ctr"/>
            <a:r>
              <a:rPr lang="ru-RU" sz="3200" b="1" dirty="0">
                <a:latin typeface="Trebuchet MS" panose="020B0603020202020204" pitchFamily="34" charset="0"/>
                <a:cs typeface="Times New Roman" panose="02020603050405020304" pitchFamily="18" charset="0"/>
              </a:rPr>
              <a:t>Консультация для начинающих воспитателей</a:t>
            </a:r>
            <a:br>
              <a:rPr lang="ru-RU" sz="3200" b="1" dirty="0">
                <a:latin typeface="Trebuchet MS" panose="020B0603020202020204" pitchFamily="34" charset="0"/>
                <a:cs typeface="Times New Roman" panose="02020603050405020304" pitchFamily="18" charset="0"/>
              </a:rPr>
            </a:br>
            <a:r>
              <a:rPr lang="ru-RU" sz="3200" b="1" dirty="0">
                <a:latin typeface="Trebuchet MS" panose="020B0603020202020204" pitchFamily="34" charset="0"/>
                <a:cs typeface="Times New Roman" panose="02020603050405020304" pitchFamily="18" charset="0"/>
              </a:rPr>
              <a:t>«Взаимодействие педагогов и родителей в период адаптации детей к условиям ДОУ»</a:t>
            </a:r>
            <a:br>
              <a:rPr lang="ru-RU" sz="3200" b="1" dirty="0">
                <a:latin typeface="Trebuchet MS" panose="020B0603020202020204" pitchFamily="34" charset="0"/>
                <a:cs typeface="Times New Roman" panose="02020603050405020304" pitchFamily="18" charset="0"/>
              </a:rPr>
            </a:br>
            <a:endParaRPr lang="ru-RU" sz="3200" b="1" dirty="0">
              <a:latin typeface="Trebuchet MS" panose="020B0603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vert="horz" lIns="91440" tIns="45720" rIns="91440" bIns="45720" rtlCol="0" anchor="t">
            <a:normAutofit lnSpcReduction="10000"/>
          </a:bodyPr>
          <a:lstStyle/>
          <a:p>
            <a:r>
              <a:rPr lang="ru-RU" dirty="0"/>
              <a:t>Подготовила и провела</a:t>
            </a:r>
          </a:p>
          <a:p>
            <a:r>
              <a:rPr lang="ru-RU" dirty="0"/>
              <a:t>Воспитатель </a:t>
            </a:r>
          </a:p>
          <a:p>
            <a:r>
              <a:rPr lang="ru-RU" dirty="0" err="1"/>
              <a:t>Садовникова</a:t>
            </a:r>
            <a:r>
              <a:rPr lang="ru-RU" dirty="0"/>
              <a:t> Т.Я.</a:t>
            </a: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206752" y="560849"/>
            <a:ext cx="6096000" cy="92333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algn="ctr" defTabSz="457200">
              <a:spcBef>
                <a:spcPts val="1000"/>
              </a:spcBef>
              <a:buClr>
                <a:schemeClr val="accent1"/>
              </a:buClr>
              <a:buSzPct val="80000"/>
              <a:buFont typeface="Wingdings 3" charset="2"/>
              <a:buNone/>
            </a:pPr>
            <a:r>
              <a:rPr lang="ru-RU" dirty="0">
                <a:solidFill>
                  <a:schemeClr val="tx1">
                    <a:lumMod val="50000"/>
                    <a:lumOff val="50000"/>
                  </a:schemeClr>
                </a:solidFill>
              </a:rPr>
              <a:t>Муниципальное бюджетное дошкольное образовательное учреждение детский сад №29 «Рябинка»</a:t>
            </a:r>
          </a:p>
        </p:txBody>
      </p:sp>
    </p:spTree>
    <p:extLst>
      <p:ext uri="{BB962C8B-B14F-4D97-AF65-F5344CB8AC3E}">
        <p14:creationId xmlns:p14="http://schemas.microsoft.com/office/powerpoint/2010/main" val="518624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/>
              <a:t>З</a:t>
            </a:r>
            <a:r>
              <a:rPr lang="ru-RU" dirty="0" smtClean="0"/>
              <a:t>адача </a:t>
            </a:r>
            <a:r>
              <a:rPr lang="ru-RU" dirty="0"/>
              <a:t>воспитателей и родителей – помочь ребенку </a:t>
            </a:r>
            <a:r>
              <a:rPr lang="ru-RU" dirty="0" smtClean="0"/>
              <a:t>безболезненно </a:t>
            </a:r>
            <a:r>
              <a:rPr lang="ru-RU" dirty="0"/>
              <a:t>войти в жизнь детского сада.</a:t>
            </a:r>
          </a:p>
        </p:txBody>
      </p:sp>
      <p:pic>
        <p:nvPicPr>
          <p:cNvPr id="1026" name="Picture 2" descr="https://im0-tub-ru.yandex.net/i?id=9f22d4e0ac00ba75d781f75821959f64&amp;n=13&amp;exp=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88791" y="2774886"/>
            <a:ext cx="4572000" cy="30384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77709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0486" y="539053"/>
            <a:ext cx="8596668" cy="6020243"/>
          </a:xfrm>
        </p:spPr>
        <p:txBody>
          <a:bodyPr/>
          <a:lstStyle/>
          <a:p>
            <a:pPr marL="0" indent="0">
              <a:buNone/>
            </a:pPr>
            <a:r>
              <a:rPr lang="ru-RU" dirty="0"/>
              <a:t>В работе с родителями педагогам ДОУ </a:t>
            </a:r>
            <a:r>
              <a:rPr lang="ru-RU" dirty="0" smtClean="0"/>
              <a:t>необходимо</a:t>
            </a:r>
            <a:r>
              <a:rPr lang="ru-RU" dirty="0"/>
              <a:t>: </a:t>
            </a:r>
          </a:p>
          <a:p>
            <a:pPr lvl="0"/>
            <a:r>
              <a:rPr lang="x-none" dirty="0"/>
              <a:t>Установить тесный контакт с родителями, который позволяет снять напряжение, тревожность за ребенка, сориентировать родителей на активное </a:t>
            </a:r>
            <a:r>
              <a:rPr lang="x-none" dirty="0" smtClean="0"/>
              <a:t>взаимодействие.</a:t>
            </a:r>
            <a:endParaRPr lang="ru-RU" dirty="0" smtClean="0"/>
          </a:p>
          <a:p>
            <a:pPr lvl="0"/>
            <a:r>
              <a:rPr lang="x-none" dirty="0" smtClean="0"/>
              <a:t>Всегда </a:t>
            </a:r>
            <a:r>
              <a:rPr lang="x-none" dirty="0"/>
              <a:t>находить время, чтобы поговорить с родителями.</a:t>
            </a:r>
            <a:endParaRPr lang="ru-RU" dirty="0"/>
          </a:p>
          <a:p>
            <a:pPr lvl="0"/>
            <a:r>
              <a:rPr lang="x-none" dirty="0"/>
              <a:t>Интересоваться проблемами ребенка, вникать во все возникающие в его жизни сложности, помогать развивать свои умения и таланты.</a:t>
            </a:r>
            <a:endParaRPr lang="ru-RU" dirty="0"/>
          </a:p>
          <a:p>
            <a:pPr lvl="0"/>
            <a:r>
              <a:rPr lang="x-none" dirty="0"/>
              <a:t>Информирование родителей о процессе протекании адаптации (родительское собрание, индивидуальные беседы, стендовая консультация</a:t>
            </a:r>
            <a:r>
              <a:rPr lang="x-none" dirty="0" smtClean="0"/>
              <a:t>).</a:t>
            </a:r>
            <a:endParaRPr lang="ru-RU" dirty="0" smtClean="0"/>
          </a:p>
          <a:p>
            <a:pPr marL="0" lvl="0" indent="0">
              <a:buNone/>
            </a:pP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37726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000" dirty="0">
                <a:solidFill>
                  <a:schemeClr val="tx1"/>
                </a:solidFill>
              </a:rPr>
              <a:t>Развивающая среда в группе младшего дошкольного возраста должна быть насыщенной и отвечать всем потребностям ребенка; все, что находится в доступе для детей, способствует их развитию и конечно играет важную роль в период адаптации к условиям дошкольного учреждения. </a:t>
            </a:r>
            <a:r>
              <a:rPr lang="ru-RU" dirty="0">
                <a:solidFill>
                  <a:schemeClr val="tx1"/>
                </a:solidFill>
              </a:rPr>
              <a:t/>
            </a:r>
            <a:br>
              <a:rPr lang="ru-RU" dirty="0">
                <a:solidFill>
                  <a:schemeClr val="tx1"/>
                </a:solidFill>
              </a:rPr>
            </a:b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43695" y="2417854"/>
            <a:ext cx="5044588" cy="3783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7391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>
                <a:solidFill>
                  <a:srgbClr val="00B0F0"/>
                </a:solidFill>
              </a:rPr>
              <a:t>Важно соблюдать индивидуальный подход к каждому ребёнку</a:t>
            </a:r>
            <a:br>
              <a:rPr lang="ru-RU" b="1" dirty="0">
                <a:solidFill>
                  <a:srgbClr val="00B0F0"/>
                </a:solidFill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endParaRPr lang="ru-RU" b="1" dirty="0">
              <a:solidFill>
                <a:srgbClr val="00B0F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46" t="7758" r="25955" b="2788"/>
          <a:stretch/>
        </p:blipFill>
        <p:spPr>
          <a:xfrm>
            <a:off x="2852475" y="2084503"/>
            <a:ext cx="4246385" cy="39568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6235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sz="4400" b="1" dirty="0">
                <a:solidFill>
                  <a:srgbClr val="00B0F0"/>
                </a:solidFill>
              </a:rPr>
              <a:t>С</a:t>
            </a:r>
            <a:r>
              <a:rPr lang="ru-RU" sz="4400" b="1" dirty="0" smtClean="0">
                <a:solidFill>
                  <a:srgbClr val="00B0F0"/>
                </a:solidFill>
              </a:rPr>
              <a:t>равнивать </a:t>
            </a:r>
            <a:r>
              <a:rPr lang="ru-RU" sz="4400" b="1" dirty="0">
                <a:solidFill>
                  <a:srgbClr val="00B0F0"/>
                </a:solidFill>
              </a:rPr>
              <a:t>и оценивать своего ребенка с успехами другого </a:t>
            </a:r>
            <a:r>
              <a:rPr lang="ru-RU" sz="4400" b="1" dirty="0" smtClean="0">
                <a:solidFill>
                  <a:srgbClr val="FF0000"/>
                </a:solidFill>
              </a:rPr>
              <a:t>НЕДОПУСТИМО!!!</a:t>
            </a:r>
            <a:endParaRPr lang="ru-RU" sz="4400" b="1" dirty="0"/>
          </a:p>
        </p:txBody>
      </p:sp>
    </p:spTree>
    <p:extLst>
      <p:ext uri="{BB962C8B-B14F-4D97-AF65-F5344CB8AC3E}">
        <p14:creationId xmlns:p14="http://schemas.microsoft.com/office/powerpoint/2010/main" val="1614355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/>
              <a:t>Н</a:t>
            </a:r>
            <a:r>
              <a:rPr lang="ru-RU" dirty="0" smtClean="0"/>
              <a:t>а </a:t>
            </a:r>
            <a:r>
              <a:rPr lang="ru-RU" dirty="0"/>
              <a:t>характер привыкания ребенка к условиям </a:t>
            </a:r>
            <a:r>
              <a:rPr lang="ru-RU" dirty="0" smtClean="0"/>
              <a:t>ДОУ влияет </a:t>
            </a:r>
            <a:r>
              <a:rPr lang="ru-RU" dirty="0"/>
              <a:t>ряд факторов: </a:t>
            </a:r>
            <a:endParaRPr lang="ru-RU" dirty="0" smtClean="0"/>
          </a:p>
          <a:p>
            <a:r>
              <a:rPr lang="ru-RU" dirty="0"/>
              <a:t>В</a:t>
            </a:r>
            <a:r>
              <a:rPr lang="ru-RU" dirty="0" smtClean="0"/>
              <a:t>озраст ребенка;</a:t>
            </a:r>
          </a:p>
          <a:p>
            <a:r>
              <a:rPr lang="ru-RU" dirty="0"/>
              <a:t>С</a:t>
            </a:r>
            <a:r>
              <a:rPr lang="ru-RU" dirty="0" smtClean="0"/>
              <a:t>остояние здоровья;</a:t>
            </a:r>
          </a:p>
          <a:p>
            <a:r>
              <a:rPr lang="ru-RU" dirty="0"/>
              <a:t>С</a:t>
            </a:r>
            <a:r>
              <a:rPr lang="ru-RU" dirty="0" smtClean="0"/>
              <a:t>формированность </a:t>
            </a:r>
            <a:r>
              <a:rPr lang="ru-RU" dirty="0"/>
              <a:t>опыта </a:t>
            </a:r>
            <a:r>
              <a:rPr lang="ru-RU" dirty="0" smtClean="0"/>
              <a:t>общения;</a:t>
            </a:r>
          </a:p>
          <a:p>
            <a:r>
              <a:rPr lang="ru-RU" dirty="0"/>
              <a:t>С</a:t>
            </a:r>
            <a:r>
              <a:rPr lang="ru-RU" dirty="0" smtClean="0"/>
              <a:t>тепень </a:t>
            </a:r>
            <a:r>
              <a:rPr lang="ru-RU" dirty="0"/>
              <a:t>родительской </a:t>
            </a:r>
            <a:r>
              <a:rPr lang="ru-RU" dirty="0" smtClean="0"/>
              <a:t>опеки.</a:t>
            </a:r>
            <a:endParaRPr lang="ru-RU" dirty="0" smtClean="0"/>
          </a:p>
          <a:p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1801657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/>
              <a:t>У</a:t>
            </a:r>
            <a:r>
              <a:rPr lang="ru-RU" dirty="0" smtClean="0"/>
              <a:t>словиями </a:t>
            </a:r>
            <a:r>
              <a:rPr lang="ru-RU" dirty="0"/>
              <a:t>успешной адаптации ребенка к ДОУ являются</a:t>
            </a:r>
            <a:r>
              <a:rPr lang="ru-RU" dirty="0" smtClean="0"/>
              <a:t>:</a:t>
            </a:r>
          </a:p>
          <a:p>
            <a:r>
              <a:rPr lang="ru-RU" dirty="0"/>
              <a:t>С</a:t>
            </a:r>
            <a:r>
              <a:rPr lang="ru-RU" dirty="0" smtClean="0"/>
              <a:t>огласованность </a:t>
            </a:r>
            <a:r>
              <a:rPr lang="ru-RU" dirty="0"/>
              <a:t>действий родителей и </a:t>
            </a:r>
            <a:r>
              <a:rPr lang="ru-RU" dirty="0" smtClean="0"/>
              <a:t>воспитателей;</a:t>
            </a:r>
          </a:p>
          <a:p>
            <a:r>
              <a:rPr lang="ru-RU" dirty="0"/>
              <a:t>С</a:t>
            </a:r>
            <a:r>
              <a:rPr lang="ru-RU" dirty="0" smtClean="0"/>
              <a:t>ближение </a:t>
            </a:r>
            <a:r>
              <a:rPr lang="ru-RU" dirty="0"/>
              <a:t>подходов к индивидуальным особенностям ребенка в семье и в детском </a:t>
            </a:r>
            <a:r>
              <a:rPr lang="ru-RU" dirty="0" smtClean="0"/>
              <a:t>саду.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82348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19456" y="2328672"/>
            <a:ext cx="10375392" cy="1438656"/>
          </a:xfrm>
        </p:spPr>
        <p:txBody>
          <a:bodyPr>
            <a:noAutofit/>
          </a:bodyPr>
          <a:lstStyle/>
          <a:p>
            <a:r>
              <a:rPr lang="ru-RU" sz="7000" dirty="0" smtClean="0"/>
              <a:t>Спасибо за внимание!!!</a:t>
            </a:r>
            <a:endParaRPr lang="ru-RU" sz="7000" dirty="0"/>
          </a:p>
        </p:txBody>
      </p:sp>
    </p:spTree>
    <p:extLst>
      <p:ext uri="{BB962C8B-B14F-4D97-AF65-F5344CB8AC3E}">
        <p14:creationId xmlns:p14="http://schemas.microsoft.com/office/powerpoint/2010/main" val="2767243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0B5AB586-D108-4FC1-8368-649FE654B89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50</TotalTime>
  <Words>225</Words>
  <Application>Microsoft Office PowerPoint</Application>
  <PresentationFormat>Широкоэкранный</PresentationFormat>
  <Paragraphs>23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4" baseType="lpstr">
      <vt:lpstr>Arial</vt:lpstr>
      <vt:lpstr>Times New Roman</vt:lpstr>
      <vt:lpstr>Trebuchet MS</vt:lpstr>
      <vt:lpstr>Wingdings 3</vt:lpstr>
      <vt:lpstr>Аспект</vt:lpstr>
      <vt:lpstr>Консультация для начинающих воспитателей «Взаимодействие педагогов и родителей в период адаптации детей к условиям ДОУ» </vt:lpstr>
      <vt:lpstr>Презентация PowerPoint</vt:lpstr>
      <vt:lpstr>Презентация PowerPoint</vt:lpstr>
      <vt:lpstr>Развивающая среда в группе младшего дошкольного возраста должна быть насыщенной и отвечать всем потребностям ребенка; все, что находится в доступе для детей, способствует их развитию и конечно играет важную роль в период адаптации к условиям дошкольного учреждения.  </vt:lpstr>
      <vt:lpstr>Важно соблюдать индивидуальный подход к каждому ребёнку </vt:lpstr>
      <vt:lpstr>Презентация PowerPoint</vt:lpstr>
      <vt:lpstr>Презентация PowerPoint</vt:lpstr>
      <vt:lpstr>Презентация PowerPoint</vt:lpstr>
      <vt:lpstr>Спасибо за внимание!!!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Консультация для начинающих воспитателей «Взаимодействие педагогов и родителей в период адаптации детей к условиям ДОУ» </dc:title>
  <dc:creator>Asus</dc:creator>
  <cp:lastModifiedBy>Asus</cp:lastModifiedBy>
  <cp:revision>7</cp:revision>
  <dcterms:created xsi:type="dcterms:W3CDTF">2018-11-04T13:53:31Z</dcterms:created>
  <dcterms:modified xsi:type="dcterms:W3CDTF">2018-11-04T15:04:59Z</dcterms:modified>
</cp:coreProperties>
</file>