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8" r:id="rId3"/>
    <p:sldId id="261" r:id="rId4"/>
    <p:sldId id="268" r:id="rId5"/>
    <p:sldId id="270" r:id="rId6"/>
    <p:sldId id="271" r:id="rId7"/>
    <p:sldId id="266" r:id="rId8"/>
    <p:sldId id="265" r:id="rId9"/>
    <p:sldId id="267" r:id="rId10"/>
    <p:sldId id="269" r:id="rId11"/>
    <p:sldId id="260" r:id="rId12"/>
    <p:sldId id="273" r:id="rId13"/>
    <p:sldId id="272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7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6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14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92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70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9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28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A6A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1CF2-7996-4D53-BA50-BBC041ABE2B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FEF6-D6D3-42F7-8BB6-0CDE20DA8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1921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1CF2-7996-4D53-BA50-BBC041ABE2B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FEF6-D6D3-42F7-8BB6-0CDE20DA8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838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1CF2-7996-4D53-BA50-BBC041ABE2B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FEF6-D6D3-42F7-8BB6-0CDE20DA8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4194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1CF2-7996-4D53-BA50-BBC041ABE2B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FEF6-D6D3-42F7-8BB6-0CDE20DA8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049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1CF2-7996-4D53-BA50-BBC041ABE2B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FEF6-D6D3-42F7-8BB6-0CDE20DA8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0409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1CF2-7996-4D53-BA50-BBC041ABE2B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FEF6-D6D3-42F7-8BB6-0CDE20DA8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0141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1CF2-7996-4D53-BA50-BBC041ABE2B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FEF6-D6D3-42F7-8BB6-0CDE20DA8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4252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1CF2-7996-4D53-BA50-BBC041ABE2B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FEF6-D6D3-42F7-8BB6-0CDE20DA8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0521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1CF2-7996-4D53-BA50-BBC041ABE2B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FEF6-D6D3-42F7-8BB6-0CDE20DA8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195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1CF2-7996-4D53-BA50-BBC041ABE2B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FEF6-D6D3-42F7-8BB6-0CDE20DA8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2061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1CF2-7996-4D53-BA50-BBC041ABE2B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FEF6-D6D3-42F7-8BB6-0CDE20DA8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129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A1CF2-7996-4D53-BA50-BBC041ABE2B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9FEF6-D6D3-42F7-8BB6-0CDE20DA8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8868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1.png"/><Relationship Id="rId9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microsoft.com/office/2007/relationships/hdphoto" Target="../media/hdphoto1.wdp"/><Relationship Id="rId7" Type="http://schemas.openxmlformats.org/officeDocument/2006/relationships/image" Target="../media/image4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10" Type="http://schemas.openxmlformats.org/officeDocument/2006/relationships/image" Target="../media/image16.jpeg"/><Relationship Id="rId4" Type="http://schemas.openxmlformats.org/officeDocument/2006/relationships/image" Target="../media/image11.pn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1.pn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1.pn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1.pn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1.png"/><Relationship Id="rId9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1.png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accent4">
                <a:lumMod val="40000"/>
                <a:lumOff val="60000"/>
              </a:schemeClr>
            </a:gs>
            <a:gs pos="80000">
              <a:schemeClr val="bg1"/>
            </a:gs>
            <a:gs pos="21000">
              <a:schemeClr val="accent4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" y="6108772"/>
            <a:ext cx="754380" cy="7492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40" y="495300"/>
            <a:ext cx="7248128" cy="2755341"/>
          </a:xfrm>
        </p:spPr>
        <p:txBody>
          <a:bodyPr anchor="t" anchorCtr="0">
            <a:normAutofit/>
          </a:bodyPr>
          <a:lstStyle/>
          <a:p>
            <a:r>
              <a:rPr lang="ru-RU" sz="2400" b="1" i="1" dirty="0" smtClean="0"/>
              <a:t>Презентация проекта</a:t>
            </a:r>
            <a:br>
              <a:rPr lang="ru-RU" sz="2400" b="1" i="1" dirty="0" smtClean="0"/>
            </a:br>
            <a:r>
              <a:rPr lang="ru-RU" sz="5400" b="1" dirty="0" smtClean="0">
                <a:solidFill>
                  <a:srgbClr val="C00000"/>
                </a:solidFill>
              </a:rPr>
              <a:t>«Города и сёла»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65962" y="5495925"/>
            <a:ext cx="6939913" cy="47624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ru-RU" b="1" dirty="0" smtClean="0"/>
              <a:t>Подготовила воспитатель гр. № 9 МАДОУ </a:t>
            </a:r>
            <a:r>
              <a:rPr lang="ru-RU" b="1" dirty="0" err="1" smtClean="0"/>
              <a:t>дс</a:t>
            </a:r>
            <a:r>
              <a:rPr lang="ru-RU" b="1" dirty="0" smtClean="0"/>
              <a:t> </a:t>
            </a:r>
            <a:r>
              <a:rPr lang="ru-RU" b="1" dirty="0" err="1" smtClean="0"/>
              <a:t>кв</a:t>
            </a:r>
            <a:r>
              <a:rPr lang="ru-RU" b="1" dirty="0" smtClean="0"/>
              <a:t> 12  </a:t>
            </a:r>
            <a:r>
              <a:rPr lang="ru-RU" b="1" dirty="0" err="1" smtClean="0"/>
              <a:t>Кудливская</a:t>
            </a:r>
            <a:r>
              <a:rPr lang="ru-RU" b="1" dirty="0" smtClean="0"/>
              <a:t> Ю.А.</a:t>
            </a: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93178" y="6108775"/>
            <a:ext cx="754379" cy="7492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954" y="6108772"/>
            <a:ext cx="829983" cy="7492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4937" y="6108772"/>
            <a:ext cx="754380" cy="7492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28211" y="6108775"/>
            <a:ext cx="754379" cy="7492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35035" y="6108775"/>
            <a:ext cx="754379" cy="7492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80658" y="6108775"/>
            <a:ext cx="754379" cy="7492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71158" y="6108775"/>
            <a:ext cx="754379" cy="7492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17624" y="6108775"/>
            <a:ext cx="754379" cy="7492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32422" y="6108775"/>
            <a:ext cx="754379" cy="7492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98169" y="6102660"/>
            <a:ext cx="845831" cy="7553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43794" y="6108775"/>
            <a:ext cx="754379" cy="74922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89414" y="6102664"/>
            <a:ext cx="754379" cy="7492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861" y="0"/>
            <a:ext cx="388619" cy="38596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1481" y="0"/>
            <a:ext cx="388619" cy="38596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0101" y="0"/>
            <a:ext cx="388619" cy="38596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43154" y="3"/>
            <a:ext cx="388619" cy="38596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88723" y="3"/>
            <a:ext cx="388619" cy="38596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86248" y="3"/>
            <a:ext cx="388619" cy="38596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97631" y="3"/>
            <a:ext cx="388619" cy="385964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77344" y="3"/>
            <a:ext cx="388619" cy="38596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09011" y="3"/>
            <a:ext cx="388619" cy="38596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31773" y="3"/>
            <a:ext cx="388619" cy="38596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65964" y="3"/>
            <a:ext cx="388619" cy="38596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06567" y="3"/>
            <a:ext cx="388619" cy="385964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17956" y="3"/>
            <a:ext cx="388619" cy="38596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29336" y="3"/>
            <a:ext cx="388619" cy="385964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20384" y="3"/>
            <a:ext cx="388619" cy="385964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34981" y="-5716"/>
            <a:ext cx="397222" cy="394508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43499" y="2830"/>
            <a:ext cx="388619" cy="385964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74867" y="3"/>
            <a:ext cx="388619" cy="385964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83798" y="3"/>
            <a:ext cx="388619" cy="385964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89454" y="-11432"/>
            <a:ext cx="405805" cy="403033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38162" y="2830"/>
            <a:ext cx="388619" cy="385964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72415" y="0"/>
            <a:ext cx="388619" cy="385964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10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rcRect l="1" t="-2961" r="41172"/>
          <a:stretch/>
        </p:blipFill>
        <p:spPr>
          <a:xfrm>
            <a:off x="8915386" y="-11431"/>
            <a:ext cx="228614" cy="397394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2015" y="0"/>
            <a:ext cx="388619" cy="385964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6386" y="5377315"/>
            <a:ext cx="829983" cy="749225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3598" y="385926"/>
            <a:ext cx="829983" cy="749225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1282" y="3111986"/>
            <a:ext cx="829983" cy="749225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6243" y="5377314"/>
            <a:ext cx="829983" cy="749225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4920" y="4641881"/>
            <a:ext cx="829983" cy="749225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0100" y="1114330"/>
            <a:ext cx="829983" cy="749225"/>
          </a:xfrm>
          <a:prstGeom prst="rect">
            <a:avLst/>
          </a:prstGeom>
        </p:spPr>
      </p:pic>
      <p:pic>
        <p:nvPicPr>
          <p:cNvPr id="47" name="Рисунок 46" descr="Село-Гальбштадт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5314951" y="2951226"/>
            <a:ext cx="3667124" cy="2440930"/>
          </a:xfrm>
          <a:prstGeom prst="rect">
            <a:avLst/>
          </a:prstGeom>
        </p:spPr>
      </p:pic>
      <p:pic>
        <p:nvPicPr>
          <p:cNvPr id="49" name="Рисунок 48" descr="d1ff54774783515507e4a7da1fb6a20f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76182" y="2009775"/>
            <a:ext cx="4107934" cy="259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6767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accent4">
                <a:lumMod val="40000"/>
                <a:lumOff val="60000"/>
              </a:schemeClr>
            </a:gs>
            <a:gs pos="80000">
              <a:schemeClr val="bg1"/>
            </a:gs>
            <a:gs pos="21000">
              <a:schemeClr val="accent4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5866" y="2"/>
            <a:ext cx="223211" cy="2216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495925" y="1543051"/>
            <a:ext cx="3352800" cy="704850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 smtClean="0"/>
              <a:t>Физминутки</a:t>
            </a:r>
            <a:endParaRPr lang="ru-RU" b="1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422941"/>
            <a:ext cx="1436076" cy="142626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9617" y="0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22396" y="9898"/>
            <a:ext cx="367225" cy="36471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90462" y="6473491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36076" y="6098878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56845" y="749224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4673716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965" y="4289207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20789" y="1146624"/>
            <a:ext cx="223211" cy="2216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4" name="Рисунок 23" descr="IMG_4775 - копия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30040" y="3543935"/>
            <a:ext cx="4814344" cy="3114040"/>
          </a:xfrm>
          <a:prstGeom prst="rect">
            <a:avLst/>
          </a:prstGeom>
        </p:spPr>
      </p:pic>
      <p:pic>
        <p:nvPicPr>
          <p:cNvPr id="21" name="Рисунок 20" descr="д и г - копия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8109" y="276226"/>
            <a:ext cx="5415915" cy="32956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886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accent4">
                <a:lumMod val="40000"/>
                <a:lumOff val="60000"/>
              </a:schemeClr>
            </a:gs>
            <a:gs pos="80000">
              <a:schemeClr val="bg1"/>
            </a:gs>
            <a:gs pos="21000">
              <a:schemeClr val="accent4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34643" y="1479028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89620" y="2228254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34643" y="2986270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89620" y="3744286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34643" y="4493512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89620" y="5242735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33350"/>
            <a:ext cx="7612380" cy="914400"/>
          </a:xfrm>
        </p:spPr>
        <p:txBody>
          <a:bodyPr/>
          <a:lstStyle/>
          <a:p>
            <a:pPr algn="ctr"/>
            <a:r>
              <a:rPr lang="ru-RU" b="1" dirty="0" smtClean="0"/>
              <a:t>Продуктивная деятельность</a:t>
            </a:r>
            <a:endParaRPr lang="ru-RU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44911" y="-19421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82616" y="712221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34643" y="6000754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6" name="Содержимое 15" descr="IMG_457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1" y="4132561"/>
            <a:ext cx="5353050" cy="2543174"/>
          </a:xfrm>
        </p:spPr>
      </p:pic>
      <p:pic>
        <p:nvPicPr>
          <p:cNvPr id="15" name="Рисунок 14" descr="д г 3 - копи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1425" y="1146391"/>
            <a:ext cx="4258330" cy="1558709"/>
          </a:xfrm>
          <a:prstGeom prst="rect">
            <a:avLst/>
          </a:prstGeom>
        </p:spPr>
      </p:pic>
      <p:pic>
        <p:nvPicPr>
          <p:cNvPr id="17" name="Рисунок 16" descr="IMG_4820 - копия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643033" y="4695825"/>
            <a:ext cx="2310977" cy="1962150"/>
          </a:xfrm>
          <a:prstGeom prst="rect">
            <a:avLst/>
          </a:prstGeom>
        </p:spPr>
      </p:pic>
      <p:pic>
        <p:nvPicPr>
          <p:cNvPr id="19" name="Рисунок 18" descr="IMG_4827 - копия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040" y="974506"/>
            <a:ext cx="3540760" cy="23655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796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accent4">
                <a:lumMod val="40000"/>
                <a:lumOff val="60000"/>
              </a:schemeClr>
            </a:gs>
            <a:gs pos="80000">
              <a:schemeClr val="bg1"/>
            </a:gs>
            <a:gs pos="21000">
              <a:schemeClr val="accent4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34643" y="1479028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89620" y="2228254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34643" y="2986270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89620" y="3744286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34643" y="4493512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89620" y="5242735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33350"/>
            <a:ext cx="7612380" cy="914400"/>
          </a:xfrm>
        </p:spPr>
        <p:txBody>
          <a:bodyPr/>
          <a:lstStyle/>
          <a:p>
            <a:pPr algn="ctr"/>
            <a:r>
              <a:rPr lang="ru-RU" b="1" dirty="0" smtClean="0"/>
              <a:t>Продуктивная деятельность</a:t>
            </a:r>
            <a:endParaRPr lang="ru-RU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44911" y="-19421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82616" y="712221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34643" y="6000754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7" name="Содержимое 16" descr="IMG_4808 - копия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419600" y="1148418"/>
            <a:ext cx="3569970" cy="2541726"/>
          </a:xfrm>
        </p:spPr>
      </p:pic>
      <p:pic>
        <p:nvPicPr>
          <p:cNvPr id="18" name="Рисунок 17" descr="IMG_481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24050" y="3834026"/>
            <a:ext cx="4505878" cy="2871574"/>
          </a:xfrm>
          <a:prstGeom prst="rect">
            <a:avLst/>
          </a:prstGeom>
        </p:spPr>
      </p:pic>
      <p:pic>
        <p:nvPicPr>
          <p:cNvPr id="19" name="Рисунок 18" descr="IMG_4818 - копи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350" y="1400175"/>
            <a:ext cx="4095750" cy="22002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796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accent4">
                <a:lumMod val="40000"/>
                <a:lumOff val="60000"/>
              </a:schemeClr>
            </a:gs>
            <a:gs pos="80000">
              <a:schemeClr val="bg1"/>
            </a:gs>
            <a:gs pos="21000">
              <a:schemeClr val="accent4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34643" y="1479028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89620" y="2228254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34643" y="2986270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89620" y="3744286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34643" y="4493512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89620" y="5242735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33350"/>
            <a:ext cx="7848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Папка – передвижка для родителей</a:t>
            </a:r>
            <a:endParaRPr lang="ru-RU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44911" y="-19421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82616" y="712221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34643" y="6000754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9" name="Содержимое 18" descr="IMG_4821 - копия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47339" y="2181225"/>
            <a:ext cx="7853661" cy="2847975"/>
          </a:xfrm>
        </p:spPr>
      </p:pic>
    </p:spTree>
    <p:extLst>
      <p:ext uri="{BB962C8B-B14F-4D97-AF65-F5344CB8AC3E}">
        <p14:creationId xmlns="" xmlns:p14="http://schemas.microsoft.com/office/powerpoint/2010/main" val="416796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accent4">
                <a:lumMod val="40000"/>
                <a:lumOff val="60000"/>
              </a:schemeClr>
            </a:gs>
            <a:gs pos="80000">
              <a:schemeClr val="bg1"/>
            </a:gs>
            <a:gs pos="21000">
              <a:schemeClr val="accent4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68676" y="1752600"/>
            <a:ext cx="7326630" cy="3095625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" y="5253287"/>
            <a:ext cx="754379" cy="74922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500646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4376" y="5251528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80861" y="5251531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0" name="Объект 14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4378" y="4502304"/>
            <a:ext cx="754379" cy="74922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1" name="Объект 14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" y="3763488"/>
            <a:ext cx="754379" cy="74922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3026332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3" name="Объект 14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" y="2277418"/>
            <a:ext cx="754379" cy="74922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539949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5" name="Объект 14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" y="857252"/>
            <a:ext cx="754379" cy="6901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6" name="Объект 14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35247" y="5251532"/>
            <a:ext cx="754379" cy="74922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9645" y="857252"/>
            <a:ext cx="754380" cy="6901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9620" y="5251528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9" name="Объект 14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9624" y="4500646"/>
            <a:ext cx="754379" cy="74922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9620" y="3749763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38110" y="6000753"/>
            <a:ext cx="754380" cy="6901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45840"/>
            <a:ext cx="753233" cy="689051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" y="157755"/>
            <a:ext cx="754380" cy="6901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32" name="Объект 14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05890" y="5234998"/>
            <a:ext cx="825702" cy="75534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33" name="Объект 14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6751" y="5999091"/>
            <a:ext cx="754379" cy="6901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34" name="Объект 14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9645" y="6035432"/>
            <a:ext cx="769721" cy="70413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  <p:extLst>
      <p:ext uri="{BB962C8B-B14F-4D97-AF65-F5344CB8AC3E}">
        <p14:creationId xmlns="" xmlns:p14="http://schemas.microsoft.com/office/powerpoint/2010/main" val="427808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accent4">
                <a:lumMod val="40000"/>
                <a:lumOff val="60000"/>
              </a:schemeClr>
            </a:gs>
            <a:gs pos="80000">
              <a:schemeClr val="bg1"/>
            </a:gs>
            <a:gs pos="21000">
              <a:schemeClr val="accent4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Рисунок 6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0165" y="1572971"/>
            <a:ext cx="898902" cy="89275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68" name="Заголовок 67"/>
          <p:cNvSpPr>
            <a:spLocks noGrp="1"/>
          </p:cNvSpPr>
          <p:nvPr>
            <p:ph type="title"/>
          </p:nvPr>
        </p:nvSpPr>
        <p:spPr>
          <a:xfrm>
            <a:off x="1485900" y="263194"/>
            <a:ext cx="7362825" cy="9941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Актуальность: </a:t>
            </a:r>
            <a:r>
              <a:rPr lang="ru-RU" sz="2700" b="1" dirty="0" smtClean="0"/>
              <a:t>широкий кругозор, накопленный в дошкольном периоде, способствуют всестороннему развитию личности ребёнка.</a:t>
            </a:r>
            <a:endParaRPr lang="ru-RU" sz="2700" b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572808"/>
            <a:ext cx="898902" cy="89275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129" y="2283700"/>
            <a:ext cx="898902" cy="89275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8088" y="3026362"/>
            <a:ext cx="898902" cy="89275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0332" y="3037181"/>
            <a:ext cx="898902" cy="89275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8088" y="3799181"/>
            <a:ext cx="898902" cy="89275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0332" y="3810000"/>
            <a:ext cx="898902" cy="89275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129" y="4479916"/>
            <a:ext cx="898902" cy="89275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8088" y="5214060"/>
            <a:ext cx="898902" cy="89275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8081" y="5203241"/>
            <a:ext cx="898902" cy="89275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0671" y="5965240"/>
            <a:ext cx="898902" cy="89275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5498" y="5965241"/>
            <a:ext cx="898902" cy="89275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9769" y="57327"/>
            <a:ext cx="898902" cy="89275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9538" y="800300"/>
            <a:ext cx="898902" cy="89275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796996"/>
            <a:ext cx="898902" cy="89275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43050" y="1619250"/>
            <a:ext cx="7410450" cy="511492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Цель :</a:t>
            </a:r>
            <a:r>
              <a:rPr lang="ru-RU" dirty="0" smtClean="0"/>
              <a:t> познакомить детей с понятиями город и село</a:t>
            </a:r>
          </a:p>
          <a:p>
            <a:pPr fontAlgn="base"/>
            <a:r>
              <a:rPr lang="ru-RU" b="1" dirty="0" smtClean="0"/>
              <a:t>Задачи:</a:t>
            </a:r>
          </a:p>
          <a:p>
            <a:pPr fontAlgn="base">
              <a:buNone/>
            </a:pPr>
            <a:r>
              <a:rPr lang="ru-RU" i="1" u="sng" dirty="0" smtClean="0"/>
              <a:t>Образовательные:</a:t>
            </a:r>
            <a:endParaRPr lang="ru-RU" dirty="0" smtClean="0"/>
          </a:p>
          <a:p>
            <a:pPr fontAlgn="base"/>
            <a:r>
              <a:rPr lang="ru-RU" dirty="0" smtClean="0"/>
              <a:t>Дать знания о городе и селе;</a:t>
            </a:r>
          </a:p>
          <a:p>
            <a:pPr lvl="0" fontAlgn="base"/>
            <a:r>
              <a:rPr lang="ru-RU" dirty="0" smtClean="0"/>
              <a:t>Учить детей находить различия между городом и селом на основе сравнения;</a:t>
            </a:r>
          </a:p>
          <a:p>
            <a:pPr lvl="0" fontAlgn="base"/>
            <a:r>
              <a:rPr lang="ru-RU" dirty="0" smtClean="0"/>
              <a:t>Познакомить с Москвой, Санкт – Петербургом, селом Дымково;</a:t>
            </a:r>
          </a:p>
          <a:p>
            <a:pPr lvl="0" fontAlgn="base"/>
            <a:r>
              <a:rPr lang="ru-RU" dirty="0" smtClean="0"/>
              <a:t>Формировать представления об особенностях труда людей в городе и селе.</a:t>
            </a:r>
          </a:p>
          <a:p>
            <a:pPr fontAlgn="base">
              <a:buNone/>
            </a:pPr>
            <a:r>
              <a:rPr lang="ru-RU" i="1" u="sng" dirty="0" smtClean="0"/>
              <a:t>Развивающие:</a:t>
            </a:r>
            <a:endParaRPr lang="ru-RU" dirty="0" smtClean="0"/>
          </a:p>
          <a:p>
            <a:pPr lvl="0" fontAlgn="base"/>
            <a:r>
              <a:rPr lang="ru-RU" dirty="0" smtClean="0"/>
              <a:t>Развивать желание получить больше знаний по теме;</a:t>
            </a:r>
          </a:p>
          <a:p>
            <a:pPr lvl="0" fontAlgn="base"/>
            <a:r>
              <a:rPr lang="ru-RU" dirty="0" smtClean="0"/>
              <a:t>Развивать наблюдательность, познавательную активность.</a:t>
            </a:r>
          </a:p>
          <a:p>
            <a:pPr fontAlgn="base">
              <a:buNone/>
            </a:pPr>
            <a:r>
              <a:rPr lang="ru-RU" i="1" u="sng" dirty="0" smtClean="0"/>
              <a:t>Воспитательные:</a:t>
            </a:r>
            <a:endParaRPr lang="ru-RU" dirty="0" smtClean="0"/>
          </a:p>
          <a:p>
            <a:pPr lvl="0" fontAlgn="base"/>
            <a:r>
              <a:rPr lang="ru-RU" dirty="0" smtClean="0"/>
              <a:t>Воспитывать чувство любви к своей Родине и уважение к её жителям.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942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accent4">
                <a:lumMod val="40000"/>
                <a:lumOff val="60000"/>
              </a:schemeClr>
            </a:gs>
            <a:gs pos="80000">
              <a:schemeClr val="bg1"/>
            </a:gs>
            <a:gs pos="21000">
              <a:schemeClr val="accent4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5866" y="2"/>
            <a:ext cx="223211" cy="2216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5275" y="238125"/>
            <a:ext cx="7785735" cy="8667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ООД  и НОД: знакомство с городом</a:t>
            </a:r>
            <a:endParaRPr lang="ru-RU" b="1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422941"/>
            <a:ext cx="1436076" cy="142626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9617" y="0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22396" y="9898"/>
            <a:ext cx="367225" cy="36471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90462" y="6473491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36076" y="6098878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56845" y="749224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4673716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965" y="4289207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20789" y="1146624"/>
            <a:ext cx="223211" cy="2216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0" name="Рисунок 19" descr="IMG_4768 - копия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66360" y="1223010"/>
            <a:ext cx="3594240" cy="2377440"/>
          </a:xfrm>
          <a:prstGeom prst="rect">
            <a:avLst/>
          </a:prstGeom>
        </p:spPr>
      </p:pic>
      <p:pic>
        <p:nvPicPr>
          <p:cNvPr id="21" name="Рисунок 20" descr="IMG_4766 - копия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33102" y="4040505"/>
            <a:ext cx="3864213" cy="2636520"/>
          </a:xfrm>
          <a:prstGeom prst="rect">
            <a:avLst/>
          </a:prstGeom>
        </p:spPr>
      </p:pic>
      <p:pic>
        <p:nvPicPr>
          <p:cNvPr id="24" name="Рисунок 23" descr="IMG_4247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816788" y="1701332"/>
            <a:ext cx="4240986" cy="36802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886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accent4">
                <a:lumMod val="40000"/>
                <a:lumOff val="60000"/>
              </a:schemeClr>
            </a:gs>
            <a:gs pos="80000">
              <a:schemeClr val="bg1"/>
            </a:gs>
            <a:gs pos="21000">
              <a:schemeClr val="accent4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5866" y="2"/>
            <a:ext cx="223211" cy="2216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05200" y="819150"/>
            <a:ext cx="5295900" cy="230504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НОД - знакомство с селом </a:t>
            </a:r>
            <a:br>
              <a:rPr lang="ru-RU" b="1" dirty="0" smtClean="0"/>
            </a:br>
            <a:r>
              <a:rPr lang="ru-RU" b="1" dirty="0" smtClean="0"/>
              <a:t>и </a:t>
            </a:r>
            <a:br>
              <a:rPr lang="ru-RU" b="1" dirty="0" smtClean="0"/>
            </a:br>
            <a:r>
              <a:rPr lang="ru-RU" b="1" dirty="0" smtClean="0"/>
              <a:t>итоговое ООД</a:t>
            </a:r>
            <a:endParaRPr lang="ru-RU" b="1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422941"/>
            <a:ext cx="1436076" cy="142626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9617" y="0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22396" y="9898"/>
            <a:ext cx="367225" cy="36471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90462" y="6473491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36076" y="6098878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56845" y="749224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4673716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965" y="4289207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20789" y="1146624"/>
            <a:ext cx="223211" cy="2216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0" name="Рисунок 19" descr="IMG_4776 - копия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66701" y="942522"/>
            <a:ext cx="3067050" cy="3218059"/>
          </a:xfrm>
          <a:prstGeom prst="rect">
            <a:avLst/>
          </a:prstGeom>
        </p:spPr>
      </p:pic>
      <p:pic>
        <p:nvPicPr>
          <p:cNvPr id="25" name="Рисунок 24" descr="дер и гор 1 - копия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56685" y="3260089"/>
            <a:ext cx="5003108" cy="33788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886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accent4">
                <a:lumMod val="40000"/>
                <a:lumOff val="60000"/>
              </a:schemeClr>
            </a:gs>
            <a:gs pos="80000">
              <a:schemeClr val="bg1"/>
            </a:gs>
            <a:gs pos="21000">
              <a:schemeClr val="accent4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5866" y="2"/>
            <a:ext cx="223211" cy="2216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5275" y="238125"/>
            <a:ext cx="7785735" cy="8667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Беседы: профессии города и села</a:t>
            </a:r>
            <a:endParaRPr lang="ru-RU" b="1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422941"/>
            <a:ext cx="1436076" cy="142626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9617" y="0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22396" y="9898"/>
            <a:ext cx="367225" cy="36471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90462" y="6473491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36076" y="6098878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56845" y="749224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4673716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965" y="4289207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20789" y="1146624"/>
            <a:ext cx="223211" cy="2216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1" name="Рисунок 20" descr="д и г 1 - копия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05475" y="2104001"/>
            <a:ext cx="3242310" cy="4462534"/>
          </a:xfrm>
          <a:prstGeom prst="rect">
            <a:avLst/>
          </a:prstGeom>
        </p:spPr>
      </p:pic>
      <p:pic>
        <p:nvPicPr>
          <p:cNvPr id="22" name="Рисунок 21" descr="ВРАЧ И МЕДСЕ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2400" y="1126067"/>
            <a:ext cx="5425440" cy="295761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886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accent4">
                <a:lumMod val="40000"/>
                <a:lumOff val="60000"/>
              </a:schemeClr>
            </a:gs>
            <a:gs pos="80000">
              <a:schemeClr val="bg1"/>
            </a:gs>
            <a:gs pos="21000">
              <a:schemeClr val="accent4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5866" y="2"/>
            <a:ext cx="223211" cy="2216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3876" y="171450"/>
            <a:ext cx="7534274" cy="8001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Экскурсии</a:t>
            </a:r>
            <a:r>
              <a:rPr lang="en-US" b="1" dirty="0" smtClean="0"/>
              <a:t> – </a:t>
            </a:r>
            <a:r>
              <a:rPr lang="ru-RU" b="1" dirty="0" smtClean="0"/>
              <a:t>улицы города</a:t>
            </a:r>
            <a:endParaRPr lang="ru-RU" b="1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422941"/>
            <a:ext cx="1436076" cy="142626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9617" y="0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22396" y="9898"/>
            <a:ext cx="367225" cy="36471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90462" y="6473491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36076" y="6098878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56845" y="749224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4673716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965" y="4289207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20789" y="1146624"/>
            <a:ext cx="223211" cy="2216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3" name="Содержимое 13" descr="IMG-20180904-WA0018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743075" y="1049138"/>
            <a:ext cx="6695282" cy="50214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886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accent4">
                <a:lumMod val="40000"/>
                <a:lumOff val="60000"/>
              </a:schemeClr>
            </a:gs>
            <a:gs pos="80000">
              <a:schemeClr val="bg1"/>
            </a:gs>
            <a:gs pos="21000">
              <a:schemeClr val="accent4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5866" y="2"/>
            <a:ext cx="223211" cy="2216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5275" y="238125"/>
            <a:ext cx="7785735" cy="866775"/>
          </a:xfrm>
        </p:spPr>
        <p:txBody>
          <a:bodyPr/>
          <a:lstStyle/>
          <a:p>
            <a:pPr algn="ctr"/>
            <a:r>
              <a:rPr lang="ru-RU" b="1" dirty="0" smtClean="0"/>
              <a:t>Составление рассказов</a:t>
            </a:r>
            <a:endParaRPr lang="ru-RU" b="1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422941"/>
            <a:ext cx="1436076" cy="142626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9617" y="0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22396" y="9898"/>
            <a:ext cx="367225" cy="36471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90462" y="6473491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36076" y="6098878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56845" y="749224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4673716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965" y="4289207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20789" y="1146624"/>
            <a:ext cx="223211" cy="2216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1" name="Рисунок 20" descr="IMG_4793 - копия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81651" y="2136775"/>
            <a:ext cx="3413760" cy="4551680"/>
          </a:xfrm>
          <a:prstGeom prst="rect">
            <a:avLst/>
          </a:prstGeom>
        </p:spPr>
      </p:pic>
      <p:pic>
        <p:nvPicPr>
          <p:cNvPr id="22" name="Рисунок 21" descr="IMG_4790 - копия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9075" y="1124462"/>
            <a:ext cx="5191125" cy="31141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886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accent4">
                <a:lumMod val="40000"/>
                <a:lumOff val="60000"/>
              </a:schemeClr>
            </a:gs>
            <a:gs pos="80000">
              <a:schemeClr val="bg1"/>
            </a:gs>
            <a:gs pos="21000">
              <a:schemeClr val="accent4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5866" y="2"/>
            <a:ext cx="223211" cy="2216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86350" y="200025"/>
            <a:ext cx="3533775" cy="20383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Игровая деятельность: </a:t>
            </a:r>
            <a:r>
              <a:rPr lang="ru-RU" b="1" dirty="0" err="1" smtClean="0"/>
              <a:t>дид</a:t>
            </a:r>
            <a:r>
              <a:rPr lang="ru-RU" b="1" dirty="0" smtClean="0"/>
              <a:t> /и </a:t>
            </a:r>
            <a:r>
              <a:rPr lang="ru-RU" b="1" dirty="0" err="1" smtClean="0"/>
              <a:t>и</a:t>
            </a:r>
            <a:r>
              <a:rPr lang="ru-RU" b="1" dirty="0" smtClean="0"/>
              <a:t> под/и</a:t>
            </a:r>
            <a:endParaRPr lang="ru-RU" b="1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422941"/>
            <a:ext cx="1436076" cy="142626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9617" y="0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22396" y="9898"/>
            <a:ext cx="367225" cy="36471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90462" y="6473491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36076" y="6098878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56845" y="749224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4673716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965" y="4289207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20789" y="1146624"/>
            <a:ext cx="223211" cy="2216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1" name="Рисунок 20" descr="IMG_4803 - копия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399" y="215351"/>
            <a:ext cx="4724819" cy="3185074"/>
          </a:xfrm>
          <a:prstGeom prst="rect">
            <a:avLst/>
          </a:prstGeom>
        </p:spPr>
      </p:pic>
      <p:pic>
        <p:nvPicPr>
          <p:cNvPr id="20" name="Рисунок 19" descr="IMG_4800 - копия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48250" y="2351994"/>
            <a:ext cx="3886199" cy="42812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886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accent4">
                <a:lumMod val="40000"/>
                <a:lumOff val="60000"/>
              </a:schemeClr>
            </a:gs>
            <a:gs pos="80000">
              <a:schemeClr val="bg1"/>
            </a:gs>
            <a:gs pos="21000">
              <a:schemeClr val="accent4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5866" y="2"/>
            <a:ext cx="223211" cy="2216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3999" y="238125"/>
            <a:ext cx="3667126" cy="300037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Игровая деятельность: </a:t>
            </a:r>
            <a:r>
              <a:rPr lang="ru-RU" b="1" dirty="0" err="1" smtClean="0"/>
              <a:t>сюж</a:t>
            </a:r>
            <a:r>
              <a:rPr lang="ru-RU" b="1" dirty="0" smtClean="0"/>
              <a:t>/рол. и </a:t>
            </a:r>
            <a:endParaRPr lang="ru-RU" b="1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422941"/>
            <a:ext cx="1436076" cy="142626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9617" y="0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22396" y="9898"/>
            <a:ext cx="367225" cy="36471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90462" y="6473491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36076" y="6098878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56845" y="749224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4673716"/>
            <a:ext cx="754380" cy="749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965" y="4289207"/>
            <a:ext cx="387155" cy="384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20789" y="1146624"/>
            <a:ext cx="223211" cy="2216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23" name="Рисунок 22" descr="IMG_4639.JPG"/>
          <p:cNvPicPr>
            <a:picLocks noChangeAspect="1"/>
          </p:cNvPicPr>
          <p:nvPr/>
        </p:nvPicPr>
        <p:blipFill>
          <a:blip r:embed="rId8"/>
          <a:srcRect l="6053"/>
          <a:stretch>
            <a:fillRect/>
          </a:stretch>
        </p:blipFill>
        <p:spPr>
          <a:xfrm>
            <a:off x="3993288" y="3314700"/>
            <a:ext cx="4938206" cy="3390900"/>
          </a:xfrm>
          <a:prstGeom prst="rect">
            <a:avLst/>
          </a:prstGeom>
        </p:spPr>
      </p:pic>
      <p:pic>
        <p:nvPicPr>
          <p:cNvPr id="22" name="Рисунок 21" descr="строят 1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1924" y="168275"/>
            <a:ext cx="5328037" cy="3003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886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167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проекта «Города и сёла»</vt:lpstr>
      <vt:lpstr>Актуальность: широкий кругозор, накопленный в дошкольном периоде, способствуют всестороннему развитию личности ребёнка.</vt:lpstr>
      <vt:lpstr>ООД  и НОД: знакомство с городом</vt:lpstr>
      <vt:lpstr>НОД - знакомство с селом  и  итоговое ООД</vt:lpstr>
      <vt:lpstr>Беседы: профессии города и села</vt:lpstr>
      <vt:lpstr>Экскурсии – улицы города</vt:lpstr>
      <vt:lpstr>Составление рассказов</vt:lpstr>
      <vt:lpstr>Игровая деятельность: дид /и и под/и</vt:lpstr>
      <vt:lpstr>Игровая деятельность: сюж/рол. и </vt:lpstr>
      <vt:lpstr>Физминутки</vt:lpstr>
      <vt:lpstr>Продуктивная деятельность</vt:lpstr>
      <vt:lpstr>Продуктивная деятельность</vt:lpstr>
      <vt:lpstr>Папка – передвижка для родителей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Администратор</cp:lastModifiedBy>
  <cp:revision>36</cp:revision>
  <dcterms:created xsi:type="dcterms:W3CDTF">2015-01-19T05:12:05Z</dcterms:created>
  <dcterms:modified xsi:type="dcterms:W3CDTF">2018-11-04T19:26:10Z</dcterms:modified>
</cp:coreProperties>
</file>