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64350" cy="99949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99745"/>
          </a:xfrm>
          <a:prstGeom prst="rect">
            <a:avLst/>
          </a:prstGeom>
        </p:spPr>
        <p:txBody>
          <a:bodyPr vert="horz" lIns="96332" tIns="48166" rIns="96332" bIns="48166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99745"/>
          </a:xfrm>
          <a:prstGeom prst="rect">
            <a:avLst/>
          </a:prstGeom>
        </p:spPr>
        <p:txBody>
          <a:bodyPr vert="horz" lIns="96332" tIns="48166" rIns="96332" bIns="48166" rtlCol="0"/>
          <a:lstStyle>
            <a:lvl1pPr algn="r">
              <a:defRPr sz="1300"/>
            </a:lvl1pPr>
          </a:lstStyle>
          <a:p>
            <a:fld id="{7A1BA3E2-50F4-49A1-830A-3C8C6E83A22E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32" tIns="48166" rIns="96332" bIns="4816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6435" y="4747578"/>
            <a:ext cx="5491480" cy="4497705"/>
          </a:xfrm>
          <a:prstGeom prst="rect">
            <a:avLst/>
          </a:prstGeom>
        </p:spPr>
        <p:txBody>
          <a:bodyPr vert="horz" lIns="96332" tIns="48166" rIns="96332" bIns="4816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93420"/>
            <a:ext cx="2974552" cy="499745"/>
          </a:xfrm>
          <a:prstGeom prst="rect">
            <a:avLst/>
          </a:prstGeom>
        </p:spPr>
        <p:txBody>
          <a:bodyPr vert="horz" lIns="96332" tIns="48166" rIns="96332" bIns="48166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8210" y="9493420"/>
            <a:ext cx="2974552" cy="499745"/>
          </a:xfrm>
          <a:prstGeom prst="rect">
            <a:avLst/>
          </a:prstGeom>
        </p:spPr>
        <p:txBody>
          <a:bodyPr vert="horz" lIns="96332" tIns="48166" rIns="96332" bIns="48166" rtlCol="0" anchor="b"/>
          <a:lstStyle>
            <a:lvl1pPr algn="r">
              <a:defRPr sz="1300"/>
            </a:lvl1pPr>
          </a:lstStyle>
          <a:p>
            <a:fld id="{ECBCD25D-3C7A-442E-9C73-07C2DC7DD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473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CD25D-3C7A-442E-9C73-07C2DC7DD0A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04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CD25D-3C7A-442E-9C73-07C2DC7DD0A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992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D39E30-7086-419C-BFA7-E5A10C0799BD}" type="datetimeFigureOut">
              <a:rPr lang="ru-RU" smtClean="0"/>
              <a:t>04.11.2018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ED5DFA-C9C5-458A-91E8-911B279EF98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odainfo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b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«Мое летнее открытие»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9841" y="5336413"/>
            <a:ext cx="7128792" cy="93610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Разработчик : Роман </a:t>
            </a:r>
            <a:r>
              <a:rPr lang="ru-RU" sz="2000" b="1" dirty="0" err="1" smtClean="0">
                <a:solidFill>
                  <a:schemeClr val="bg1"/>
                </a:solidFill>
              </a:rPr>
              <a:t>Гузанов</a:t>
            </a:r>
            <a:r>
              <a:rPr lang="ru-RU" sz="2000" b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Учитель Трошина Наталья Викторовна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56048" y="3653408"/>
            <a:ext cx="7128792" cy="936104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: Водоемы нашей планеты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476672"/>
            <a:ext cx="3206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ГБОУ гимназия 526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485427" y="6272517"/>
            <a:ext cx="2678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Санкт – </a:t>
            </a:r>
            <a:r>
              <a:rPr lang="ru-RU" dirty="0"/>
              <a:t>П</a:t>
            </a:r>
            <a:r>
              <a:rPr lang="ru-RU" dirty="0" smtClean="0"/>
              <a:t>етербург, 2016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30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Википедия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www.vodainfo.com</a:t>
            </a:r>
            <a:endParaRPr lang="ru-RU" dirty="0" smtClean="0"/>
          </a:p>
          <a:p>
            <a:r>
              <a:rPr lang="ru-RU" dirty="0" smtClean="0"/>
              <a:t>Личные наблюдения</a:t>
            </a:r>
          </a:p>
          <a:p>
            <a:r>
              <a:rPr lang="ru-RU" dirty="0" smtClean="0"/>
              <a:t>Фотографии из личного архива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739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20888"/>
            <a:ext cx="8229600" cy="135902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Constantia" pitchFamily="18" charset="0"/>
              </a:rPr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068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73746"/>
            <a:ext cx="2376264" cy="165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3896181"/>
            <a:ext cx="2174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Озеро </a:t>
            </a:r>
            <a:r>
              <a:rPr lang="ru-RU" dirty="0" err="1" smtClean="0"/>
              <a:t>Ветитерево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Псковская область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967826"/>
            <a:ext cx="2408134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61708" y="3978382"/>
            <a:ext cx="2212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Средиземное  море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75563" y="3951136"/>
            <a:ext cx="1520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Черное море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949953"/>
            <a:ext cx="2376264" cy="165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80519" y="980728"/>
            <a:ext cx="1965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Водоемы :</a:t>
            </a:r>
            <a:endParaRPr lang="ru-RU" sz="28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342" y="5097958"/>
            <a:ext cx="8096767" cy="923330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Я </a:t>
            </a:r>
            <a:r>
              <a:rPr lang="ru-RU" dirty="0"/>
              <a:t>решил рассмотреть 3 разных водоема, в которых я плавал: озеро </a:t>
            </a:r>
            <a:r>
              <a:rPr lang="ru-RU" dirty="0" err="1" smtClean="0"/>
              <a:t>Ветитерево</a:t>
            </a:r>
            <a:r>
              <a:rPr lang="ru-RU" dirty="0" smtClean="0"/>
              <a:t> </a:t>
            </a:r>
            <a:r>
              <a:rPr lang="ru-RU" dirty="0"/>
              <a:t>в Псковской области, Черное море и Средиземное море.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350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058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	Озеро </a:t>
            </a:r>
            <a:r>
              <a:rPr lang="ru-RU" sz="2000" b="1" dirty="0" err="1" smtClean="0">
                <a:solidFill>
                  <a:schemeClr val="tx1"/>
                </a:solidFill>
                <a:latin typeface="+mn-lt"/>
              </a:rPr>
              <a:t>Ветитерево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 в Псковской области</a:t>
            </a:r>
            <a:br>
              <a:rPr lang="ru-RU" sz="20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-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место </a:t>
            </a:r>
            <a:r>
              <a:rPr lang="ru-RU" sz="1600" dirty="0">
                <a:solidFill>
                  <a:schemeClr val="tx1"/>
                </a:solidFill>
                <a:latin typeface="+mn-lt"/>
              </a:rPr>
              <a:t>отдыха и кормления водоплавающих и околоводных птиц, мигрирующих с 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севера  на юг и </a:t>
            </a:r>
            <a:r>
              <a:rPr lang="ru-RU" sz="1600" dirty="0">
                <a:solidFill>
                  <a:schemeClr val="tx1"/>
                </a:solidFill>
                <a:latin typeface="+mn-lt"/>
              </a:rPr>
              <a:t>обратно.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924" y="1620535"/>
            <a:ext cx="277291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556792"/>
            <a:ext cx="2880320" cy="186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68096" y="1836559"/>
            <a:ext cx="2700048" cy="830997"/>
          </a:xfrm>
          <a:prstGeom prst="rec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Площадь – 169 га,</a:t>
            </a:r>
          </a:p>
          <a:p>
            <a:r>
              <a:rPr lang="ru-RU" sz="1600" dirty="0" smtClean="0"/>
              <a:t>Наибольшая глубина –10 м,</a:t>
            </a:r>
          </a:p>
          <a:p>
            <a:r>
              <a:rPr lang="ru-RU" sz="1600" dirty="0" smtClean="0"/>
              <a:t>Соленость – 0 промилле.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358924" y="3609890"/>
            <a:ext cx="8533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Обитатели озера:  лещ, </a:t>
            </a:r>
            <a:r>
              <a:rPr lang="ru-RU" sz="1600" dirty="0" err="1" smtClean="0"/>
              <a:t>уклея</a:t>
            </a:r>
            <a:r>
              <a:rPr lang="ru-RU" sz="1600" dirty="0" smtClean="0"/>
              <a:t>, окунь, щука, плотва, сом, ерш, угорь, красноперка, линь, карась.</a:t>
            </a:r>
            <a:endParaRPr lang="ru-RU" sz="1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256788"/>
            <a:ext cx="3165713" cy="1701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025" y="4256788"/>
            <a:ext cx="4170095" cy="1726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7744" y="6093296"/>
            <a:ext cx="527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Щука                                                                    Угорь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0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89135" y="692696"/>
            <a:ext cx="8157592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Черное море</a:t>
            </a:r>
            <a:r>
              <a:rPr lang="ru-RU" sz="1800" b="1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-</a:t>
            </a:r>
            <a:r>
              <a:rPr lang="ru-RU" sz="1800" b="1" dirty="0">
                <a:solidFill>
                  <a:schemeClr val="tx1"/>
                </a:solidFill>
                <a:latin typeface="+mn-lt"/>
                <a:cs typeface="Arial" pitchFamily="34" charset="0"/>
              </a:rPr>
              <a:t> 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itchFamily="34" charset="0"/>
              </a:rPr>
              <a:t>внутреннее море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itchFamily="34" charset="0"/>
              </a:rPr>
              <a:t> бассейна 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itchFamily="34" charset="0"/>
              </a:rPr>
              <a:t>Атлантического океана.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3290" y="3717032"/>
            <a:ext cx="3725632" cy="2304256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223040" y="3712964"/>
            <a:ext cx="47317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Поверхностный слой воды в море насыщен кислородом и иными элементами, необходимыми для деятельности живых организмов. </a:t>
            </a:r>
          </a:p>
          <a:p>
            <a:r>
              <a:rPr lang="ru-RU" dirty="0" smtClean="0"/>
              <a:t>Нижний </a:t>
            </a:r>
            <a:r>
              <a:rPr lang="ru-RU" dirty="0"/>
              <a:t>слой моря насыщен сероводородом, поэтому не содержит живых организмов, за исключением ряда серных бактерий. </a:t>
            </a:r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840798" y="1397675"/>
            <a:ext cx="3456384" cy="1815882"/>
          </a:xfrm>
          <a:prstGeom prst="rec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Одна из гипотез возникновения названия Черного моря основана на том, что  якоря, опущенные в воду моря глубже 150 м на длительное время, покрывались налетом черного цвета, из-за воздействия сероводорода.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194980" y="6281361"/>
            <a:ext cx="3456384" cy="369332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dirty="0" smtClean="0"/>
              <a:t>Соленость моря – 18 промилле.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039" y="1340768"/>
            <a:ext cx="2523605" cy="194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7182" y="1339311"/>
            <a:ext cx="275272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23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8056" y="5374528"/>
            <a:ext cx="6889915" cy="129483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Животный и растительный мир Черного моря беднее Средиземного . </a:t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Основными причинами этого являются:</a:t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- низкая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солёность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воды (18 промилле);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- постоянное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присутствие сероводорода на глубинах более 150 м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14148" y="3661748"/>
            <a:ext cx="2007620" cy="1363353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467544" y="3131676"/>
            <a:ext cx="8676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Мидии</a:t>
            </a:r>
            <a:r>
              <a:rPr lang="ru-RU" dirty="0"/>
              <a:t> </a:t>
            </a:r>
            <a:r>
              <a:rPr lang="ru-RU" dirty="0" smtClean="0"/>
              <a:t>                    Гребешок                            Краб                               Креветка 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4970"/>
            <a:ext cx="1584176" cy="1426705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704970"/>
            <a:ext cx="2088231" cy="1438198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1841" y="1704970"/>
            <a:ext cx="2628431" cy="1438198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704970"/>
            <a:ext cx="1707340" cy="1423792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953" y="3651390"/>
            <a:ext cx="1872207" cy="1353806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0" name="Прямоугольник 9"/>
          <p:cNvSpPr/>
          <p:nvPr/>
        </p:nvSpPr>
        <p:spPr>
          <a:xfrm>
            <a:off x="299624" y="5005196"/>
            <a:ext cx="8676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Акула-катран                    Кефаль                       Морской ерш         Дельфин-афалин              </a:t>
            </a:r>
            <a:endParaRPr lang="ru-RU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5683" y="3651390"/>
            <a:ext cx="2277629" cy="1353805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1" y="3661748"/>
            <a:ext cx="1944215" cy="1343448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1547664" y="764704"/>
            <a:ext cx="63953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В  </a:t>
            </a:r>
            <a:r>
              <a:rPr lang="ru-RU" dirty="0"/>
              <a:t>Чёрном море </a:t>
            </a:r>
            <a:r>
              <a:rPr lang="ru-RU" dirty="0" smtClean="0"/>
              <a:t>насчитывают около </a:t>
            </a:r>
            <a:r>
              <a:rPr lang="ru-RU" dirty="0"/>
              <a:t>2500 видов животных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0397" y="1259468"/>
            <a:ext cx="3410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На дне Черного моря обитают:</a:t>
            </a:r>
          </a:p>
        </p:txBody>
      </p:sp>
    </p:spTree>
    <p:extLst>
      <p:ext uri="{BB962C8B-B14F-4D97-AF65-F5344CB8AC3E}">
        <p14:creationId xmlns:p14="http://schemas.microsoft.com/office/powerpoint/2010/main" val="189134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548680"/>
            <a:ext cx="8557034" cy="6366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itchFamily="34" charset="0"/>
              </a:rPr>
              <a:t>Средиземное море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itchFamily="34" charset="0"/>
              </a:rPr>
              <a:t/>
            </a:r>
            <a:b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itchFamily="34" charset="0"/>
              </a:rPr>
            </a:b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itchFamily="34" charset="0"/>
              </a:rPr>
              <a:t>-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itchFamily="34" charset="0"/>
              </a:rPr>
              <a:t>межматериковое 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itchFamily="34" charset="0"/>
              </a:rPr>
              <a:t>море на западе связанное с Атлантическим океаном.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90786" y="1281414"/>
            <a:ext cx="3561636" cy="2062103"/>
          </a:xfrm>
          <a:prstGeom prst="rec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Название означает- море посреди Земли, впервые ввел античный писатель Гай Юлий </a:t>
            </a:r>
            <a:r>
              <a:rPr lang="ru-RU" sz="1600" dirty="0" err="1" smtClean="0"/>
              <a:t>Солин</a:t>
            </a:r>
            <a:r>
              <a:rPr lang="ru-RU" sz="1600" dirty="0" smtClean="0"/>
              <a:t>, основываясь на представлении, что  древние европейские и североафриканские цивилизации развивались в бассейне именно этого моря.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940750" y="3429000"/>
            <a:ext cx="4991166" cy="1323439"/>
          </a:xfrm>
          <a:custGeom>
            <a:avLst/>
            <a:gdLst>
              <a:gd name="connsiteX0" fmla="*/ 0 w 4752528"/>
              <a:gd name="connsiteY0" fmla="*/ 0 h 1754326"/>
              <a:gd name="connsiteX1" fmla="*/ 4752528 w 4752528"/>
              <a:gd name="connsiteY1" fmla="*/ 0 h 1754326"/>
              <a:gd name="connsiteX2" fmla="*/ 4752528 w 4752528"/>
              <a:gd name="connsiteY2" fmla="*/ 1754326 h 1754326"/>
              <a:gd name="connsiteX3" fmla="*/ 0 w 4752528"/>
              <a:gd name="connsiteY3" fmla="*/ 1754326 h 1754326"/>
              <a:gd name="connsiteX4" fmla="*/ 0 w 4752528"/>
              <a:gd name="connsiteY4" fmla="*/ 0 h 1754326"/>
              <a:gd name="connsiteX0" fmla="*/ 0 w 4752528"/>
              <a:gd name="connsiteY0" fmla="*/ 0 h 1762563"/>
              <a:gd name="connsiteX1" fmla="*/ 4752528 w 4752528"/>
              <a:gd name="connsiteY1" fmla="*/ 0 h 1762563"/>
              <a:gd name="connsiteX2" fmla="*/ 2421220 w 4752528"/>
              <a:gd name="connsiteY2" fmla="*/ 1762563 h 1762563"/>
              <a:gd name="connsiteX3" fmla="*/ 0 w 4752528"/>
              <a:gd name="connsiteY3" fmla="*/ 1754326 h 1762563"/>
              <a:gd name="connsiteX4" fmla="*/ 0 w 4752528"/>
              <a:gd name="connsiteY4" fmla="*/ 0 h 1762563"/>
              <a:gd name="connsiteX0" fmla="*/ 0 w 4752528"/>
              <a:gd name="connsiteY0" fmla="*/ 962 h 1763525"/>
              <a:gd name="connsiteX1" fmla="*/ 4375767 w 4752528"/>
              <a:gd name="connsiteY1" fmla="*/ 0 h 1763525"/>
              <a:gd name="connsiteX2" fmla="*/ 4752528 w 4752528"/>
              <a:gd name="connsiteY2" fmla="*/ 962 h 1763525"/>
              <a:gd name="connsiteX3" fmla="*/ 2421220 w 4752528"/>
              <a:gd name="connsiteY3" fmla="*/ 1763525 h 1763525"/>
              <a:gd name="connsiteX4" fmla="*/ 0 w 4752528"/>
              <a:gd name="connsiteY4" fmla="*/ 1755288 h 1763525"/>
              <a:gd name="connsiteX5" fmla="*/ 0 w 4752528"/>
              <a:gd name="connsiteY5" fmla="*/ 962 h 1763525"/>
              <a:gd name="connsiteX0" fmla="*/ 0 w 7208547"/>
              <a:gd name="connsiteY0" fmla="*/ 962 h 1763525"/>
              <a:gd name="connsiteX1" fmla="*/ 4375767 w 7208547"/>
              <a:gd name="connsiteY1" fmla="*/ 0 h 1763525"/>
              <a:gd name="connsiteX2" fmla="*/ 7208547 w 7208547"/>
              <a:gd name="connsiteY2" fmla="*/ 12195 h 1763525"/>
              <a:gd name="connsiteX3" fmla="*/ 2421220 w 7208547"/>
              <a:gd name="connsiteY3" fmla="*/ 1763525 h 1763525"/>
              <a:gd name="connsiteX4" fmla="*/ 0 w 7208547"/>
              <a:gd name="connsiteY4" fmla="*/ 1755288 h 1763525"/>
              <a:gd name="connsiteX5" fmla="*/ 0 w 7208547"/>
              <a:gd name="connsiteY5" fmla="*/ 962 h 1763525"/>
              <a:gd name="connsiteX0" fmla="*/ 0 w 7294508"/>
              <a:gd name="connsiteY0" fmla="*/ 11231 h 1773794"/>
              <a:gd name="connsiteX1" fmla="*/ 4375767 w 7294508"/>
              <a:gd name="connsiteY1" fmla="*/ 10269 h 1773794"/>
              <a:gd name="connsiteX2" fmla="*/ 7294508 w 7294508"/>
              <a:gd name="connsiteY2" fmla="*/ 0 h 1773794"/>
              <a:gd name="connsiteX3" fmla="*/ 2421220 w 7294508"/>
              <a:gd name="connsiteY3" fmla="*/ 1773794 h 1773794"/>
              <a:gd name="connsiteX4" fmla="*/ 0 w 7294508"/>
              <a:gd name="connsiteY4" fmla="*/ 1765557 h 1773794"/>
              <a:gd name="connsiteX5" fmla="*/ 0 w 7294508"/>
              <a:gd name="connsiteY5" fmla="*/ 11231 h 177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94508" h="1773794">
                <a:moveTo>
                  <a:pt x="0" y="11231"/>
                </a:moveTo>
                <a:lnTo>
                  <a:pt x="4375767" y="10269"/>
                </a:lnTo>
                <a:lnTo>
                  <a:pt x="7294508" y="0"/>
                </a:lnTo>
                <a:lnTo>
                  <a:pt x="2421220" y="1773794"/>
                </a:lnTo>
                <a:lnTo>
                  <a:pt x="0" y="1765557"/>
                </a:lnTo>
                <a:lnTo>
                  <a:pt x="0" y="11231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Средиземное  море отличается значительным разнообразием  видов животного мира, однако численность животных каждого вида небольшая. Это объясняется небольшим количеством планктона в морских водах. 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66103"/>
            <a:ext cx="3507473" cy="223224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752439"/>
            <a:ext cx="3600399" cy="18982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9" name="TextBox 8"/>
          <p:cNvSpPr txBox="1"/>
          <p:nvPr/>
        </p:nvSpPr>
        <p:spPr>
          <a:xfrm>
            <a:off x="251520" y="6281361"/>
            <a:ext cx="3456384" cy="369332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dirty="0" smtClean="0"/>
              <a:t>Соленость моря – 38 промилле.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333" y="1557198"/>
            <a:ext cx="2724150" cy="151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883" y="1296702"/>
            <a:ext cx="2483901" cy="2060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890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1973585" cy="1518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632103"/>
            <a:ext cx="8676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Морская черепаха                  Скат                       Осьминог                        Лангуст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4032" y="1916832"/>
            <a:ext cx="2061984" cy="1532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943263"/>
            <a:ext cx="1728192" cy="1557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284" y="1943263"/>
            <a:ext cx="2164204" cy="159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2186488" cy="1720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77788" y="6093296"/>
            <a:ext cx="8676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Белобрюхий тюлень                      Рыба-игла                               Тунец </a:t>
            </a:r>
            <a:endParaRPr lang="ru-RU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6080" y="4210780"/>
            <a:ext cx="2566040" cy="1741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4143" y="4210780"/>
            <a:ext cx="2446289" cy="1812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41523" y="836712"/>
            <a:ext cx="695342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 Средиземном море насчитывают около 9000 видов животных.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90397" y="1443213"/>
            <a:ext cx="4046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На дне </a:t>
            </a:r>
            <a:r>
              <a:rPr lang="ru-RU" dirty="0" smtClean="0"/>
              <a:t>Средиземного </a:t>
            </a:r>
            <a:r>
              <a:rPr lang="ru-RU" dirty="0"/>
              <a:t>моря обитают:</a:t>
            </a:r>
          </a:p>
        </p:txBody>
      </p:sp>
    </p:spTree>
    <p:extLst>
      <p:ext uri="{BB962C8B-B14F-4D97-AF65-F5344CB8AC3E}">
        <p14:creationId xmlns:p14="http://schemas.microsoft.com/office/powerpoint/2010/main" val="18484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5616624" cy="28803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Почему же вода в море соленая а в озере нет?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952" y="1124744"/>
            <a:ext cx="7128792" cy="32365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509119"/>
            <a:ext cx="7704856" cy="2031325"/>
          </a:xfrm>
          <a:prstGeom prst="rect">
            <a:avLst/>
          </a:prstGeom>
          <a:noFill/>
          <a:ln w="38100" cmpd="sng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Дождь смывает пиль и другие загрязнения с земной поверхности, просачиваясь вглубь земли, растворяет в себе различные минералы. Затем дождевая вода стекает в реки и по течению попадает в моря. Там, где река впадает в море вода имеет более низкий уровень солености. Вода в мировом океане нагревается под солнцем и испаряется. А примеси солей остаются в океанической воде. Затем вода, которая испарилась, в виде атмосферных осадков вновь попадает на землю.</a:t>
            </a:r>
          </a:p>
        </p:txBody>
      </p:sp>
    </p:spTree>
    <p:extLst>
      <p:ext uri="{BB962C8B-B14F-4D97-AF65-F5344CB8AC3E}">
        <p14:creationId xmlns:p14="http://schemas.microsoft.com/office/powerpoint/2010/main" val="124353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20688"/>
            <a:ext cx="8229600" cy="650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Я рассмотрел 3 водоема нашей планеты. Обнаружил, что животный мир этих водоемов очень отличается. Думаю, что это зависит от содержания солей в воде. </a:t>
            </a:r>
          </a:p>
          <a:p>
            <a:r>
              <a:rPr lang="ru-RU" dirty="0" smtClean="0"/>
              <a:t>Вода </a:t>
            </a:r>
            <a:r>
              <a:rPr lang="ru-RU" dirty="0"/>
              <a:t>в реках и озерах </a:t>
            </a:r>
            <a:r>
              <a:rPr lang="ru-RU" dirty="0" smtClean="0"/>
              <a:t>тоже </a:t>
            </a:r>
            <a:r>
              <a:rPr lang="ru-RU" dirty="0"/>
              <a:t>соленая. Но содержание солей в них настолько маленькое, что практически незаметно</a:t>
            </a:r>
            <a:r>
              <a:rPr lang="ru-RU" dirty="0" smtClean="0"/>
              <a:t>.</a:t>
            </a:r>
          </a:p>
          <a:p>
            <a:r>
              <a:rPr lang="ru-RU" dirty="0"/>
              <a:t>Основной причиной того, что вода в реках остается пресной являются атмосферные осадки, которые являются основным источником наполнения рек.</a:t>
            </a:r>
          </a:p>
          <a:p>
            <a:r>
              <a:rPr lang="ru-RU" dirty="0" smtClean="0"/>
              <a:t>Процесс </a:t>
            </a:r>
            <a:r>
              <a:rPr lang="ru-RU" dirty="0"/>
              <a:t>"поставки" солей в моря реками продолжается уже более 2 млрд. </a:t>
            </a:r>
            <a:r>
              <a:rPr lang="ru-RU" dirty="0" smtClean="0"/>
              <a:t>лет</a:t>
            </a:r>
            <a:r>
              <a:rPr lang="ru-RU" dirty="0"/>
              <a:t>- время, достаточное, чтобы "засолить" весь Мировой океан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До сих пор ученые не ответили на вопрос «Почему же вода в море соленая, а в реках пресная?» На этот счет существуют лишь несколько гипотез. 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0978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2700</TotalTime>
  <Words>533</Words>
  <Application>Microsoft Office PowerPoint</Application>
  <PresentationFormat>Экран (4:3)</PresentationFormat>
  <Paragraphs>53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Проект «Мое летнее открытие»</vt:lpstr>
      <vt:lpstr>Презентация PowerPoint</vt:lpstr>
      <vt:lpstr> Озеро Ветитерево в Псковской области -место отдыха и кормления водоплавающих и околоводных птиц, мигрирующих с севера  на юг и обратно. </vt:lpstr>
      <vt:lpstr>Черное море - внутреннее море бассейна Атлантического океана.   </vt:lpstr>
      <vt:lpstr> Животный и растительный мир Черного моря беднее Средиземного .   Основными причинами этого являются: - низкая солёность воды (18 промилле); - постоянное присутствие сероводорода на глубинах более 150 м. </vt:lpstr>
      <vt:lpstr>Средиземное море  - межматериковое море на западе связанное с Атлантическим океаном.</vt:lpstr>
      <vt:lpstr>Презентация PowerPoint</vt:lpstr>
      <vt:lpstr>Почему же вода в море соленая а в озере нет? </vt:lpstr>
      <vt:lpstr>выводы:</vt:lpstr>
      <vt:lpstr>Источники информации: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«Мое летнее открытие»</dc:title>
  <dc:creator>1</dc:creator>
  <cp:lastModifiedBy>Наталья</cp:lastModifiedBy>
  <cp:revision>54</cp:revision>
  <cp:lastPrinted>2017-09-03T17:46:45Z</cp:lastPrinted>
  <dcterms:created xsi:type="dcterms:W3CDTF">2017-07-02T11:10:23Z</dcterms:created>
  <dcterms:modified xsi:type="dcterms:W3CDTF">2018-11-03T21:31:45Z</dcterms:modified>
</cp:coreProperties>
</file>