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65" r:id="rId3"/>
    <p:sldId id="266" r:id="rId4"/>
    <p:sldId id="267" r:id="rId5"/>
    <p:sldId id="256" r:id="rId6"/>
    <p:sldId id="257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68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509377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 урока,</a:t>
            </a:r>
            <a:r>
              <a:rPr lang="ru-RU" b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форма планирования урочной деятельности в соответствии с требованиями ФГОС.</a:t>
            </a: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0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399245"/>
            <a:ext cx="10131425" cy="5391955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 </a:t>
            </a: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 – это зеркало общей и </a:t>
            </a:r>
            <a:endParaRPr lang="ru-RU" sz="36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 культуры учителя, </a:t>
            </a:r>
            <a:endParaRPr lang="ru-RU" sz="36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мерило его интеллектуального богатства,  </a:t>
            </a:r>
            <a:endParaRPr lang="ru-RU" sz="36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показатель его кругозора  эрудиции»</a:t>
            </a:r>
            <a:endParaRPr lang="ru-RU" sz="36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В.А.Сухомлинский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308885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406" y="905695"/>
            <a:ext cx="10840791" cy="5005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</a:t>
            </a:r>
            <a:r>
              <a:rPr lang="ru-RU" sz="20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карта урока </a:t>
            </a:r>
            <a:r>
              <a:rPr lang="ru-RU" sz="20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это новый вид методической продукции, обеспечивающей эффективное и качественное преподавание учебных курсов в школе и возможность достижения планируемых результатов освоения основных образовательных программ в соответствии с ФГОС. </a:t>
            </a:r>
            <a:endParaRPr lang="ru-RU" sz="2000" dirty="0" smtClean="0">
              <a:solidFill>
                <a:schemeClr val="bg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Технологическую карту отличают</a:t>
            </a:r>
            <a:r>
              <a:rPr lang="ru-RU" sz="2000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интерактивность, структурированность, </a:t>
            </a:r>
            <a:r>
              <a:rPr lang="ru-RU" sz="2000" dirty="0" err="1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алгоритмичность</a:t>
            </a:r>
            <a:r>
              <a:rPr lang="ru-RU" sz="20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технологичность и обобщенность информации. </a:t>
            </a:r>
            <a:endParaRPr lang="ru-RU" sz="2000" dirty="0">
              <a:solidFill>
                <a:schemeClr val="bg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957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3493" y="456952"/>
            <a:ext cx="8731876" cy="549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карта урока позволит учителю: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743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реализовать планируемые результаты ФГОС;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743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сформировать у учащихся УУД в процессе изучения темы, раздела, всего учебного курса;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743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спроектировать свою деятельность на четверть (триместр), полугодие, год;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743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спроектировать последовательность работы по освоению темы от цели до конечного результата;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743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выполнить диагностику достижений планируемых результатов учащимися на каждом этапе освоения темы;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743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соотнести результат с целью обучения;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2743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обеспечить повышения качества образования.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16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25274"/>
            <a:ext cx="1219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Тема: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Сравнение дробей.</a:t>
            </a:r>
          </a:p>
          <a:p>
            <a:pPr indent="450215" algn="just">
              <a:spcAft>
                <a:spcPts val="0"/>
              </a:spcAft>
            </a:pP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 урока:</a:t>
            </a:r>
            <a:r>
              <a:rPr lang="ru-RU" sz="2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«Открытие» нового знания.</a:t>
            </a:r>
          </a:p>
          <a:p>
            <a:pPr indent="450215" algn="just">
              <a:spcAft>
                <a:spcPts val="0"/>
              </a:spcAft>
            </a:pP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 деятельности педагога:</a:t>
            </a:r>
            <a:r>
              <a:rPr lang="ru-RU" sz="2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способности учащихся к новому способу действия, расширение понятийной базы за счет введения понятия сравнения дробей, формирование умения «видеть» равные и неравные дроби, приводить примеры таких дробей, применять при выполнении сравнения дробей.</a:t>
            </a:r>
          </a:p>
          <a:p>
            <a:pPr indent="450215" algn="just">
              <a:spcAft>
                <a:spcPts val="0"/>
              </a:spcAft>
            </a:pPr>
            <a:r>
              <a:rPr lang="ru-RU" sz="2200" b="1" i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Планируемый результат: УУД</a:t>
            </a:r>
            <a:r>
              <a:rPr lang="en-US" sz="2200" b="1" i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200" i="1" dirty="0">
              <a:solidFill>
                <a:srgbClr val="FFC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200" b="1" i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Личностные:</a:t>
            </a:r>
            <a:r>
              <a:rPr lang="ru-RU" sz="2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сравнивают дроби, используют эквивалентные представления дробных чисел при их сравнении с единицей.</a:t>
            </a:r>
          </a:p>
          <a:p>
            <a:pPr indent="450215" algn="just">
              <a:spcAft>
                <a:spcPts val="0"/>
              </a:spcAft>
            </a:pPr>
            <a:r>
              <a:rPr lang="ru-RU" sz="2200" b="1" i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Познавательные: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выбирают и формулируют познавательную цель, выражают смысл ситуации с помощью различных примеров.</a:t>
            </a:r>
          </a:p>
          <a:p>
            <a:pPr indent="450215" algn="just">
              <a:spcAft>
                <a:spcPts val="0"/>
              </a:spcAft>
            </a:pPr>
            <a:r>
              <a:rPr lang="ru-RU" sz="2200" b="1" i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Регулятивные:</a:t>
            </a:r>
            <a:r>
              <a:rPr lang="ru-RU" sz="22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 формулируют познавательную цель и строят свои действия в соответствии с ней.</a:t>
            </a:r>
          </a:p>
          <a:p>
            <a:pPr indent="450215" algn="just">
              <a:spcAft>
                <a:spcPts val="0"/>
              </a:spcAft>
            </a:pPr>
            <a:r>
              <a:rPr lang="ru-RU" sz="2200" b="1" i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Коммуникативные:</a:t>
            </a:r>
            <a:r>
              <a:rPr lang="ru-RU" sz="22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регулируют собственную деятельность посредством речевых действий.</a:t>
            </a:r>
          </a:p>
          <a:p>
            <a:pPr indent="450215" algn="just"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50215" algn="just">
              <a:spcAft>
                <a:spcPts val="0"/>
              </a:spcAft>
            </a:pPr>
            <a:r>
              <a:rPr lang="ru-RU" sz="2200" b="1" i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Межпредметные</a:t>
            </a:r>
            <a:r>
              <a:rPr lang="ru-RU" sz="22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связи:</a:t>
            </a:r>
            <a:r>
              <a:rPr lang="ru-RU" sz="22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 к изучению алгебры и физики.</a:t>
            </a:r>
          </a:p>
          <a:p>
            <a:pPr marL="450215" algn="just">
              <a:spcAft>
                <a:spcPts val="0"/>
              </a:spcAft>
            </a:pPr>
            <a:r>
              <a:rPr lang="ru-RU" sz="22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работы:</a:t>
            </a:r>
            <a:r>
              <a:rPr lang="ru-RU" sz="22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индивидуальная, фронтальная, парная.</a:t>
            </a:r>
          </a:p>
          <a:p>
            <a:pPr marL="450215" algn="just">
              <a:spcAft>
                <a:spcPts val="0"/>
              </a:spcAft>
            </a:pPr>
            <a:r>
              <a:rPr lang="ru-RU" sz="22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Ресурсы: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учебник, раздаточный материал, компьютер, презентация.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5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2836225"/>
              </p:ext>
            </p:extLst>
          </p:nvPr>
        </p:nvGraphicFramePr>
        <p:xfrm>
          <a:off x="0" y="0"/>
          <a:ext cx="12192000" cy="7559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3314"/>
                <a:gridCol w="1908038"/>
                <a:gridCol w="2978004"/>
                <a:gridCol w="4522644"/>
              </a:tblGrid>
              <a:tr h="91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урока /Цель этапа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учеников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Универсальные учебные действия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</a:tr>
              <a:tr h="608631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Самоопределение к деятельности. Организационный момент.</a:t>
                      </a:r>
                    </a:p>
                    <a:p>
                      <a:pPr marL="2286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включение учащихся в учебную деятельность.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Приветствует учащихся, сообщает структуру урока.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Настраиваются на работу, получают позитивный заряд, концентрируют внимание.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Готовы к сотрудничеству, внимательны, собраны.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Личностные: самоопределяются, настраиваются на урок.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Познавательные: ставят перед собой цель: «Что я хочу получить сегодня от урока».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Коммуникативные: планируют учебное сотрудничество с учителем и одноклассниками.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</a:tr>
              <a:tr h="595742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Актуализация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знаний и фиксация затруднений в деятельности.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актуализация знаний, повторение умения переводить текст в запись в виде дроби, восстановление определения правильной и неправильной дроби, фиксирование индивидуальных затруднений. 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Организует индивидуальное повторение определения правильной и неправильной дроби, устное решение заданий вида: «Какую часть года составляет…; какую часть тонны составляет…».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Выполняют задания, закрепляют умение записывать число в виде дроби, повторяют определение правильной и неправильной дроби.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устной работе, понимание необходимости совершенствования умения заменять предложение обыкновенной дробью.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Познавательные: анализируя и сравнивая предлагаемые задания, извлекают необходимую информацию для построения математического высказывания.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Регулятивные: выполняют тренировочное учебное действие.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Коммуникативные: выражают свои мысли с достаточной полнотой и точностью, используют чужие высказывания для обоснования своего суждения.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</a:tr>
              <a:tr h="37377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Создание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проблемной ситуации.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обсуждение незнакомой ситуации, порождающей проблему появления нового понятия.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Организует обсуждение: «Можно ли сравнить…? Что для вас значит: сравнить?» Подводит к понятию сравнения дробей.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Обнаруживают, что дроби можно сравнивать как натуральные числа.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Понимают, что появляется  новое математическое понятие и т.д., участвуют в диалоге, выводят правило сравнения обыкновенных дробей.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Познавательные: анализируя и сравнивая выбираемые задания, извлекают необходимую информацию для введения нового понятия.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Регулятивные: в ситуации затруднения регулируют ход мыслей.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Коммуникативные: выражают свои мысли с достаточной полнотой и точностью, аргументируют свое мнение.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316" marR="13316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1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640887"/>
              </p:ext>
            </p:extLst>
          </p:nvPr>
        </p:nvGraphicFramePr>
        <p:xfrm>
          <a:off x="108489" y="459102"/>
          <a:ext cx="11763212" cy="5833210"/>
        </p:xfrm>
        <a:graphic>
          <a:graphicData uri="http://schemas.openxmlformats.org/drawingml/2006/table">
            <a:tbl>
              <a:tblPr firstRow="1" firstCol="1" bandRow="1"/>
              <a:tblGrid>
                <a:gridCol w="649975"/>
                <a:gridCol w="801930"/>
                <a:gridCol w="1919696"/>
                <a:gridCol w="1919696"/>
                <a:gridCol w="1919696"/>
                <a:gridCol w="1919696"/>
                <a:gridCol w="1920493"/>
                <a:gridCol w="712030"/>
              </a:tblGrid>
              <a:tr h="1228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Этап урока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Время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Цель этапа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учителя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учеников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Планируемые результаты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Оценка результата деятельности ученика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5166"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Организационный</a:t>
                      </a:r>
                    </a:p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мин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учащихся в учебную деятельность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Приветствую учащихся, сообщаю структуру урока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Настраиваются на работу, получают позитивный заряд, концентрируют внимание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Личностные: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самоопределяются, настраиваются на урок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Познавательные: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ставят перед собой цель: «Что я хочу получить сегодня от урока»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Коммуникативные: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планируют учебное сотрудничество с учителем и одноклассниками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Готовы к сотрудничеству, внимательны, собраны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Слайд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696702" y="0"/>
            <a:ext cx="4457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КАРТА  УРОКА</a:t>
            </a:r>
            <a:endParaRPr lang="ru-RU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8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727133"/>
              </p:ext>
            </p:extLst>
          </p:nvPr>
        </p:nvGraphicFramePr>
        <p:xfrm>
          <a:off x="170483" y="573438"/>
          <a:ext cx="11732217" cy="5047488"/>
        </p:xfrm>
        <a:graphic>
          <a:graphicData uri="http://schemas.openxmlformats.org/drawingml/2006/table">
            <a:tbl>
              <a:tblPr firstRow="1" firstCol="1" bandRow="1"/>
              <a:tblGrid>
                <a:gridCol w="1782269"/>
                <a:gridCol w="1466619"/>
                <a:gridCol w="1252984"/>
                <a:gridCol w="3330202"/>
                <a:gridCol w="1885020"/>
                <a:gridCol w="2015123"/>
              </a:tblGrid>
              <a:tr h="1091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Дидактическая структура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(этапы урока), время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Смысловой блок (содержание)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ученика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Планируемый результат, формирование УУД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0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Организационный момент,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мин.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благоприят-ного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психологи-ческого настроя на работу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Словесный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Коллектив-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Приветствие, проверка подготовленности к учебному занятию, организация внимания детей.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Добрый день.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Ребята, проверьте свою готовность к уроку. Кто полностью готов, посмотрите на меня и улыбнитесь.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Включаются в деловой ритм урока.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Проявление интереса к материалу изучения.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планирование учебного сотрудничества с учителем и сверстниками.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организация своей учебной деятельности.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мотивация учения.</a:t>
                      </a:r>
                    </a:p>
                  </a:txBody>
                  <a:tcPr marL="63756" marR="63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72717" y="0"/>
            <a:ext cx="4457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КАРТА  УРОКА</a:t>
            </a:r>
            <a:endParaRPr lang="ru-RU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17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856134"/>
              </p:ext>
            </p:extLst>
          </p:nvPr>
        </p:nvGraphicFramePr>
        <p:xfrm>
          <a:off x="1" y="1069383"/>
          <a:ext cx="12192000" cy="55948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277"/>
                <a:gridCol w="1602286"/>
                <a:gridCol w="839292"/>
                <a:gridCol w="2890837"/>
                <a:gridCol w="1499057"/>
                <a:gridCol w="600046"/>
                <a:gridCol w="1398931"/>
                <a:gridCol w="1399637"/>
                <a:gridCol w="1399637"/>
              </a:tblGrid>
              <a:tr h="852419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урока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используемых ЭОР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учителя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мин.)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87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Коммуникативные, личностные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0147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5965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Организационный момент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5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 объяснением нового материала учащимся раздаются карточки с индивидуальными заданиями, а также Лист контроля.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Листом контроля, уточнение критериев оценки.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Прогнозирование своей деятельности.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слушать и вступать в диалог.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3390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Вводная беседа. Актуализация знаний.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Вступительное слово учителя.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начинает беседу с проблемной задачи по будущей теме урока.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Задает учащимся наводящие вопросы.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Участвуют в беседе с учителем, отвечают на поставленные вопросы, приводят примеры.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Поиск и выделение необходимой информации.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Постановка цели учебной задачи.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слушать и вступать в диалог.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231745" y="486309"/>
            <a:ext cx="44576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80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КАРТА  УРОКА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091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213</TotalTime>
  <Words>883</Words>
  <Application>Microsoft Office PowerPoint</Application>
  <PresentationFormat>Широкоэкранный</PresentationFormat>
  <Paragraphs>159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Небеса</vt:lpstr>
      <vt:lpstr>Технологическая карта урока, как современная форма планирования урочной деятельности в соответствии с требованиями ФГОС.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2016-04-21T06:12:47Z</dcterms:created>
  <dcterms:modified xsi:type="dcterms:W3CDTF">2018-11-04T12:46:31Z</dcterms:modified>
</cp:coreProperties>
</file>