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1" r:id="rId3"/>
    <p:sldId id="262" r:id="rId4"/>
    <p:sldId id="256" r:id="rId5"/>
    <p:sldId id="258" r:id="rId6"/>
    <p:sldId id="259" r:id="rId7"/>
    <p:sldId id="271" r:id="rId8"/>
    <p:sldId id="260" r:id="rId9"/>
    <p:sldId id="270" r:id="rId10"/>
    <p:sldId id="263" r:id="rId11"/>
    <p:sldId id="264" r:id="rId12"/>
    <p:sldId id="266" r:id="rId13"/>
    <p:sldId id="272" r:id="rId14"/>
    <p:sldId id="267" r:id="rId15"/>
    <p:sldId id="273" r:id="rId16"/>
    <p:sldId id="268" r:id="rId17"/>
    <p:sldId id="274" r:id="rId18"/>
    <p:sldId id="26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4004A-793B-4CDB-89D7-EAAF19E37A48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730FD-E742-4DC9-B594-16BC2D1945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3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9730FD-E742-4DC9-B594-16BC2D19455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75AC0-8C6A-4255-92C4-32A8E79A59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12DE1-97EC-4369-B0D0-6096E9B124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0A750-B8BF-4AAE-B4F0-F534981FFA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AF074-4B55-4C74-8BE0-9A3F96EBD6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52A17-0F5A-4CE4-9801-C4E96F73A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007B6-E72B-484F-9AB8-67E276A79E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06E7F-2EDC-4981-9A2F-7F14B01001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14238-18D2-4AD9-82F3-CDD1637944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CAE51-58B3-48E1-BBC9-8E1FBDACA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555D6-C4E9-4DF7-B4B0-AC31D9315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37246-87F9-4C1C-ABF9-305AFC26D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91854E-859A-4EDA-8754-32DE729E60B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52600" y="1533099"/>
            <a:ext cx="60198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glow rad="101600">
                    <a:srgbClr val="FFC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440 лет со Дня Рождения полководца </a:t>
            </a:r>
          </a:p>
          <a:p>
            <a:pPr algn="ctr"/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glow rad="101600">
                    <a:srgbClr val="FFC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князя Дмитрия Пожарского</a:t>
            </a:r>
            <a:endParaRPr lang="ru-RU" sz="4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glow rad="101600">
                  <a:srgbClr val="FFC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24022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914400"/>
            <a:ext cx="7696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с нижегородцами собиралось ополчение и в Рязани под руководством рязанского воеводы Прокопия Ляпунова. К отряду Ляпунова примкнул со своими ратными людьми и Зарайский воевода князь Д. М. Пожарский. Первое Нижегородское ополчение под руководством нижегородского воеводы князя Репнина выступило на Москву в феврале 1611 года численностью около 1200 человек.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Москвы, узнав о приходе ополченцев, стали готовиться к истреблению ненавистных им поляков. 19 мая началось всеобщее восстание.</a:t>
            </a:r>
            <a:endParaRPr lang="ru-RU" sz="2400" b="1" dirty="0">
              <a:ln w="1905"/>
              <a:blipFill>
                <a:blip r:embed="rId2"/>
                <a:tile tx="0" ty="0" sx="100000" sy="100000" flip="none" algn="tl"/>
              </a:blip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42324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нение Пожарского Худ. Б.Чори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838200"/>
            <a:ext cx="3734179" cy="4298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562600" y="2973472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Ранение князя Пожарского. Худ.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Б.Чоринов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1940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0" y="885855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0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</a:t>
            </a:r>
            <a:r>
              <a:rPr lang="ru-RU" sz="20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начался </a:t>
            </a:r>
            <a:r>
              <a:rPr lang="ru-RU" sz="20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добровольных </a:t>
            </a:r>
            <a:r>
              <a:rPr lang="ru-RU" sz="20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пожертвований</a:t>
            </a:r>
            <a:r>
              <a:rPr lang="ru-RU" sz="20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170" name="AutoShape 2" descr="http://upload.wikimedia.org/wikipedia/commons/thumb/e/e5/%D0%92%D0%BE%D0%B7%D0%B7%D0%B2%D0%B0%D0%BD%D0%B8%D0%B5_%D0%9C%D0%B8%D0%BD%D0%B8%D0%BD%D0%B0_%D0%BA_%D0%BD%D0%B8%D0%B6%D0%B5%D0%B3%D0%BE%D1%80%D0%BE%D0%B4%D1%86%D0%B0%D0%BC_%D0%B2_1611_%D0%B3%D0%BE%D0%B4%D1%83.jpg/997px-%D0%92%D0%BE%D0%B7%D0%B7%D0%B2%D0%B0%D0%BD%D0%B8%D0%B5_%D0%9C%D0%B8%D0%BD%D0%B8%D0%BD%D0%B0_%D0%BA_%D0%BD%D0%B8%D0%B6%D0%B5%D0%B3%D0%BE%D1%80%D0%BE%D0%B4%D1%86%D0%B0%D0%BC_%D0%B2_1611_%D0%B3%D0%BE%D0%B4%D1%83.jpg?uselang=ru"/>
          <p:cNvSpPr>
            <a:spLocks noChangeAspect="1" noChangeArrowheads="1"/>
          </p:cNvSpPr>
          <p:nvPr/>
        </p:nvSpPr>
        <p:spPr bwMode="auto">
          <a:xfrm>
            <a:off x="63500" y="-136525"/>
            <a:ext cx="7905750" cy="6086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://upload.wikimedia.org/wikipedia/commons/thumb/e/e5/%D0%92%D0%BE%D0%B7%D0%B7%D0%B2%D0%B0%D0%BD%D0%B8%D0%B5_%D0%9C%D0%B8%D0%BD%D0%B8%D0%BD%D0%B0_%D0%BA_%D0%BD%D0%B8%D0%B6%D0%B5%D0%B3%D0%BE%D1%80%D0%BE%D0%B4%D1%86%D0%B0%D0%BC_%D0%B2_1611_%D0%B3%D0%BE%D0%B4%D1%83.jpg/997px-%D0%92%D0%BE%D0%B7%D0%B7%D0%B2%D0%B0%D0%BD%D0%B8%D0%B5_%D0%9C%D0%B8%D0%BD%D0%B8%D0%BD%D0%B0_%D0%BA_%D0%BD%D0%B8%D0%B6%D0%B5%D0%B3%D0%BE%D1%80%D0%BE%D0%B4%D1%86%D0%B0%D0%BC_%D0%B2_1611_%D0%B3%D0%BE%D0%B4%D1%83.jpg?uselang=ru"/>
          <p:cNvSpPr>
            <a:spLocks noChangeAspect="1" noChangeArrowheads="1"/>
          </p:cNvSpPr>
          <p:nvPr/>
        </p:nvSpPr>
        <p:spPr bwMode="auto">
          <a:xfrm>
            <a:off x="63500" y="-136525"/>
            <a:ext cx="7905750" cy="6086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воззвание Кузьмы Минина к нижегородца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3100" y="1371600"/>
            <a:ext cx="5562600" cy="439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2092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сковские послы у Пожарского худ. В.Савин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823247"/>
            <a:ext cx="5775868" cy="3898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4721957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Нижегородские послы у князя Пожарского.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Худ. В.Савинский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22793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экология\Минин-и-Пожарский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90600"/>
            <a:ext cx="5906011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67305" y="5029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Минин и Пожарский.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М.И.Скотти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42112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экология\artlib_gallery-243849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373" y="2209800"/>
            <a:ext cx="4957852" cy="3834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33099" y="838200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 октября был взят Китай-город. 26 октября Кремль был освобождён от поляков.</a:t>
            </a:r>
          </a:p>
        </p:txBody>
      </p:sp>
    </p:spTree>
  </p:cSld>
  <p:clrMapOvr>
    <a:masterClrMapping/>
  </p:clrMapOvr>
  <p:transition advTm="14144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685800"/>
            <a:ext cx="762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1613г Земской собор избрал на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царство Михаила Федоровича Романова.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Пожарский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возведён в сан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боярина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ведущую роль при царском дворе как талантливый военачальник и государственный деятель:</a:t>
            </a:r>
          </a:p>
          <a:p>
            <a:pPr algn="just"/>
            <a:endParaRPr lang="ru-RU" sz="2400" b="1" dirty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1999" y="2590800"/>
            <a:ext cx="7932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командует большим войском против отрядов польского полковника Лисовского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возглавляет дипломатические переговоры с английской делегацией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 боевыми действиями против армии королевича Владислава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возглавляет Ямской, Разрядный, Судный приказы 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42873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307" y="1905000"/>
            <a:ext cx="487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Пожарский умер 30 апреля (20 апреля по старому стилю) 1642 года на 65-м году своей жизни и был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погребён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родовой усыпальнице в </a:t>
            </a:r>
            <a:r>
              <a:rPr lang="ru-RU" sz="2400" b="1" dirty="0" err="1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Спасо-Евфимиевом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монастыре города Суздаля.</a:t>
            </a:r>
          </a:p>
        </p:txBody>
      </p:sp>
      <p:pic>
        <p:nvPicPr>
          <p:cNvPr id="4" name="Рисунок 3" descr="гробница Пожарского в СвятоЕфимиевом монастрые Сузда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719828"/>
            <a:ext cx="2286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5046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914400"/>
            <a:ext cx="7620000" cy="187743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Доколе название России, спасённой Князем Пожарским, пребудет на Земном шаре знаемо, до тех пор и он послужит примером геройства, правоты и бескорыстной любви к Отечеству.                 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Ф. Малиновский, 1817 г.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Минин и Пожарский ск.Март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7900" y="2791837"/>
            <a:ext cx="4800600" cy="32004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advTm="24248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Admin\Рабочий стол\экология\pojarski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181600" y="838200"/>
            <a:ext cx="3391711" cy="4830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38200" y="1295400"/>
            <a:ext cx="487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1612г., 400 лет  назад, второе ополчение изгнало польских интервентов из Москвы и положило конец Смуте в России. </a:t>
            </a:r>
          </a:p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организаторов и героем второго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земского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ополчения был князь Дмитрий Пожарский, 440-летие со дня  рождения которого будет отмечаться в этом году.</a:t>
            </a:r>
            <a:endParaRPr lang="ru-RU" sz="2400" b="1" dirty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5272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8158" y="838200"/>
            <a:ext cx="5181600" cy="489364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отзывам современников и согласно историческим документам,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Дмитрия Михайловича Пожарского отличали </a:t>
            </a:r>
            <a:r>
              <a:rPr lang="ru-RU" sz="2400" b="1" dirty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справедливость и великодушие, скромность и порядочность, храбрость и способность к самопожертвованию. Главным в его жизни была деятельность по защите Родины от вражеских нашествий.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Воинский долг он </a:t>
            </a:r>
            <a:r>
              <a:rPr lang="ru-RU" sz="2400" b="1" dirty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выполнял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добросовестно и 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честно всю свою жизнь.</a:t>
            </a:r>
            <a:endParaRPr lang="ru-RU" sz="2400" b="1" dirty="0">
              <a:ln w="1905"/>
              <a:solidFill>
                <a:schemeClr val="tx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Дм.Пожар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0712" y="652272"/>
            <a:ext cx="3330388" cy="452932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advTm="30738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09600" y="838200"/>
            <a:ext cx="6248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  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Князь Дмитрий Михайлович Пожарский (1578-1642) был представителем старинного, но захудалого княжеского рода, ведущего происхождение от седьмого сына Всеволода Большое Гнездо Ивана Стародубского. Родовой терем Пожарских находился в 12 верстах от  села  </a:t>
            </a:r>
            <a:r>
              <a:rPr lang="ru-RU" sz="2400" b="1" dirty="0" err="1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Коврово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 в  деревне </a:t>
            </a:r>
            <a:r>
              <a:rPr lang="ru-RU" sz="2400" b="1" dirty="0" err="1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Сергово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Именно здесь 1 ноября 1578 года в семье Михаила Федоровича Глухого Пожарского и Марии Федоровны Беклемишевой и появился на свет младенец Дмитрий.</a:t>
            </a:r>
          </a:p>
          <a:p>
            <a:pPr algn="just"/>
            <a:endParaRPr lang="ru-RU" sz="2400" b="1" i="1" dirty="0" smtClean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100" name="Picture 4" descr="C:\Documents and Settings\Admin\Рабочий стол\экология\0_6d324_21f24980_L.jpeg"/>
          <p:cNvPicPr>
            <a:picLocks noChangeAspect="1" noChangeArrowheads="1"/>
          </p:cNvPicPr>
          <p:nvPr/>
        </p:nvPicPr>
        <p:blipFill>
          <a:blip r:embed="rId2" cstate="print"/>
          <a:srcRect l="7385" t="8400" r="7692" b="8800"/>
          <a:stretch>
            <a:fillRect/>
          </a:stretch>
        </p:blipFill>
        <p:spPr bwMode="auto">
          <a:xfrm>
            <a:off x="6858000" y="1600200"/>
            <a:ext cx="2032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43013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863643"/>
            <a:ext cx="571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      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Лишившись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десятилетнем возрасте отца, Дмитрий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Пожарский с матерью переезжает в Москву. С 1593 г., с 15 лет, Дмитрий поступает на дворцовую службу и был пожалован званием стряпчего с платьем. </a:t>
            </a:r>
            <a:endParaRPr lang="ru-RU" sz="2400" b="1" dirty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3142396"/>
            <a:ext cx="6950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Стряпчий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Пожарский был участником Земского собора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1598 г., состоявшегося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смерти царя Федора Ивановича, и именно в этом качестве подписал соборное определение об избрании новым царем Бориса Годунова.</a:t>
            </a:r>
          </a:p>
        </p:txBody>
      </p:sp>
      <p:pic>
        <p:nvPicPr>
          <p:cNvPr id="10243" name="Picture 3" descr="C:\Documents and Settings\Admin\Рабочий стол\экология\77388677_bank_5514_3508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324600" y="685800"/>
            <a:ext cx="2228193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736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7620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  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Пожарского началась в 1604-1605 годах во время войны с Лжедмитрием. Пожарский оставался верен Годуновым до последнего. Он не покинул лагерь "земского" законного государя Фёдора Борисовича даже, когда торжество самозванца стало для всех очевидно.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воцарения Отрепьева, князь Дмитрий Михайлович был вынужден вернуться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придворным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обязанностям, он был стольником и потчевал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торжественных приёмах послов яствами и напитками. От интриг во дворце он уклонялся и в заговоре против самозванца не участвовал.</a:t>
            </a:r>
          </a:p>
        </p:txBody>
      </p:sp>
    </p:spTree>
  </p:cSld>
  <p:clrMapOvr>
    <a:masterClrMapping/>
  </p:clrMapOvr>
  <p:transition advTm="49935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1430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  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царствования Василия Шуйского  появляется Лжедмитрий  </a:t>
            </a:r>
            <a:r>
              <a:rPr lang="en-US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а с ним в Россию вторглись полчища литовцев и поляков, которые занимались грабежом, разоряли русские города, села, церкви и монастыри.  Царь Шуйский  отправил все имеющиеся у него военные силы на борьбу против нового самозванца и не прошеных гостей. Дмитрий Пожарский возглавил один из отрядов в качестве полкового воеводы.</a:t>
            </a:r>
            <a:endParaRPr lang="ru-RU" sz="2400" b="1" dirty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5850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143000"/>
            <a:ext cx="739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    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службу Дмитрий Михайлович был пожалован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казны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селом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Ландех с 20 деревнями, 7 починками и 12 </a:t>
            </a:r>
            <a:r>
              <a:rPr lang="ru-RU" sz="2400" b="1" dirty="0" smtClean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пустошами в </a:t>
            </a:r>
            <a:r>
              <a:rPr lang="ru-RU" sz="2400" b="1" dirty="0">
                <a:ln w="1905"/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Суздальском уезде. В 1610 году Шуйский отправил Пожарского воеводой Зарайска, крепости к югу от Коломны, на границе московских и рязанских земель. Город прикрывал Москву от вторжения крымских татар и правительство, опасаясь их нападения, послало туда воеводой прекрасно зарекомендовавшего себя Пожарского. </a:t>
            </a:r>
          </a:p>
        </p:txBody>
      </p:sp>
    </p:spTree>
  </p:cSld>
  <p:clrMapOvr>
    <a:masterClrMapping/>
  </p:clrMapOvr>
  <p:transition advTm="42931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6550" y="914400"/>
            <a:ext cx="7696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Семибоярщины на российский престол был приглашен  сын польского короля  Сигизмунда королевич Владислав. Князь Пожарский, в то время Зарайский воевода, не признал решения Московских бояр. Его поддержали нижегородцы. В январе 1611 были разосланы призывные грамоты в города Рязань, Кострому, Вологду, Галич и другие, прося прислать в Нижний Новгород ратников, чтобы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«стати за веру и за Московское государство».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Воззвания нижегородцев имели успех. Откликнулось много поволжских и сибирских городов.</a:t>
            </a:r>
            <a:endParaRPr lang="ru-RU" sz="2400" b="1" dirty="0">
              <a:ln w="1905"/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43004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798</Words>
  <Application>Microsoft Office PowerPoint</Application>
  <PresentationFormat>Экран (4:3)</PresentationFormat>
  <Paragraphs>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1</cp:lastModifiedBy>
  <cp:revision>63</cp:revision>
  <cp:lastPrinted>1601-01-01T00:00:00Z</cp:lastPrinted>
  <dcterms:created xsi:type="dcterms:W3CDTF">2012-01-05T18:46:57Z</dcterms:created>
  <dcterms:modified xsi:type="dcterms:W3CDTF">2018-10-31T21:40:05Z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