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7" d="100"/>
          <a:sy n="77" d="100"/>
        </p:scale>
        <p:origin x="-102" y="-7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05.11.2018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40000" r="-4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142985"/>
            <a:ext cx="7772400" cy="2457466"/>
          </a:xfrm>
        </p:spPr>
        <p:txBody>
          <a:bodyPr>
            <a:normAutofit/>
          </a:bodyPr>
          <a:lstStyle/>
          <a:p>
            <a:r>
              <a:rPr lang="ru-RU" sz="5400" b="1" i="1" dirty="0" smtClean="0">
                <a:solidFill>
                  <a:srgbClr val="7030A0"/>
                </a:solidFill>
                <a:effectLst>
                  <a:outerShdw blurRad="38100" dist="38100" dir="2700000" algn="tl">
                    <a:srgbClr val="000000">
                      <a:alpha val="43137"/>
                    </a:srgbClr>
                  </a:outerShdw>
                </a:effectLst>
              </a:rPr>
              <a:t>Упражнения для формирования дыхания</a:t>
            </a:r>
            <a:endParaRPr lang="ru-RU" sz="5400" b="1" i="1" dirty="0">
              <a:solidFill>
                <a:srgbClr val="7030A0"/>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1714480" y="4714884"/>
            <a:ext cx="7200928" cy="1752600"/>
          </a:xfrm>
        </p:spPr>
        <p:txBody>
          <a:bodyPr>
            <a:normAutofit/>
          </a:bodyPr>
          <a:lstStyle/>
          <a:p>
            <a:pPr algn="r"/>
            <a:r>
              <a:rPr lang="ru-RU" i="1" dirty="0" smtClean="0">
                <a:solidFill>
                  <a:schemeClr val="tx1"/>
                </a:solidFill>
                <a:effectLst>
                  <a:outerShdw blurRad="38100" dist="38100" dir="2700000" algn="tl">
                    <a:srgbClr val="000000">
                      <a:alpha val="43137"/>
                    </a:srgbClr>
                  </a:outerShdw>
                </a:effectLst>
              </a:rPr>
              <a:t>Выполнил: </a:t>
            </a:r>
          </a:p>
          <a:p>
            <a:pPr algn="r"/>
            <a:r>
              <a:rPr lang="ru-RU" i="1" dirty="0" smtClean="0">
                <a:solidFill>
                  <a:schemeClr val="tx1"/>
                </a:solidFill>
                <a:effectLst>
                  <a:outerShdw blurRad="38100" dist="38100" dir="2700000" algn="tl">
                    <a:srgbClr val="000000">
                      <a:alpha val="43137"/>
                    </a:srgbClr>
                  </a:outerShdw>
                </a:effectLst>
              </a:rPr>
              <a:t>Учитель-логопед ГБОУ «Школа №1362»</a:t>
            </a:r>
            <a:endParaRPr lang="ru-RU" i="1" dirty="0" smtClean="0">
              <a:solidFill>
                <a:schemeClr val="tx1"/>
              </a:solidFill>
              <a:effectLst>
                <a:outerShdw blurRad="38100" dist="38100" dir="2700000" algn="tl">
                  <a:srgbClr val="000000">
                    <a:alpha val="43137"/>
                  </a:srgbClr>
                </a:outerShdw>
              </a:effectLst>
            </a:endParaRPr>
          </a:p>
          <a:p>
            <a:pPr algn="r"/>
            <a:r>
              <a:rPr lang="ru-RU" i="1" dirty="0" smtClean="0">
                <a:solidFill>
                  <a:schemeClr val="tx1"/>
                </a:solidFill>
                <a:effectLst>
                  <a:outerShdw blurRad="38100" dist="38100" dir="2700000" algn="tl">
                    <a:srgbClr val="000000">
                      <a:alpha val="43137"/>
                    </a:srgbClr>
                  </a:outerShdw>
                </a:effectLst>
              </a:rPr>
              <a:t>Сучкова </a:t>
            </a:r>
            <a:r>
              <a:rPr lang="ru-RU" i="1" smtClean="0">
                <a:solidFill>
                  <a:schemeClr val="tx1"/>
                </a:solidFill>
                <a:effectLst>
                  <a:outerShdw blurRad="38100" dist="38100" dir="2700000" algn="tl">
                    <a:srgbClr val="000000">
                      <a:alpha val="43137"/>
                    </a:srgbClr>
                  </a:outerShdw>
                </a:effectLst>
              </a:rPr>
              <a:t>Мария Викторовна</a:t>
            </a:r>
            <a:endParaRPr lang="ru-RU" i="1" dirty="0">
              <a:solidFill>
                <a:schemeClr val="tx1"/>
              </a:solidFill>
              <a:effectLst>
                <a:outerShdw blurRad="38100" dist="38100" dir="2700000" algn="tl">
                  <a:srgbClr val="000000">
                    <a:alpha val="43137"/>
                  </a:srgbClr>
                </a:outerShdw>
              </a:effectLst>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par>
                                <p:cTn id="8" presetID="26"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80">
                                          <p:stCondLst>
                                            <p:cond delay="0"/>
                                          </p:stCondLst>
                                        </p:cTn>
                                        <p:tgtEl>
                                          <p:spTgt spid="3">
                                            <p:txEl>
                                              <p:pRg st="2" end="2"/>
                                            </p:txEl>
                                          </p:spTgt>
                                        </p:tgtEl>
                                      </p:cBhvr>
                                    </p:animEffect>
                                    <p:anim calcmode="lin" valueType="num">
                                      <p:cBhvr>
                                        <p:cTn id="11"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12"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13"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14"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15"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16" dur="26">
                                          <p:stCondLst>
                                            <p:cond delay="650"/>
                                          </p:stCondLst>
                                        </p:cTn>
                                        <p:tgtEl>
                                          <p:spTgt spid="3">
                                            <p:txEl>
                                              <p:pRg st="2" end="2"/>
                                            </p:txEl>
                                          </p:spTgt>
                                        </p:tgtEl>
                                      </p:cBhvr>
                                      <p:to x="100000" y="60000"/>
                                    </p:animScale>
                                    <p:animScale>
                                      <p:cBhvr>
                                        <p:cTn id="17" dur="166" decel="50000">
                                          <p:stCondLst>
                                            <p:cond delay="676"/>
                                          </p:stCondLst>
                                        </p:cTn>
                                        <p:tgtEl>
                                          <p:spTgt spid="3">
                                            <p:txEl>
                                              <p:pRg st="2" end="2"/>
                                            </p:txEl>
                                          </p:spTgt>
                                        </p:tgtEl>
                                      </p:cBhvr>
                                      <p:to x="100000" y="100000"/>
                                    </p:animScale>
                                    <p:animScale>
                                      <p:cBhvr>
                                        <p:cTn id="18" dur="26">
                                          <p:stCondLst>
                                            <p:cond delay="1312"/>
                                          </p:stCondLst>
                                        </p:cTn>
                                        <p:tgtEl>
                                          <p:spTgt spid="3">
                                            <p:txEl>
                                              <p:pRg st="2" end="2"/>
                                            </p:txEl>
                                          </p:spTgt>
                                        </p:tgtEl>
                                      </p:cBhvr>
                                      <p:to x="100000" y="80000"/>
                                    </p:animScale>
                                    <p:animScale>
                                      <p:cBhvr>
                                        <p:cTn id="19" dur="166" decel="50000">
                                          <p:stCondLst>
                                            <p:cond delay="1338"/>
                                          </p:stCondLst>
                                        </p:cTn>
                                        <p:tgtEl>
                                          <p:spTgt spid="3">
                                            <p:txEl>
                                              <p:pRg st="2" end="2"/>
                                            </p:txEl>
                                          </p:spTgt>
                                        </p:tgtEl>
                                      </p:cBhvr>
                                      <p:to x="100000" y="100000"/>
                                    </p:animScale>
                                    <p:animScale>
                                      <p:cBhvr>
                                        <p:cTn id="20" dur="26">
                                          <p:stCondLst>
                                            <p:cond delay="1642"/>
                                          </p:stCondLst>
                                        </p:cTn>
                                        <p:tgtEl>
                                          <p:spTgt spid="3">
                                            <p:txEl>
                                              <p:pRg st="2" end="2"/>
                                            </p:txEl>
                                          </p:spTgt>
                                        </p:tgtEl>
                                      </p:cBhvr>
                                      <p:to x="100000" y="90000"/>
                                    </p:animScale>
                                    <p:animScale>
                                      <p:cBhvr>
                                        <p:cTn id="21" dur="166" decel="50000">
                                          <p:stCondLst>
                                            <p:cond delay="1668"/>
                                          </p:stCondLst>
                                        </p:cTn>
                                        <p:tgtEl>
                                          <p:spTgt spid="3">
                                            <p:txEl>
                                              <p:pRg st="2" end="2"/>
                                            </p:txEl>
                                          </p:spTgt>
                                        </p:tgtEl>
                                      </p:cBhvr>
                                      <p:to x="100000" y="100000"/>
                                    </p:animScale>
                                    <p:animScale>
                                      <p:cBhvr>
                                        <p:cTn id="22" dur="26">
                                          <p:stCondLst>
                                            <p:cond delay="1808"/>
                                          </p:stCondLst>
                                        </p:cTn>
                                        <p:tgtEl>
                                          <p:spTgt spid="3">
                                            <p:txEl>
                                              <p:pRg st="2" end="2"/>
                                            </p:txEl>
                                          </p:spTgt>
                                        </p:tgtEl>
                                      </p:cBhvr>
                                      <p:to x="100000" y="95000"/>
                                    </p:animScale>
                                    <p:animScale>
                                      <p:cBhvr>
                                        <p:cTn id="23" dur="166" decel="50000">
                                          <p:stCondLst>
                                            <p:cond delay="1834"/>
                                          </p:stCondLst>
                                        </p:cTn>
                                        <p:tgtEl>
                                          <p:spTgt spid="3">
                                            <p:txEl>
                                              <p:pRg st="2" end="2"/>
                                            </p:txEl>
                                          </p:spTgt>
                                        </p:tgtEl>
                                      </p:cBhvr>
                                      <p:to x="100000" y="100000"/>
                                    </p:animScale>
                                  </p:childTnLst>
                                </p:cTn>
                              </p:par>
                              <p:par>
                                <p:cTn id="24" presetID="26" presetClass="entr" presetSubtype="0" fill="hold"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wipe(down)">
                                      <p:cBhvr>
                                        <p:cTn id="26" dur="580">
                                          <p:stCondLst>
                                            <p:cond delay="0"/>
                                          </p:stCondLst>
                                        </p:cTn>
                                        <p:tgtEl>
                                          <p:spTgt spid="3">
                                            <p:txEl>
                                              <p:pRg st="0" end="0"/>
                                            </p:txEl>
                                          </p:spTgt>
                                        </p:tgtEl>
                                      </p:cBhvr>
                                    </p:animEffect>
                                    <p:anim calcmode="lin" valueType="num">
                                      <p:cBhvr>
                                        <p:cTn id="27"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2" dur="26">
                                          <p:stCondLst>
                                            <p:cond delay="650"/>
                                          </p:stCondLst>
                                        </p:cTn>
                                        <p:tgtEl>
                                          <p:spTgt spid="3">
                                            <p:txEl>
                                              <p:pRg st="0" end="0"/>
                                            </p:txEl>
                                          </p:spTgt>
                                        </p:tgtEl>
                                      </p:cBhvr>
                                      <p:to x="100000" y="60000"/>
                                    </p:animScale>
                                    <p:animScale>
                                      <p:cBhvr>
                                        <p:cTn id="33" dur="166" decel="50000">
                                          <p:stCondLst>
                                            <p:cond delay="676"/>
                                          </p:stCondLst>
                                        </p:cTn>
                                        <p:tgtEl>
                                          <p:spTgt spid="3">
                                            <p:txEl>
                                              <p:pRg st="0" end="0"/>
                                            </p:txEl>
                                          </p:spTgt>
                                        </p:tgtEl>
                                      </p:cBhvr>
                                      <p:to x="100000" y="100000"/>
                                    </p:animScale>
                                    <p:animScale>
                                      <p:cBhvr>
                                        <p:cTn id="34" dur="26">
                                          <p:stCondLst>
                                            <p:cond delay="1312"/>
                                          </p:stCondLst>
                                        </p:cTn>
                                        <p:tgtEl>
                                          <p:spTgt spid="3">
                                            <p:txEl>
                                              <p:pRg st="0" end="0"/>
                                            </p:txEl>
                                          </p:spTgt>
                                        </p:tgtEl>
                                      </p:cBhvr>
                                      <p:to x="100000" y="80000"/>
                                    </p:animScale>
                                    <p:animScale>
                                      <p:cBhvr>
                                        <p:cTn id="35" dur="166" decel="50000">
                                          <p:stCondLst>
                                            <p:cond delay="1338"/>
                                          </p:stCondLst>
                                        </p:cTn>
                                        <p:tgtEl>
                                          <p:spTgt spid="3">
                                            <p:txEl>
                                              <p:pRg st="0" end="0"/>
                                            </p:txEl>
                                          </p:spTgt>
                                        </p:tgtEl>
                                      </p:cBhvr>
                                      <p:to x="100000" y="100000"/>
                                    </p:animScale>
                                    <p:animScale>
                                      <p:cBhvr>
                                        <p:cTn id="36" dur="26">
                                          <p:stCondLst>
                                            <p:cond delay="1642"/>
                                          </p:stCondLst>
                                        </p:cTn>
                                        <p:tgtEl>
                                          <p:spTgt spid="3">
                                            <p:txEl>
                                              <p:pRg st="0" end="0"/>
                                            </p:txEl>
                                          </p:spTgt>
                                        </p:tgtEl>
                                      </p:cBhvr>
                                      <p:to x="100000" y="90000"/>
                                    </p:animScale>
                                    <p:animScale>
                                      <p:cBhvr>
                                        <p:cTn id="37" dur="166" decel="50000">
                                          <p:stCondLst>
                                            <p:cond delay="1668"/>
                                          </p:stCondLst>
                                        </p:cTn>
                                        <p:tgtEl>
                                          <p:spTgt spid="3">
                                            <p:txEl>
                                              <p:pRg st="0" end="0"/>
                                            </p:txEl>
                                          </p:spTgt>
                                        </p:tgtEl>
                                      </p:cBhvr>
                                      <p:to x="100000" y="100000"/>
                                    </p:animScale>
                                    <p:animScale>
                                      <p:cBhvr>
                                        <p:cTn id="38" dur="26">
                                          <p:stCondLst>
                                            <p:cond delay="1808"/>
                                          </p:stCondLst>
                                        </p:cTn>
                                        <p:tgtEl>
                                          <p:spTgt spid="3">
                                            <p:txEl>
                                              <p:pRg st="0" end="0"/>
                                            </p:txEl>
                                          </p:spTgt>
                                        </p:tgtEl>
                                      </p:cBhvr>
                                      <p:to x="100000" y="95000"/>
                                    </p:animScale>
                                    <p:animScale>
                                      <p:cBhvr>
                                        <p:cTn id="39" dur="166" decel="50000">
                                          <p:stCondLst>
                                            <p:cond delay="1834"/>
                                          </p:stCondLst>
                                        </p:cTn>
                                        <p:tgtEl>
                                          <p:spTgt spid="3">
                                            <p:txEl>
                                              <p:pRg st="0" end="0"/>
                                            </p:txEl>
                                          </p:spTgt>
                                        </p:tgtEl>
                                      </p:cBhvr>
                                      <p:to x="100000" y="100000"/>
                                    </p:animScale>
                                  </p:childTnLst>
                                </p:cTn>
                              </p:par>
                              <p:par>
                                <p:cTn id="40" presetID="26" presetClass="entr" presetSubtype="0" fill="hold" nodeType="withEffect">
                                  <p:stCondLst>
                                    <p:cond delay="0"/>
                                  </p:stCondLst>
                                  <p:childTnLst>
                                    <p:set>
                                      <p:cBhvr>
                                        <p:cTn id="41" dur="1" fill="hold">
                                          <p:stCondLst>
                                            <p:cond delay="0"/>
                                          </p:stCondLst>
                                        </p:cTn>
                                        <p:tgtEl>
                                          <p:spTgt spid="3">
                                            <p:txEl>
                                              <p:pRg st="1" end="1"/>
                                            </p:txEl>
                                          </p:spTgt>
                                        </p:tgtEl>
                                        <p:attrNameLst>
                                          <p:attrName>style.visibility</p:attrName>
                                        </p:attrNameLst>
                                      </p:cBhvr>
                                      <p:to>
                                        <p:strVal val="visible"/>
                                      </p:to>
                                    </p:set>
                                    <p:animEffect transition="in" filter="wipe(down)">
                                      <p:cBhvr>
                                        <p:cTn id="42" dur="580">
                                          <p:stCondLst>
                                            <p:cond delay="0"/>
                                          </p:stCondLst>
                                        </p:cTn>
                                        <p:tgtEl>
                                          <p:spTgt spid="3">
                                            <p:txEl>
                                              <p:pRg st="1" end="1"/>
                                            </p:txEl>
                                          </p:spTgt>
                                        </p:tgtEl>
                                      </p:cBhvr>
                                    </p:animEffect>
                                    <p:anim calcmode="lin" valueType="num">
                                      <p:cBhvr>
                                        <p:cTn id="43"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8" dur="26">
                                          <p:stCondLst>
                                            <p:cond delay="650"/>
                                          </p:stCondLst>
                                        </p:cTn>
                                        <p:tgtEl>
                                          <p:spTgt spid="3">
                                            <p:txEl>
                                              <p:pRg st="1" end="1"/>
                                            </p:txEl>
                                          </p:spTgt>
                                        </p:tgtEl>
                                      </p:cBhvr>
                                      <p:to x="100000" y="60000"/>
                                    </p:animScale>
                                    <p:animScale>
                                      <p:cBhvr>
                                        <p:cTn id="49" dur="166" decel="50000">
                                          <p:stCondLst>
                                            <p:cond delay="676"/>
                                          </p:stCondLst>
                                        </p:cTn>
                                        <p:tgtEl>
                                          <p:spTgt spid="3">
                                            <p:txEl>
                                              <p:pRg st="1" end="1"/>
                                            </p:txEl>
                                          </p:spTgt>
                                        </p:tgtEl>
                                      </p:cBhvr>
                                      <p:to x="100000" y="100000"/>
                                    </p:animScale>
                                    <p:animScale>
                                      <p:cBhvr>
                                        <p:cTn id="50" dur="26">
                                          <p:stCondLst>
                                            <p:cond delay="1312"/>
                                          </p:stCondLst>
                                        </p:cTn>
                                        <p:tgtEl>
                                          <p:spTgt spid="3">
                                            <p:txEl>
                                              <p:pRg st="1" end="1"/>
                                            </p:txEl>
                                          </p:spTgt>
                                        </p:tgtEl>
                                      </p:cBhvr>
                                      <p:to x="100000" y="80000"/>
                                    </p:animScale>
                                    <p:animScale>
                                      <p:cBhvr>
                                        <p:cTn id="51" dur="166" decel="50000">
                                          <p:stCondLst>
                                            <p:cond delay="1338"/>
                                          </p:stCondLst>
                                        </p:cTn>
                                        <p:tgtEl>
                                          <p:spTgt spid="3">
                                            <p:txEl>
                                              <p:pRg st="1" end="1"/>
                                            </p:txEl>
                                          </p:spTgt>
                                        </p:tgtEl>
                                      </p:cBhvr>
                                      <p:to x="100000" y="100000"/>
                                    </p:animScale>
                                    <p:animScale>
                                      <p:cBhvr>
                                        <p:cTn id="52" dur="26">
                                          <p:stCondLst>
                                            <p:cond delay="1642"/>
                                          </p:stCondLst>
                                        </p:cTn>
                                        <p:tgtEl>
                                          <p:spTgt spid="3">
                                            <p:txEl>
                                              <p:pRg st="1" end="1"/>
                                            </p:txEl>
                                          </p:spTgt>
                                        </p:tgtEl>
                                      </p:cBhvr>
                                      <p:to x="100000" y="90000"/>
                                    </p:animScale>
                                    <p:animScale>
                                      <p:cBhvr>
                                        <p:cTn id="53" dur="166" decel="50000">
                                          <p:stCondLst>
                                            <p:cond delay="1668"/>
                                          </p:stCondLst>
                                        </p:cTn>
                                        <p:tgtEl>
                                          <p:spTgt spid="3">
                                            <p:txEl>
                                              <p:pRg st="1" end="1"/>
                                            </p:txEl>
                                          </p:spTgt>
                                        </p:tgtEl>
                                      </p:cBhvr>
                                      <p:to x="100000" y="100000"/>
                                    </p:animScale>
                                    <p:animScale>
                                      <p:cBhvr>
                                        <p:cTn id="54" dur="26">
                                          <p:stCondLst>
                                            <p:cond delay="1808"/>
                                          </p:stCondLst>
                                        </p:cTn>
                                        <p:tgtEl>
                                          <p:spTgt spid="3">
                                            <p:txEl>
                                              <p:pRg st="1" end="1"/>
                                            </p:txEl>
                                          </p:spTgt>
                                        </p:tgtEl>
                                      </p:cBhvr>
                                      <p:to x="100000" y="95000"/>
                                    </p:animScale>
                                    <p:animScale>
                                      <p:cBhvr>
                                        <p:cTn id="55" dur="166" decel="50000">
                                          <p:stCondLst>
                                            <p:cond delay="1834"/>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3) «Медвежонок»</a:t>
            </a:r>
            <a:endParaRPr lang="ru-RU" b="1" i="1" dirty="0"/>
          </a:p>
        </p:txBody>
      </p:sp>
      <p:sp>
        <p:nvSpPr>
          <p:cNvPr id="3" name="Содержимое 2"/>
          <p:cNvSpPr>
            <a:spLocks noGrp="1"/>
          </p:cNvSpPr>
          <p:nvPr>
            <p:ph idx="1"/>
          </p:nvPr>
        </p:nvSpPr>
        <p:spPr/>
        <p:txBody>
          <a:bodyPr>
            <a:normAutofit fontScale="77500" lnSpcReduction="20000"/>
          </a:bodyPr>
          <a:lstStyle/>
          <a:p>
            <a:pPr>
              <a:buNone/>
            </a:pPr>
            <a:r>
              <a:rPr lang="ru-RU" dirty="0" smtClean="0"/>
              <a:t>	</a:t>
            </a:r>
            <a:r>
              <a:rPr lang="ru-RU" i="1" dirty="0" smtClean="0"/>
              <a:t>Одну руку положите на живот, а другую - на грудь. Сделайте полный выдох, затем, вдыхая через нос, </a:t>
            </a:r>
            <a:r>
              <a:rPr lang="ru-RU" i="1" dirty="0" err="1" smtClean="0"/>
              <a:t>ноберите</a:t>
            </a:r>
            <a:r>
              <a:rPr lang="ru-RU" i="1" dirty="0" smtClean="0"/>
              <a:t> в легкие как можно больше воздуха. Следите за тем, чтобы рука, лежащая на животе почти не двигалась в этот момент. Другая должна подниматься за счет того, что при вдохе ребра поднимаются, а диафрагма опускается. Сделав полный вдох, задержите дыхание, а затем медленно выдыхайте через нос.</a:t>
            </a:r>
          </a:p>
          <a:p>
            <a:pPr>
              <a:buNone/>
            </a:pPr>
            <a:endParaRPr lang="ru-RU" dirty="0" smtClean="0"/>
          </a:p>
          <a:p>
            <a:pPr>
              <a:buNone/>
            </a:pPr>
            <a:r>
              <a:rPr lang="ru-RU" dirty="0" smtClean="0">
                <a:effectLst>
                  <a:outerShdw blurRad="38100" dist="38100" dir="2700000" algn="tl">
                    <a:srgbClr val="000000">
                      <a:alpha val="43137"/>
                    </a:srgbClr>
                  </a:outerShdw>
                </a:effectLst>
              </a:rPr>
              <a:t>    «Мишка лапою мохнатой</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Не спеша малину рвёт.</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Ходит, ищет косолапый</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Сладкий и душистый мёд.»</a:t>
            </a:r>
          </a:p>
          <a:p>
            <a:pPr>
              <a:buNone/>
            </a:pPr>
            <a:endParaRPr lang="ru-RU" dirty="0"/>
          </a:p>
        </p:txBody>
      </p:sp>
      <p:pic>
        <p:nvPicPr>
          <p:cNvPr id="4" name="Рисунок 3" descr="krabbels-me-to-you-100190.gif"/>
          <p:cNvPicPr>
            <a:picLocks noChangeAspect="1"/>
          </p:cNvPicPr>
          <p:nvPr/>
        </p:nvPicPr>
        <p:blipFill>
          <a:blip r:embed="rId2"/>
          <a:stretch>
            <a:fillRect/>
          </a:stretch>
        </p:blipFill>
        <p:spPr>
          <a:xfrm>
            <a:off x="5715008" y="4071942"/>
            <a:ext cx="3000396" cy="2786058"/>
          </a:xfrm>
          <a:prstGeom prst="rect">
            <a:avLst/>
          </a:prstGeom>
        </p:spPr>
      </p:pic>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3">
                                            <p:txEl>
                                              <p:pRg st="0" end="0"/>
                                            </p:txEl>
                                          </p:spTgt>
                                        </p:tgtEl>
                                        <p:attrNameLst>
                                          <p:attrName>r</p:attrName>
                                        </p:attrNameLst>
                                      </p:cBhvr>
                                    </p:animRot>
                                  </p:childTnLst>
                                </p:cTn>
                              </p:par>
                              <p:par>
                                <p:cTn id="17" presetID="8" presetClass="emph" presetSubtype="0" fill="hold" nodeType="withEffect">
                                  <p:stCondLst>
                                    <p:cond delay="0"/>
                                  </p:stCondLst>
                                  <p:childTnLst>
                                    <p:animRot by="21600000">
                                      <p:cBhvr>
                                        <p:cTn id="18"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t>Совмещение носового и ротового дыхания(гипервентиляция легких)</a:t>
            </a:r>
            <a:endParaRPr lang="ru-RU" dirty="0"/>
          </a:p>
        </p:txBody>
      </p:sp>
      <p:sp>
        <p:nvSpPr>
          <p:cNvPr id="3" name="Содержимое 2"/>
          <p:cNvSpPr>
            <a:spLocks noGrp="1"/>
          </p:cNvSpPr>
          <p:nvPr>
            <p:ph idx="1"/>
          </p:nvPr>
        </p:nvSpPr>
        <p:spPr/>
        <p:txBody>
          <a:bodyPr/>
          <a:lstStyle/>
          <a:p>
            <a:pPr>
              <a:buNone/>
            </a:pPr>
            <a:r>
              <a:rPr lang="ru-RU" b="1" dirty="0" smtClean="0"/>
              <a:t>	Гипервентиляция</a:t>
            </a:r>
            <a:r>
              <a:rPr lang="ru-RU" dirty="0" smtClean="0"/>
              <a:t> — интенсивное дыхание, которое превышает потребности организма в кислороде. </a:t>
            </a:r>
          </a:p>
          <a:p>
            <a:pPr>
              <a:buNone/>
            </a:pPr>
            <a:endParaRPr lang="ru-RU" dirty="0"/>
          </a:p>
        </p:txBody>
      </p:sp>
      <p:pic>
        <p:nvPicPr>
          <p:cNvPr id="4" name="Рисунок 3" descr="83249411_3906587_cavitanasale6.jpg"/>
          <p:cNvPicPr>
            <a:picLocks noChangeAspect="1"/>
          </p:cNvPicPr>
          <p:nvPr/>
        </p:nvPicPr>
        <p:blipFill>
          <a:blip r:embed="rId2" cstate="print"/>
          <a:stretch>
            <a:fillRect/>
          </a:stretch>
        </p:blipFill>
        <p:spPr>
          <a:xfrm>
            <a:off x="5429256" y="2714620"/>
            <a:ext cx="3106638" cy="3786214"/>
          </a:xfrm>
          <a:prstGeom prst="rect">
            <a:avLst/>
          </a:prstGeom>
        </p:spPr>
      </p:pic>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3">
                                            <p:txEl>
                                              <p:pRg st="0" end="0"/>
                                            </p:txEl>
                                          </p:spTgt>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0" presetClass="path" presetSubtype="0" accel="50000" decel="50000" fill="hold" nodeType="clickEffect">
                                  <p:stCondLst>
                                    <p:cond delay="0"/>
                                  </p:stCondLst>
                                  <p:childTnLst>
                                    <p:animMotion origin="layout" path="M -0.61024 -0.01063 L -1.38889E-6 -2.66759E-6 " pathEditMode="relative" ptsTypes="AA">
                                      <p:cBhvr>
                                        <p:cTn id="20"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1) «Ветер»</a:t>
            </a:r>
            <a:endParaRPr lang="ru-RU" b="1" i="1" dirty="0"/>
          </a:p>
        </p:txBody>
      </p:sp>
      <p:sp>
        <p:nvSpPr>
          <p:cNvPr id="3" name="Содержимое 2"/>
          <p:cNvSpPr>
            <a:spLocks noGrp="1"/>
          </p:cNvSpPr>
          <p:nvPr>
            <p:ph idx="1"/>
          </p:nvPr>
        </p:nvSpPr>
        <p:spPr>
          <a:xfrm>
            <a:off x="214282" y="1285860"/>
            <a:ext cx="8229600" cy="4525963"/>
          </a:xfrm>
        </p:spPr>
        <p:txBody>
          <a:bodyPr>
            <a:normAutofit fontScale="85000" lnSpcReduction="10000"/>
          </a:bodyPr>
          <a:lstStyle/>
          <a:p>
            <a:pPr>
              <a:buNone/>
            </a:pPr>
            <a:r>
              <a:rPr lang="ru-RU" b="1" dirty="0" smtClean="0"/>
              <a:t>	</a:t>
            </a:r>
            <a:r>
              <a:rPr lang="ru-RU" b="1" dirty="0" smtClean="0">
                <a:effectLst>
                  <a:outerShdw blurRad="38100" dist="38100" dir="2700000" algn="tl">
                    <a:srgbClr val="000000">
                      <a:alpha val="43137"/>
                    </a:srgbClr>
                  </a:outerShdw>
                </a:effectLst>
              </a:rPr>
              <a:t>Цель:</a:t>
            </a:r>
            <a:r>
              <a:rPr lang="ru-RU" dirty="0" smtClean="0">
                <a:effectLst>
                  <a:outerShdw blurRad="38100" dist="38100" dir="2700000" algn="tl">
                    <a:srgbClr val="000000">
                      <a:alpha val="43137"/>
                    </a:srgbClr>
                  </a:outerShdw>
                </a:effectLst>
              </a:rPr>
              <a:t> учить детей укреплять дыхательные мышцы всей дыхательной системы, осуществлять вентиляцию легких во всех отделах.</a:t>
            </a:r>
          </a:p>
          <a:p>
            <a:pPr>
              <a:buNone/>
            </a:pPr>
            <a:r>
              <a:rPr lang="ru-RU" dirty="0" smtClean="0">
                <a:effectLst>
                  <a:outerShdw blurRad="38100" dist="38100" dir="2700000" algn="tl">
                    <a:srgbClr val="000000">
                      <a:alpha val="43137"/>
                    </a:srgbClr>
                  </a:outerShdw>
                </a:effectLst>
              </a:rPr>
              <a:t>   	Исходное положение - лежа, сидя, стоя. Туловище расслаб­лено. Сделать полный выдох носом, втягивая в себя живот, грудную клетку. Сделать полный вдох, выпячивая живот и ребра грудной клетки. Сквозь сжатые губы с силой выпустить воздух нескольки­ми отрывистыми выдохами.</a:t>
            </a:r>
          </a:p>
          <a:p>
            <a:pPr>
              <a:buNone/>
            </a:pPr>
            <a:r>
              <a:rPr lang="ru-RU" i="1" dirty="0" smtClean="0">
                <a:effectLst>
                  <a:outerShdw blurRad="38100" dist="38100" dir="2700000" algn="tl">
                    <a:srgbClr val="000000">
                      <a:alpha val="43137"/>
                    </a:srgbClr>
                  </a:outerShdw>
                </a:effectLst>
              </a:rPr>
              <a:t>     Повторить 3-4 раза.</a:t>
            </a:r>
            <a:endParaRPr lang="ru-RU" dirty="0" smtClean="0">
              <a:effectLst>
                <a:outerShdw blurRad="38100" dist="38100" dir="2700000" algn="tl">
                  <a:srgbClr val="000000">
                    <a:alpha val="43137"/>
                  </a:srgbClr>
                </a:outerShdw>
              </a:effectLst>
            </a:endParaRPr>
          </a:p>
          <a:p>
            <a:pPr>
              <a:buNone/>
            </a:pPr>
            <a:endParaRPr lang="ru-RU" dirty="0"/>
          </a:p>
        </p:txBody>
      </p:sp>
      <p:pic>
        <p:nvPicPr>
          <p:cNvPr id="4" name="Рисунок 3" descr="wind.gif"/>
          <p:cNvPicPr>
            <a:picLocks noChangeAspect="1"/>
          </p:cNvPicPr>
          <p:nvPr/>
        </p:nvPicPr>
        <p:blipFill>
          <a:blip r:embed="rId2"/>
          <a:stretch>
            <a:fillRect/>
          </a:stretch>
        </p:blipFill>
        <p:spPr>
          <a:xfrm>
            <a:off x="6215074" y="4367309"/>
            <a:ext cx="3143272" cy="2490691"/>
          </a:xfrm>
          <a:prstGeom prst="rect">
            <a:avLst/>
          </a:prstGeom>
        </p:spPr>
      </p:pic>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70399 0.08091 C -0.67933 0.06796 -0.65451 0.05525 -0.63333 0.05733 C -0.61215 0.05941 -0.60364 0.09686 -0.57656 0.09385 C -0.54947 0.09085 -0.49409 0.04023 -0.47065 0.03907 C -0.44722 0.03791 -0.45954 0.08969 -0.43541 0.08623 C -0.41128 0.08276 -0.35694 0.01919 -0.32551 0.01827 C -0.29409 0.01734 -0.27482 0.08183 -0.24704 0.08091 C -0.21926 0.07999 -0.18072 0.01087 -0.15885 0.01295 C -0.13697 0.01503 -0.14322 0.09385 -0.11579 0.09385 C -0.08836 0.09385 -0.01336 0.02867 0.00591 0.01295 C 0.02518 -0.00277 0.01251 -0.00138 5.55556E-6 -1.71059E-6 " pathEditMode="relative" ptsTypes="aaaaaaaaaaA">
                                      <p:cBhvr>
                                        <p:cTn id="6" dur="2000" fill="hold"/>
                                        <p:tgtEl>
                                          <p:spTgt spid="4"/>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80">
                                          <p:stCondLst>
                                            <p:cond delay="0"/>
                                          </p:stCondLst>
                                        </p:cTn>
                                        <p:tgtEl>
                                          <p:spTgt spid="2"/>
                                        </p:tgtEl>
                                      </p:cBhvr>
                                    </p:animEffect>
                                    <p:anim calcmode="lin" valueType="num">
                                      <p:cBhvr>
                                        <p:cTn id="1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7" dur="26">
                                          <p:stCondLst>
                                            <p:cond delay="650"/>
                                          </p:stCondLst>
                                        </p:cTn>
                                        <p:tgtEl>
                                          <p:spTgt spid="2"/>
                                        </p:tgtEl>
                                      </p:cBhvr>
                                      <p:to x="100000" y="60000"/>
                                    </p:animScale>
                                    <p:animScale>
                                      <p:cBhvr>
                                        <p:cTn id="18" dur="166" decel="50000">
                                          <p:stCondLst>
                                            <p:cond delay="676"/>
                                          </p:stCondLst>
                                        </p:cTn>
                                        <p:tgtEl>
                                          <p:spTgt spid="2"/>
                                        </p:tgtEl>
                                      </p:cBhvr>
                                      <p:to x="100000" y="100000"/>
                                    </p:animScale>
                                    <p:animScale>
                                      <p:cBhvr>
                                        <p:cTn id="19" dur="26">
                                          <p:stCondLst>
                                            <p:cond delay="1312"/>
                                          </p:stCondLst>
                                        </p:cTn>
                                        <p:tgtEl>
                                          <p:spTgt spid="2"/>
                                        </p:tgtEl>
                                      </p:cBhvr>
                                      <p:to x="100000" y="80000"/>
                                    </p:animScale>
                                    <p:animScale>
                                      <p:cBhvr>
                                        <p:cTn id="20" dur="166" decel="50000">
                                          <p:stCondLst>
                                            <p:cond delay="1338"/>
                                          </p:stCondLst>
                                        </p:cTn>
                                        <p:tgtEl>
                                          <p:spTgt spid="2"/>
                                        </p:tgtEl>
                                      </p:cBhvr>
                                      <p:to x="100000" y="100000"/>
                                    </p:animScale>
                                    <p:animScale>
                                      <p:cBhvr>
                                        <p:cTn id="21" dur="26">
                                          <p:stCondLst>
                                            <p:cond delay="1642"/>
                                          </p:stCondLst>
                                        </p:cTn>
                                        <p:tgtEl>
                                          <p:spTgt spid="2"/>
                                        </p:tgtEl>
                                      </p:cBhvr>
                                      <p:to x="100000" y="90000"/>
                                    </p:animScale>
                                    <p:animScale>
                                      <p:cBhvr>
                                        <p:cTn id="22" dur="166" decel="50000">
                                          <p:stCondLst>
                                            <p:cond delay="1668"/>
                                          </p:stCondLst>
                                        </p:cTn>
                                        <p:tgtEl>
                                          <p:spTgt spid="2"/>
                                        </p:tgtEl>
                                      </p:cBhvr>
                                      <p:to x="100000" y="100000"/>
                                    </p:animScale>
                                    <p:animScale>
                                      <p:cBhvr>
                                        <p:cTn id="23" dur="26">
                                          <p:stCondLst>
                                            <p:cond delay="1808"/>
                                          </p:stCondLst>
                                        </p:cTn>
                                        <p:tgtEl>
                                          <p:spTgt spid="2"/>
                                        </p:tgtEl>
                                      </p:cBhvr>
                                      <p:to x="100000" y="95000"/>
                                    </p:animScale>
                                    <p:animScale>
                                      <p:cBhvr>
                                        <p:cTn id="24" dur="166" decel="50000">
                                          <p:stCondLst>
                                            <p:cond delay="1834"/>
                                          </p:stCondLst>
                                        </p:cTn>
                                        <p:tgtEl>
                                          <p:spTgt spid="2"/>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8" presetClass="emph" presetSubtype="0" fill="hold" nodeType="clickEffect">
                                  <p:stCondLst>
                                    <p:cond delay="0"/>
                                  </p:stCondLst>
                                  <p:childTnLst>
                                    <p:animRot by="21600000">
                                      <p:cBhvr>
                                        <p:cTn id="28" dur="2000" fill="hold"/>
                                        <p:tgtEl>
                                          <p:spTgt spid="3">
                                            <p:txEl>
                                              <p:pRg st="0" end="0"/>
                                            </p:txEl>
                                          </p:spTgt>
                                        </p:tgtEl>
                                        <p:attrNameLst>
                                          <p:attrName>r</p:attrName>
                                        </p:attrNameLst>
                                      </p:cBhvr>
                                    </p:animRot>
                                  </p:childTnLst>
                                </p:cTn>
                              </p:par>
                              <p:par>
                                <p:cTn id="29" presetID="8" presetClass="emph" presetSubtype="0" fill="hold" nodeType="withEffect">
                                  <p:stCondLst>
                                    <p:cond delay="0"/>
                                  </p:stCondLst>
                                  <p:childTnLst>
                                    <p:animRot by="21600000">
                                      <p:cBhvr>
                                        <p:cTn id="30" dur="2000" fill="hold"/>
                                        <p:tgtEl>
                                          <p:spTgt spid="3">
                                            <p:txEl>
                                              <p:pRg st="1" end="1"/>
                                            </p:txEl>
                                          </p:spTgt>
                                        </p:tgtEl>
                                        <p:attrNameLst>
                                          <p:attrName>r</p:attrName>
                                        </p:attrNameLst>
                                      </p:cBhvr>
                                    </p:animRot>
                                  </p:childTnLst>
                                </p:cTn>
                              </p:par>
                              <p:par>
                                <p:cTn id="31" presetID="8" presetClass="emph" presetSubtype="0" fill="hold" nodeType="withEffect">
                                  <p:stCondLst>
                                    <p:cond delay="0"/>
                                  </p:stCondLst>
                                  <p:childTnLst>
                                    <p:animRot by="21600000">
                                      <p:cBhvr>
                                        <p:cTn id="32"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85728"/>
            <a:ext cx="8229600" cy="4525963"/>
          </a:xfrm>
        </p:spPr>
        <p:txBody>
          <a:bodyPr>
            <a:normAutofit fontScale="77500" lnSpcReduction="20000"/>
          </a:bodyPr>
          <a:lstStyle/>
          <a:p>
            <a:pPr>
              <a:buNone/>
            </a:pPr>
            <a:r>
              <a:rPr lang="ru-RU" dirty="0" smtClean="0"/>
              <a:t>	</a:t>
            </a:r>
            <a:r>
              <a:rPr lang="ru-RU" i="1" dirty="0" smtClean="0"/>
              <a:t>Примечание. Упражнение не только великолепно очищает (вентилирует) легкие, но и помогает согреться при переохлаждении и снимает усталость. </a:t>
            </a:r>
          </a:p>
          <a:p>
            <a:pPr>
              <a:buNone/>
            </a:pPr>
            <a:r>
              <a:rPr lang="ru-RU" dirty="0" smtClean="0"/>
              <a:t>  </a:t>
            </a:r>
          </a:p>
          <a:p>
            <a:pPr>
              <a:buNone/>
            </a:pPr>
            <a:r>
              <a:rPr lang="ru-RU" dirty="0" smtClean="0">
                <a:effectLst>
                  <a:outerShdw blurRad="38100" dist="38100" dir="2700000" algn="tl">
                    <a:srgbClr val="000000">
                      <a:alpha val="43137"/>
                    </a:srgbClr>
                  </a:outerShdw>
                </a:effectLst>
              </a:rPr>
              <a:t>  «Я ветер сильный, я лечу,</a:t>
            </a:r>
          </a:p>
          <a:p>
            <a:pPr>
              <a:buNone/>
            </a:pPr>
            <a:r>
              <a:rPr lang="ru-RU" dirty="0" smtClean="0">
                <a:effectLst>
                  <a:outerShdw blurRad="38100" dist="38100" dir="2700000" algn="tl">
                    <a:srgbClr val="000000">
                      <a:alpha val="43137"/>
                    </a:srgbClr>
                  </a:outerShdw>
                </a:effectLst>
              </a:rPr>
              <a:t>  Лечу, куда хочу </a:t>
            </a:r>
          </a:p>
          <a:p>
            <a:pPr>
              <a:buNone/>
            </a:pPr>
            <a:r>
              <a:rPr lang="ru-RU" dirty="0" smtClean="0">
                <a:effectLst>
                  <a:outerShdw blurRad="38100" dist="38100" dir="2700000" algn="tl">
                    <a:srgbClr val="000000">
                      <a:alpha val="43137"/>
                    </a:srgbClr>
                  </a:outerShdw>
                </a:effectLst>
              </a:rPr>
              <a:t>  Хочу налево посвищу </a:t>
            </a:r>
          </a:p>
          <a:p>
            <a:pPr>
              <a:buNone/>
            </a:pPr>
            <a:r>
              <a:rPr lang="ru-RU" dirty="0" smtClean="0">
                <a:effectLst>
                  <a:outerShdw blurRad="38100" dist="38100" dir="2700000" algn="tl">
                    <a:srgbClr val="000000">
                      <a:alpha val="43137"/>
                    </a:srgbClr>
                  </a:outerShdw>
                </a:effectLst>
              </a:rPr>
              <a:t>  Могу подуть направо </a:t>
            </a:r>
          </a:p>
          <a:p>
            <a:pPr>
              <a:buNone/>
            </a:pPr>
            <a:r>
              <a:rPr lang="ru-RU" dirty="0" smtClean="0">
                <a:effectLst>
                  <a:outerShdw blurRad="38100" dist="38100" dir="2700000" algn="tl">
                    <a:srgbClr val="000000">
                      <a:alpha val="43137"/>
                    </a:srgbClr>
                  </a:outerShdw>
                </a:effectLst>
              </a:rPr>
              <a:t>  Могу и вверх </a:t>
            </a:r>
          </a:p>
          <a:p>
            <a:pPr>
              <a:buNone/>
            </a:pPr>
            <a:r>
              <a:rPr lang="ru-RU" dirty="0" smtClean="0">
                <a:effectLst>
                  <a:outerShdw blurRad="38100" dist="38100" dir="2700000" algn="tl">
                    <a:srgbClr val="000000">
                      <a:alpha val="43137"/>
                    </a:srgbClr>
                  </a:outerShdw>
                </a:effectLst>
              </a:rPr>
              <a:t>  И в облака </a:t>
            </a:r>
          </a:p>
          <a:p>
            <a:pPr>
              <a:buNone/>
            </a:pPr>
            <a:r>
              <a:rPr lang="ru-RU" dirty="0" smtClean="0">
                <a:effectLst>
                  <a:outerShdw blurRad="38100" dist="38100" dir="2700000" algn="tl">
                    <a:srgbClr val="000000">
                      <a:alpha val="43137"/>
                    </a:srgbClr>
                  </a:outerShdw>
                </a:effectLst>
              </a:rPr>
              <a:t>  Ну а пока я тучи разгоняю.»</a:t>
            </a:r>
          </a:p>
          <a:p>
            <a:pPr>
              <a:buNone/>
            </a:pPr>
            <a:endParaRPr lang="ru-RU" dirty="0"/>
          </a:p>
        </p:txBody>
      </p:sp>
      <p:pic>
        <p:nvPicPr>
          <p:cNvPr id="4" name="Рисунок 3" descr="tarodux-weather1.gif"/>
          <p:cNvPicPr>
            <a:picLocks noChangeAspect="1"/>
          </p:cNvPicPr>
          <p:nvPr/>
        </p:nvPicPr>
        <p:blipFill>
          <a:blip r:embed="rId2"/>
          <a:stretch>
            <a:fillRect/>
          </a:stretch>
        </p:blipFill>
        <p:spPr>
          <a:xfrm>
            <a:off x="4143372" y="1357298"/>
            <a:ext cx="5000628" cy="4929222"/>
          </a:xfrm>
          <a:prstGeom prst="rect">
            <a:avLst/>
          </a:prstGeom>
        </p:spPr>
      </p:pic>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800" decel="100000"/>
                                        <p:tgtEl>
                                          <p:spTgt spid="3">
                                            <p:txEl>
                                              <p:pRg st="1" end="1"/>
                                            </p:txEl>
                                          </p:spTgt>
                                        </p:tgtEl>
                                      </p:cBhvr>
                                    </p:animEffect>
                                    <p:anim calcmode="lin" valueType="num">
                                      <p:cBhvr>
                                        <p:cTn id="16"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800" decel="100000"/>
                                        <p:tgtEl>
                                          <p:spTgt spid="3">
                                            <p:txEl>
                                              <p:pRg st="2" end="2"/>
                                            </p:txEl>
                                          </p:spTgt>
                                        </p:tgtEl>
                                      </p:cBhvr>
                                    </p:animEffect>
                                    <p:anim calcmode="lin" valueType="num">
                                      <p:cBhvr>
                                        <p:cTn id="24"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800" decel="100000"/>
                                        <p:tgtEl>
                                          <p:spTgt spid="3">
                                            <p:txEl>
                                              <p:pRg st="3" end="3"/>
                                            </p:txEl>
                                          </p:spTgt>
                                        </p:tgtEl>
                                      </p:cBhvr>
                                    </p:animEffect>
                                    <p:anim calcmode="lin" valueType="num">
                                      <p:cBhvr>
                                        <p:cTn id="32"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33"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34"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par>
                                <p:cTn id="37" presetID="30" presetClass="entr" presetSubtype="0" fill="hold" nodeType="with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800" decel="100000"/>
                                        <p:tgtEl>
                                          <p:spTgt spid="3">
                                            <p:txEl>
                                              <p:pRg st="4" end="4"/>
                                            </p:txEl>
                                          </p:spTgt>
                                        </p:tgtEl>
                                      </p:cBhvr>
                                    </p:animEffect>
                                    <p:anim calcmode="lin" valueType="num">
                                      <p:cBhvr>
                                        <p:cTn id="40"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41"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42"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par>
                                <p:cTn id="45" presetID="30" presetClass="entr" presetSubtype="0" fill="hold" nodeType="with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800" decel="100000"/>
                                        <p:tgtEl>
                                          <p:spTgt spid="3">
                                            <p:txEl>
                                              <p:pRg st="5" end="5"/>
                                            </p:txEl>
                                          </p:spTgt>
                                        </p:tgtEl>
                                      </p:cBhvr>
                                    </p:animEffect>
                                    <p:anim calcmode="lin" valueType="num">
                                      <p:cBhvr>
                                        <p:cTn id="48" dur="800" decel="100000" fill="hold"/>
                                        <p:tgtEl>
                                          <p:spTgt spid="3">
                                            <p:txEl>
                                              <p:pRg st="5" end="5"/>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3">
                                            <p:txEl>
                                              <p:pRg st="5" end="5"/>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3">
                                            <p:txEl>
                                              <p:pRg st="5" end="5"/>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3">
                                            <p:txEl>
                                              <p:pRg st="5" end="5"/>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3">
                                            <p:txEl>
                                              <p:pRg st="5" end="5"/>
                                            </p:txEl>
                                          </p:spTgt>
                                        </p:tgtEl>
                                        <p:attrNameLst>
                                          <p:attrName>ppt_y</p:attrName>
                                        </p:attrNameLst>
                                      </p:cBhvr>
                                      <p:tavLst>
                                        <p:tav tm="0">
                                          <p:val>
                                            <p:strVal val="#ppt_y+0.1"/>
                                          </p:val>
                                        </p:tav>
                                        <p:tav tm="100000">
                                          <p:val>
                                            <p:strVal val="#ppt_y"/>
                                          </p:val>
                                        </p:tav>
                                      </p:tavLst>
                                    </p:anim>
                                  </p:childTnLst>
                                </p:cTn>
                              </p:par>
                              <p:par>
                                <p:cTn id="53" presetID="30" presetClass="entr" presetSubtype="0" fill="hold" nodeType="with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800" decel="100000"/>
                                        <p:tgtEl>
                                          <p:spTgt spid="3">
                                            <p:txEl>
                                              <p:pRg st="6" end="6"/>
                                            </p:txEl>
                                          </p:spTgt>
                                        </p:tgtEl>
                                      </p:cBhvr>
                                    </p:animEffect>
                                    <p:anim calcmode="lin" valueType="num">
                                      <p:cBhvr>
                                        <p:cTn id="56"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57"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58"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59"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60"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par>
                                <p:cTn id="61" presetID="30" presetClass="entr" presetSubtype="0" fill="hold" nodeType="with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800" decel="100000"/>
                                        <p:tgtEl>
                                          <p:spTgt spid="3">
                                            <p:txEl>
                                              <p:pRg st="7" end="7"/>
                                            </p:txEl>
                                          </p:spTgt>
                                        </p:tgtEl>
                                      </p:cBhvr>
                                    </p:animEffect>
                                    <p:anim calcmode="lin" valueType="num">
                                      <p:cBhvr>
                                        <p:cTn id="64" dur="800" decel="100000" fill="hold"/>
                                        <p:tgtEl>
                                          <p:spTgt spid="3">
                                            <p:txEl>
                                              <p:pRg st="7" end="7"/>
                                            </p:txEl>
                                          </p:spTgt>
                                        </p:tgtEl>
                                        <p:attrNameLst>
                                          <p:attrName>style.rotation</p:attrName>
                                        </p:attrNameLst>
                                      </p:cBhvr>
                                      <p:tavLst>
                                        <p:tav tm="0">
                                          <p:val>
                                            <p:fltVal val="-90"/>
                                          </p:val>
                                        </p:tav>
                                        <p:tav tm="100000">
                                          <p:val>
                                            <p:fltVal val="0"/>
                                          </p:val>
                                        </p:tav>
                                      </p:tavLst>
                                    </p:anim>
                                    <p:anim calcmode="lin" valueType="num">
                                      <p:cBhvr>
                                        <p:cTn id="65" dur="800" decel="100000" fill="hold"/>
                                        <p:tgtEl>
                                          <p:spTgt spid="3">
                                            <p:txEl>
                                              <p:pRg st="7" end="7"/>
                                            </p:txEl>
                                          </p:spTgt>
                                        </p:tgtEl>
                                        <p:attrNameLst>
                                          <p:attrName>ppt_x</p:attrName>
                                        </p:attrNameLst>
                                      </p:cBhvr>
                                      <p:tavLst>
                                        <p:tav tm="0">
                                          <p:val>
                                            <p:strVal val="#ppt_x+0.4"/>
                                          </p:val>
                                        </p:tav>
                                        <p:tav tm="100000">
                                          <p:val>
                                            <p:strVal val="#ppt_x-0.05"/>
                                          </p:val>
                                        </p:tav>
                                      </p:tavLst>
                                    </p:anim>
                                    <p:anim calcmode="lin" valueType="num">
                                      <p:cBhvr>
                                        <p:cTn id="66" dur="800" decel="100000" fill="hold"/>
                                        <p:tgtEl>
                                          <p:spTgt spid="3">
                                            <p:txEl>
                                              <p:pRg st="7" end="7"/>
                                            </p:txEl>
                                          </p:spTgt>
                                        </p:tgtEl>
                                        <p:attrNameLst>
                                          <p:attrName>ppt_y</p:attrName>
                                        </p:attrNameLst>
                                      </p:cBhvr>
                                      <p:tavLst>
                                        <p:tav tm="0">
                                          <p:val>
                                            <p:strVal val="#ppt_y-0.4"/>
                                          </p:val>
                                        </p:tav>
                                        <p:tav tm="100000">
                                          <p:val>
                                            <p:strVal val="#ppt_y+0.1"/>
                                          </p:val>
                                        </p:tav>
                                      </p:tavLst>
                                    </p:anim>
                                    <p:anim calcmode="lin" valueType="num">
                                      <p:cBhvr>
                                        <p:cTn id="67" dur="200" accel="100000" fill="hold">
                                          <p:stCondLst>
                                            <p:cond delay="800"/>
                                          </p:stCondLst>
                                        </p:cTn>
                                        <p:tgtEl>
                                          <p:spTgt spid="3">
                                            <p:txEl>
                                              <p:pRg st="7" end="7"/>
                                            </p:txEl>
                                          </p:spTgt>
                                        </p:tgtEl>
                                        <p:attrNameLst>
                                          <p:attrName>ppt_x</p:attrName>
                                        </p:attrNameLst>
                                      </p:cBhvr>
                                      <p:tavLst>
                                        <p:tav tm="0">
                                          <p:val>
                                            <p:strVal val="#ppt_x-0.05"/>
                                          </p:val>
                                        </p:tav>
                                        <p:tav tm="100000">
                                          <p:val>
                                            <p:strVal val="#ppt_x"/>
                                          </p:val>
                                        </p:tav>
                                      </p:tavLst>
                                    </p:anim>
                                    <p:anim calcmode="lin" valueType="num">
                                      <p:cBhvr>
                                        <p:cTn id="68" dur="200" accel="100000" fill="hold">
                                          <p:stCondLst>
                                            <p:cond delay="800"/>
                                          </p:stCondLst>
                                        </p:cTn>
                                        <p:tgtEl>
                                          <p:spTgt spid="3">
                                            <p:txEl>
                                              <p:pRg st="7" end="7"/>
                                            </p:txEl>
                                          </p:spTgt>
                                        </p:tgtEl>
                                        <p:attrNameLst>
                                          <p:attrName>ppt_y</p:attrName>
                                        </p:attrNameLst>
                                      </p:cBhvr>
                                      <p:tavLst>
                                        <p:tav tm="0">
                                          <p:val>
                                            <p:strVal val="#ppt_y+0.1"/>
                                          </p:val>
                                        </p:tav>
                                        <p:tav tm="100000">
                                          <p:val>
                                            <p:strVal val="#ppt_y"/>
                                          </p:val>
                                        </p:tav>
                                      </p:tavLst>
                                    </p:anim>
                                  </p:childTnLst>
                                </p:cTn>
                              </p:par>
                              <p:par>
                                <p:cTn id="69" presetID="30" presetClass="entr" presetSubtype="0" fill="hold" nodeType="withEffect">
                                  <p:stCondLst>
                                    <p:cond delay="0"/>
                                  </p:stCondLst>
                                  <p:childTnLst>
                                    <p:set>
                                      <p:cBhvr>
                                        <p:cTn id="70" dur="1" fill="hold">
                                          <p:stCondLst>
                                            <p:cond delay="0"/>
                                          </p:stCondLst>
                                        </p:cTn>
                                        <p:tgtEl>
                                          <p:spTgt spid="3">
                                            <p:txEl>
                                              <p:pRg st="8" end="8"/>
                                            </p:txEl>
                                          </p:spTgt>
                                        </p:tgtEl>
                                        <p:attrNameLst>
                                          <p:attrName>style.visibility</p:attrName>
                                        </p:attrNameLst>
                                      </p:cBhvr>
                                      <p:to>
                                        <p:strVal val="visible"/>
                                      </p:to>
                                    </p:set>
                                    <p:animEffect transition="in" filter="fade">
                                      <p:cBhvr>
                                        <p:cTn id="71" dur="800" decel="100000"/>
                                        <p:tgtEl>
                                          <p:spTgt spid="3">
                                            <p:txEl>
                                              <p:pRg st="8" end="8"/>
                                            </p:txEl>
                                          </p:spTgt>
                                        </p:tgtEl>
                                      </p:cBhvr>
                                    </p:animEffect>
                                    <p:anim calcmode="lin" valueType="num">
                                      <p:cBhvr>
                                        <p:cTn id="72" dur="800" decel="100000" fill="hold"/>
                                        <p:tgtEl>
                                          <p:spTgt spid="3">
                                            <p:txEl>
                                              <p:pRg st="8" end="8"/>
                                            </p:txEl>
                                          </p:spTgt>
                                        </p:tgtEl>
                                        <p:attrNameLst>
                                          <p:attrName>style.rotation</p:attrName>
                                        </p:attrNameLst>
                                      </p:cBhvr>
                                      <p:tavLst>
                                        <p:tav tm="0">
                                          <p:val>
                                            <p:fltVal val="-90"/>
                                          </p:val>
                                        </p:tav>
                                        <p:tav tm="100000">
                                          <p:val>
                                            <p:fltVal val="0"/>
                                          </p:val>
                                        </p:tav>
                                      </p:tavLst>
                                    </p:anim>
                                    <p:anim calcmode="lin" valueType="num">
                                      <p:cBhvr>
                                        <p:cTn id="73" dur="800" decel="100000" fill="hold"/>
                                        <p:tgtEl>
                                          <p:spTgt spid="3">
                                            <p:txEl>
                                              <p:pRg st="8" end="8"/>
                                            </p:txEl>
                                          </p:spTgt>
                                        </p:tgtEl>
                                        <p:attrNameLst>
                                          <p:attrName>ppt_x</p:attrName>
                                        </p:attrNameLst>
                                      </p:cBhvr>
                                      <p:tavLst>
                                        <p:tav tm="0">
                                          <p:val>
                                            <p:strVal val="#ppt_x+0.4"/>
                                          </p:val>
                                        </p:tav>
                                        <p:tav tm="100000">
                                          <p:val>
                                            <p:strVal val="#ppt_x-0.05"/>
                                          </p:val>
                                        </p:tav>
                                      </p:tavLst>
                                    </p:anim>
                                    <p:anim calcmode="lin" valueType="num">
                                      <p:cBhvr>
                                        <p:cTn id="74" dur="800" decel="100000" fill="hold"/>
                                        <p:tgtEl>
                                          <p:spTgt spid="3">
                                            <p:txEl>
                                              <p:pRg st="8" end="8"/>
                                            </p:txEl>
                                          </p:spTgt>
                                        </p:tgtEl>
                                        <p:attrNameLst>
                                          <p:attrName>ppt_y</p:attrName>
                                        </p:attrNameLst>
                                      </p:cBhvr>
                                      <p:tavLst>
                                        <p:tav tm="0">
                                          <p:val>
                                            <p:strVal val="#ppt_y-0.4"/>
                                          </p:val>
                                        </p:tav>
                                        <p:tav tm="100000">
                                          <p:val>
                                            <p:strVal val="#ppt_y+0.1"/>
                                          </p:val>
                                        </p:tav>
                                      </p:tavLst>
                                    </p:anim>
                                    <p:anim calcmode="lin" valueType="num">
                                      <p:cBhvr>
                                        <p:cTn id="75" dur="200" accel="100000" fill="hold">
                                          <p:stCondLst>
                                            <p:cond delay="800"/>
                                          </p:stCondLst>
                                        </p:cTn>
                                        <p:tgtEl>
                                          <p:spTgt spid="3">
                                            <p:txEl>
                                              <p:pRg st="8" end="8"/>
                                            </p:txEl>
                                          </p:spTgt>
                                        </p:tgtEl>
                                        <p:attrNameLst>
                                          <p:attrName>ppt_x</p:attrName>
                                        </p:attrNameLst>
                                      </p:cBhvr>
                                      <p:tavLst>
                                        <p:tav tm="0">
                                          <p:val>
                                            <p:strVal val="#ppt_x-0.05"/>
                                          </p:val>
                                        </p:tav>
                                        <p:tav tm="100000">
                                          <p:val>
                                            <p:strVal val="#ppt_x"/>
                                          </p:val>
                                        </p:tav>
                                      </p:tavLst>
                                    </p:anim>
                                    <p:anim calcmode="lin" valueType="num">
                                      <p:cBhvr>
                                        <p:cTn id="76" dur="200" accel="100000" fill="hold">
                                          <p:stCondLst>
                                            <p:cond delay="800"/>
                                          </p:stCondLst>
                                        </p:cTn>
                                        <p:tgtEl>
                                          <p:spTgt spid="3">
                                            <p:txEl>
                                              <p:pRg st="8" end="8"/>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2) «Радуга»</a:t>
            </a:r>
            <a:endParaRPr lang="ru-RU" b="1" i="1" dirty="0"/>
          </a:p>
        </p:txBody>
      </p:sp>
      <p:sp>
        <p:nvSpPr>
          <p:cNvPr id="3" name="Содержимое 2"/>
          <p:cNvSpPr>
            <a:spLocks noGrp="1"/>
          </p:cNvSpPr>
          <p:nvPr>
            <p:ph idx="1"/>
          </p:nvPr>
        </p:nvSpPr>
        <p:spPr>
          <a:xfrm>
            <a:off x="214282" y="1214422"/>
            <a:ext cx="5614998" cy="4525963"/>
          </a:xfrm>
        </p:spPr>
        <p:txBody>
          <a:bodyPr>
            <a:normAutofit fontScale="92500" lnSpcReduction="10000"/>
          </a:bodyPr>
          <a:lstStyle/>
          <a:p>
            <a:pPr>
              <a:buNone/>
            </a:pPr>
            <a:r>
              <a:rPr lang="ru-RU" b="1" dirty="0" smtClean="0"/>
              <a:t> 	</a:t>
            </a:r>
            <a:r>
              <a:rPr lang="ru-RU" b="1" i="1" dirty="0" smtClean="0"/>
              <a:t>Цель:</a:t>
            </a:r>
            <a:r>
              <a:rPr lang="ru-RU" i="1" dirty="0" smtClean="0"/>
              <a:t> учить детей укреплять дыхательные мышцы всей ды­хательной системы, осуществлять вентиляцию легких во всех отделах.</a:t>
            </a:r>
          </a:p>
          <a:p>
            <a:pPr>
              <a:buNone/>
            </a:pPr>
            <a:r>
              <a:rPr lang="ru-RU" i="1" dirty="0" smtClean="0"/>
              <a:t>   Исходное положение - лежа, сидя, стоя. Туловище расслаблено. Сделать полный выдох носом, втягивая в себя живот, грудную клетку.</a:t>
            </a:r>
            <a:endParaRPr lang="ru-RU" i="1" dirty="0"/>
          </a:p>
        </p:txBody>
      </p:sp>
      <p:pic>
        <p:nvPicPr>
          <p:cNvPr id="4" name="Рисунок 3" descr="13124_html_1348b3f6.jpg"/>
          <p:cNvPicPr>
            <a:picLocks noChangeAspect="1"/>
          </p:cNvPicPr>
          <p:nvPr/>
        </p:nvPicPr>
        <p:blipFill>
          <a:blip r:embed="rId2" cstate="print"/>
          <a:stretch>
            <a:fillRect/>
          </a:stretch>
        </p:blipFill>
        <p:spPr>
          <a:xfrm>
            <a:off x="5857884" y="3790951"/>
            <a:ext cx="3286116" cy="3067049"/>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nodeType="clickEffect">
                                  <p:stCondLst>
                                    <p:cond delay="0"/>
                                  </p:stCondLst>
                                  <p:childTnLst>
                                    <p:animRot by="21600000">
                                      <p:cBhvr>
                                        <p:cTn id="11" dur="2000" fill="hold"/>
                                        <p:tgtEl>
                                          <p:spTgt spid="3">
                                            <p:txEl>
                                              <p:pRg st="0" end="0"/>
                                            </p:txEl>
                                          </p:spTgt>
                                        </p:tgtEl>
                                        <p:attrNameLst>
                                          <p:attrName>r</p:attrName>
                                        </p:attrNameLst>
                                      </p:cBhvr>
                                    </p:animRot>
                                  </p:childTnLst>
                                </p:cTn>
                              </p:par>
                              <p:par>
                                <p:cTn id="12" presetID="8" presetClass="emph" presetSubtype="0" fill="hold" nodeType="withEffect">
                                  <p:stCondLst>
                                    <p:cond delay="0"/>
                                  </p:stCondLst>
                                  <p:childTnLst>
                                    <p:animRot by="21600000">
                                      <p:cBhvr>
                                        <p:cTn id="13" dur="2000" fill="hold"/>
                                        <p:tgtEl>
                                          <p:spTgt spid="3">
                                            <p:txEl>
                                              <p:pRg st="1" end="1"/>
                                            </p:txEl>
                                          </p:spTgt>
                                        </p:tgtEl>
                                        <p:attrNameLst>
                                          <p:attrName>r</p:attrName>
                                        </p:attrNameLst>
                                      </p:cBhvr>
                                    </p:animRo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ox(in)">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357166"/>
            <a:ext cx="8229600" cy="5286412"/>
          </a:xfrm>
        </p:spPr>
        <p:txBody>
          <a:bodyPr>
            <a:normAutofit fontScale="85000" lnSpcReduction="20000"/>
          </a:bodyPr>
          <a:lstStyle/>
          <a:p>
            <a:pPr lvl="0">
              <a:buNone/>
            </a:pPr>
            <a:r>
              <a:rPr lang="ru-RU" dirty="0" smtClean="0"/>
              <a:t>	</a:t>
            </a:r>
            <a:r>
              <a:rPr lang="ru-RU" i="1" dirty="0" smtClean="0"/>
              <a:t>Исходное положение - стоя или в движении.</a:t>
            </a:r>
          </a:p>
          <a:p>
            <a:pPr lvl="0">
              <a:buNone/>
            </a:pPr>
            <a:r>
              <a:rPr lang="ru-RU" i="1" dirty="0" smtClean="0"/>
              <a:t>	Сделать полный вдох носом с разведением рук в стороны.</a:t>
            </a:r>
          </a:p>
          <a:p>
            <a:pPr lvl="0">
              <a:buNone/>
            </a:pPr>
            <a:r>
              <a:rPr lang="ru-RU" i="1" dirty="0" smtClean="0"/>
              <a:t>	Задержать дыхание на 3-4 секунд.</a:t>
            </a:r>
          </a:p>
          <a:p>
            <a:pPr lvl="0">
              <a:buNone/>
            </a:pPr>
            <a:r>
              <a:rPr lang="ru-RU" i="1" dirty="0" smtClean="0"/>
              <a:t>	Растягивая губы в улыбке, произносить звук «с», выдыхая воздух и втягивая в себя живот и грудную клетку. Руки сначала направить вперед, затем скрестить перед грудью, как бы обни­мая плечи; одна рука идет под мышку, другая на плечо. Повторить 3-4 раза.</a:t>
            </a:r>
          </a:p>
          <a:p>
            <a:pPr>
              <a:buNone/>
            </a:pPr>
            <a:r>
              <a:rPr lang="ru-RU" dirty="0" smtClean="0">
                <a:effectLst>
                  <a:outerShdw blurRad="38100" dist="38100" dir="2700000" algn="tl">
                    <a:srgbClr val="000000">
                      <a:alpha val="43137"/>
                    </a:srgbClr>
                  </a:outerShdw>
                </a:effectLst>
              </a:rPr>
              <a:t>   	«Над землёю коромысло</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Разноцветное повисло.</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Льются вешние лучи,</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В них купаются грачи.»</a:t>
            </a:r>
          </a:p>
          <a:p>
            <a:pPr>
              <a:buNone/>
            </a:pPr>
            <a:endParaRPr lang="ru-RU" dirty="0"/>
          </a:p>
        </p:txBody>
      </p:sp>
      <p:pic>
        <p:nvPicPr>
          <p:cNvPr id="4" name="Рисунок 3" descr="rainbow.gif"/>
          <p:cNvPicPr>
            <a:picLocks noChangeAspect="1"/>
          </p:cNvPicPr>
          <p:nvPr/>
        </p:nvPicPr>
        <p:blipFill>
          <a:blip r:embed="rId2"/>
          <a:stretch>
            <a:fillRect/>
          </a:stretch>
        </p:blipFill>
        <p:spPr>
          <a:xfrm>
            <a:off x="3929058" y="3857628"/>
            <a:ext cx="4929190" cy="2719390"/>
          </a:xfrm>
          <a:prstGeom prst="rect">
            <a:avLst/>
          </a:prstGeom>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0" end="0"/>
                                            </p:txEl>
                                          </p:spTgt>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3">
                                            <p:txEl>
                                              <p:pRg st="1" end="1"/>
                                            </p:txEl>
                                          </p:spTgt>
                                        </p:tgtEl>
                                        <p:attrNameLst>
                                          <p:attrName>r</p:attrName>
                                        </p:attrNameLst>
                                      </p:cBhvr>
                                    </p:animRot>
                                  </p:childTnLst>
                                </p:cTn>
                              </p:par>
                              <p:par>
                                <p:cTn id="9" presetID="8" presetClass="emph" presetSubtype="0" fill="hold" nodeType="withEffect">
                                  <p:stCondLst>
                                    <p:cond delay="0"/>
                                  </p:stCondLst>
                                  <p:childTnLst>
                                    <p:animRot by="21600000">
                                      <p:cBhvr>
                                        <p:cTn id="10" dur="2000" fill="hold"/>
                                        <p:tgtEl>
                                          <p:spTgt spid="3">
                                            <p:txEl>
                                              <p:pRg st="2" end="2"/>
                                            </p:txEl>
                                          </p:spTgt>
                                        </p:tgtEl>
                                        <p:attrNameLst>
                                          <p:attrName>r</p:attrName>
                                        </p:attrNameLst>
                                      </p:cBhvr>
                                    </p:animRot>
                                  </p:childTnLst>
                                </p:cTn>
                              </p:par>
                              <p:par>
                                <p:cTn id="11" presetID="8" presetClass="emph" presetSubtype="0" fill="hold" nodeType="withEffect">
                                  <p:stCondLst>
                                    <p:cond delay="0"/>
                                  </p:stCondLst>
                                  <p:childTnLst>
                                    <p:animRot by="21600000">
                                      <p:cBhvr>
                                        <p:cTn id="12" dur="2000" fill="hold"/>
                                        <p:tgtEl>
                                          <p:spTgt spid="3">
                                            <p:txEl>
                                              <p:pRg st="3" end="3"/>
                                            </p:txEl>
                                          </p:spTgt>
                                        </p:tgtEl>
                                        <p:attrNameLst>
                                          <p:attrName>r</p:attrName>
                                        </p:attrNameLst>
                                      </p:cBhvr>
                                    </p:animRot>
                                  </p:childTnLst>
                                </p:cTn>
                              </p:par>
                              <p:par>
                                <p:cTn id="13" presetID="8" presetClass="emph" presetSubtype="0" fill="hold" nodeType="withEffect">
                                  <p:stCondLst>
                                    <p:cond delay="0"/>
                                  </p:stCondLst>
                                  <p:childTnLst>
                                    <p:animRot by="21600000">
                                      <p:cBhvr>
                                        <p:cTn id="14" dur="2000" fill="hold"/>
                                        <p:tgtEl>
                                          <p:spTgt spid="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40000" r="-40000"/>
          </a:stretch>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ctr">
              <a:buNone/>
            </a:pPr>
            <a:r>
              <a:rPr lang="ru-RU" sz="6000" b="1" i="1" u="sng" dirty="0" smtClean="0">
                <a:solidFill>
                  <a:srgbClr val="7030A0"/>
                </a:solidFill>
                <a:effectLst>
                  <a:outerShdw blurRad="38100" dist="38100" dir="2700000" algn="tl">
                    <a:srgbClr val="000000">
                      <a:alpha val="43137"/>
                    </a:srgbClr>
                  </a:outerShdw>
                </a:effectLst>
              </a:rPr>
              <a:t>Спасибо за внимание!</a:t>
            </a:r>
            <a:endParaRPr lang="ru-RU" sz="6000" b="1" i="1" u="sng" dirty="0">
              <a:solidFill>
                <a:srgbClr val="7030A0"/>
              </a:solidFill>
              <a:effectLst>
                <a:outerShdw blurRad="38100" dist="38100" dir="2700000" algn="tl">
                  <a:srgbClr val="000000">
                    <a:alpha val="43137"/>
                  </a:srgbClr>
                </a:outerShdw>
              </a:effectLst>
            </a:endParaRPr>
          </a:p>
        </p:txBody>
      </p:sp>
      <p:pic>
        <p:nvPicPr>
          <p:cNvPr id="4" name="Рисунок 3" descr="13461683132.gif"/>
          <p:cNvPicPr>
            <a:picLocks noChangeAspect="1"/>
          </p:cNvPicPr>
          <p:nvPr/>
        </p:nvPicPr>
        <p:blipFill>
          <a:blip r:embed="rId3"/>
          <a:stretch>
            <a:fillRect/>
          </a:stretch>
        </p:blipFill>
        <p:spPr>
          <a:xfrm>
            <a:off x="4429124" y="2790825"/>
            <a:ext cx="4410075" cy="4067175"/>
          </a:xfrm>
          <a:prstGeom prst="rect">
            <a:avLst/>
          </a:prstGeom>
        </p:spPr>
      </p:pic>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t> Упражнения на развитие диафрагмального дыхания</a:t>
            </a:r>
            <a:endParaRPr lang="ru-RU" dirty="0"/>
          </a:p>
        </p:txBody>
      </p:sp>
      <p:sp>
        <p:nvSpPr>
          <p:cNvPr id="3" name="Содержимое 2"/>
          <p:cNvSpPr>
            <a:spLocks noGrp="1"/>
          </p:cNvSpPr>
          <p:nvPr>
            <p:ph idx="1"/>
          </p:nvPr>
        </p:nvSpPr>
        <p:spPr>
          <a:xfrm>
            <a:off x="457200" y="1600200"/>
            <a:ext cx="3543296" cy="5257800"/>
          </a:xfrm>
        </p:spPr>
        <p:txBody>
          <a:bodyPr>
            <a:normAutofit fontScale="70000" lnSpcReduction="20000"/>
          </a:bodyPr>
          <a:lstStyle/>
          <a:p>
            <a:pPr>
              <a:buNone/>
            </a:pPr>
            <a:r>
              <a:rPr lang="ru-RU" sz="3600" b="1" dirty="0" smtClean="0"/>
              <a:t>    Диафрагмальное дыхание</a:t>
            </a:r>
            <a:r>
              <a:rPr lang="ru-RU" sz="3600" dirty="0" smtClean="0"/>
              <a:t> – это такое дыхание, при котором вдох и выдох совершаются при участии диафрагмы и межреберных мышц. Активна нижняя, самая емкая часть легких. Верхние отделы грудной клетки, а так же плечи практически остаются неподвижными.</a:t>
            </a:r>
          </a:p>
          <a:p>
            <a:pPr>
              <a:buNone/>
            </a:pPr>
            <a:endParaRPr lang="ru-RU" dirty="0"/>
          </a:p>
        </p:txBody>
      </p:sp>
      <p:pic>
        <p:nvPicPr>
          <p:cNvPr id="5" name="Рисунок 4" descr="yoga_breathing.png"/>
          <p:cNvPicPr>
            <a:picLocks noChangeAspect="1"/>
          </p:cNvPicPr>
          <p:nvPr/>
        </p:nvPicPr>
        <p:blipFill>
          <a:blip r:embed="rId2"/>
          <a:stretch>
            <a:fillRect/>
          </a:stretch>
        </p:blipFill>
        <p:spPr>
          <a:xfrm>
            <a:off x="4071934" y="2786058"/>
            <a:ext cx="4783958" cy="3796826"/>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lstStyle/>
          <a:p>
            <a:pPr>
              <a:buNone/>
            </a:pPr>
            <a:r>
              <a:rPr lang="ru-RU" dirty="0" smtClean="0"/>
              <a:t>	Детям с нарушениями речи, а так же с соматически ослабленным детям (а их большинство) для развития диафрагмального дыхания требуется обучение через специальные упражнения.</a:t>
            </a:r>
          </a:p>
          <a:p>
            <a:pPr>
              <a:buNone/>
            </a:pPr>
            <a:endParaRPr lang="ru-RU" dirty="0"/>
          </a:p>
        </p:txBody>
      </p:sp>
      <p:pic>
        <p:nvPicPr>
          <p:cNvPr id="4" name="Рисунок 3" descr="1789.300x349.jpg"/>
          <p:cNvPicPr>
            <a:picLocks noChangeAspect="1"/>
          </p:cNvPicPr>
          <p:nvPr/>
        </p:nvPicPr>
        <p:blipFill>
          <a:blip r:embed="rId2"/>
          <a:stretch>
            <a:fillRect/>
          </a:stretch>
        </p:blipFill>
        <p:spPr>
          <a:xfrm>
            <a:off x="357158" y="2928934"/>
            <a:ext cx="3857652" cy="3739753"/>
          </a:xfrm>
          <a:prstGeom prst="rect">
            <a:avLst/>
          </a:prstGeom>
        </p:spPr>
      </p:pic>
      <p:pic>
        <p:nvPicPr>
          <p:cNvPr id="5" name="Рисунок 4" descr="4569_html_17ce6bb9.jpg"/>
          <p:cNvPicPr>
            <a:picLocks noChangeAspect="1"/>
          </p:cNvPicPr>
          <p:nvPr/>
        </p:nvPicPr>
        <p:blipFill>
          <a:blip r:embed="rId3"/>
          <a:stretch>
            <a:fillRect/>
          </a:stretch>
        </p:blipFill>
        <p:spPr>
          <a:xfrm>
            <a:off x="5500694" y="3214686"/>
            <a:ext cx="3427100" cy="3454152"/>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80">
                                          <p:stCondLst>
                                            <p:cond delay="0"/>
                                          </p:stCondLst>
                                        </p:cTn>
                                        <p:tgtEl>
                                          <p:spTgt spid="4"/>
                                        </p:tgtEl>
                                      </p:cBhvr>
                                    </p:animEffect>
                                    <p:anim calcmode="lin" valueType="num">
                                      <p:cBhvr>
                                        <p:cTn id="13"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8" dur="26">
                                          <p:stCondLst>
                                            <p:cond delay="650"/>
                                          </p:stCondLst>
                                        </p:cTn>
                                        <p:tgtEl>
                                          <p:spTgt spid="4"/>
                                        </p:tgtEl>
                                      </p:cBhvr>
                                      <p:to x="100000" y="60000"/>
                                    </p:animScale>
                                    <p:animScale>
                                      <p:cBhvr>
                                        <p:cTn id="19" dur="166" decel="50000">
                                          <p:stCondLst>
                                            <p:cond delay="676"/>
                                          </p:stCondLst>
                                        </p:cTn>
                                        <p:tgtEl>
                                          <p:spTgt spid="4"/>
                                        </p:tgtEl>
                                      </p:cBhvr>
                                      <p:to x="100000" y="100000"/>
                                    </p:animScale>
                                    <p:animScale>
                                      <p:cBhvr>
                                        <p:cTn id="20" dur="26">
                                          <p:stCondLst>
                                            <p:cond delay="1312"/>
                                          </p:stCondLst>
                                        </p:cTn>
                                        <p:tgtEl>
                                          <p:spTgt spid="4"/>
                                        </p:tgtEl>
                                      </p:cBhvr>
                                      <p:to x="100000" y="80000"/>
                                    </p:animScale>
                                    <p:animScale>
                                      <p:cBhvr>
                                        <p:cTn id="21" dur="166" decel="50000">
                                          <p:stCondLst>
                                            <p:cond delay="1338"/>
                                          </p:stCondLst>
                                        </p:cTn>
                                        <p:tgtEl>
                                          <p:spTgt spid="4"/>
                                        </p:tgtEl>
                                      </p:cBhvr>
                                      <p:to x="100000" y="100000"/>
                                    </p:animScale>
                                    <p:animScale>
                                      <p:cBhvr>
                                        <p:cTn id="22" dur="26">
                                          <p:stCondLst>
                                            <p:cond delay="1642"/>
                                          </p:stCondLst>
                                        </p:cTn>
                                        <p:tgtEl>
                                          <p:spTgt spid="4"/>
                                        </p:tgtEl>
                                      </p:cBhvr>
                                      <p:to x="100000" y="90000"/>
                                    </p:animScale>
                                    <p:animScale>
                                      <p:cBhvr>
                                        <p:cTn id="23" dur="166" decel="50000">
                                          <p:stCondLst>
                                            <p:cond delay="1668"/>
                                          </p:stCondLst>
                                        </p:cTn>
                                        <p:tgtEl>
                                          <p:spTgt spid="4"/>
                                        </p:tgtEl>
                                      </p:cBhvr>
                                      <p:to x="100000" y="100000"/>
                                    </p:animScale>
                                    <p:animScale>
                                      <p:cBhvr>
                                        <p:cTn id="24" dur="26">
                                          <p:stCondLst>
                                            <p:cond delay="1808"/>
                                          </p:stCondLst>
                                        </p:cTn>
                                        <p:tgtEl>
                                          <p:spTgt spid="4"/>
                                        </p:tgtEl>
                                      </p:cBhvr>
                                      <p:to x="100000" y="95000"/>
                                    </p:animScale>
                                    <p:animScale>
                                      <p:cBhvr>
                                        <p:cTn id="25" dur="166" decel="50000">
                                          <p:stCondLst>
                                            <p:cond delay="1834"/>
                                          </p:stCondLst>
                                        </p:cTn>
                                        <p:tgtEl>
                                          <p:spTgt spid="4"/>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52" presetClass="entr" presetSubtype="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Scale>
                                      <p:cBhvr>
                                        <p:cTn id="30"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5"/>
                                        </p:tgtEl>
                                        <p:attrNameLst>
                                          <p:attrName>ppt_x</p:attrName>
                                          <p:attrName>ppt_y</p:attrName>
                                        </p:attrNameLst>
                                      </p:cBhvr>
                                    </p:animMotion>
                                    <p:animEffect transition="in" filter="fade">
                                      <p:cBhvr>
                                        <p:cTn id="3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 1)«Рыбка» (в положении лежа)</a:t>
            </a:r>
            <a:endParaRPr lang="ru-RU" b="1" i="1" dirty="0"/>
          </a:p>
        </p:txBody>
      </p:sp>
      <p:sp>
        <p:nvSpPr>
          <p:cNvPr id="4" name="Блок-схема: перфолента 3"/>
          <p:cNvSpPr/>
          <p:nvPr/>
        </p:nvSpPr>
        <p:spPr>
          <a:xfrm>
            <a:off x="285720" y="1214422"/>
            <a:ext cx="3714776" cy="3786214"/>
          </a:xfrm>
          <a:prstGeom prst="flowChartPunchedTape">
            <a:avLst/>
          </a:prstGeom>
          <a:noFill/>
          <a:ln w="3492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i="1" dirty="0" smtClean="0">
                <a:solidFill>
                  <a:schemeClr val="tx1"/>
                </a:solidFill>
              </a:rPr>
              <a:t>Положить ребенка на спину, поставить ему на живот легкую мягкую игрушку-рыбку. Делая вдох носом живот выпячивается, а значит игрушка стоящая на нем поднимается. При выдохе через рот живот втягивается, и игрушка опускается.</a:t>
            </a:r>
            <a:endParaRPr lang="ru-RU" b="1" dirty="0">
              <a:solidFill>
                <a:schemeClr val="tx1"/>
              </a:solidFill>
            </a:endParaRPr>
          </a:p>
        </p:txBody>
      </p:sp>
      <p:sp>
        <p:nvSpPr>
          <p:cNvPr id="5" name="Овал 4"/>
          <p:cNvSpPr/>
          <p:nvPr/>
        </p:nvSpPr>
        <p:spPr>
          <a:xfrm>
            <a:off x="4500562" y="4214818"/>
            <a:ext cx="4643438" cy="2143140"/>
          </a:xfrm>
          <a:prstGeom prst="ellipse">
            <a:avLst/>
          </a:prstGeom>
          <a:noFill/>
          <a:ln w="3492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4572000" y="4643446"/>
            <a:ext cx="4572000" cy="1200329"/>
          </a:xfrm>
          <a:prstGeom prst="rect">
            <a:avLst/>
          </a:prstGeom>
        </p:spPr>
        <p:txBody>
          <a:bodyPr>
            <a:spAutoFit/>
          </a:bodyPr>
          <a:lstStyle/>
          <a:p>
            <a:pPr algn="ctr">
              <a:buNone/>
            </a:pPr>
            <a:r>
              <a:rPr lang="ru-RU" b="1" dirty="0" smtClean="0"/>
              <a:t>Качаю рыбку на волне,</a:t>
            </a:r>
          </a:p>
          <a:p>
            <a:pPr algn="ctr">
              <a:buNone/>
            </a:pPr>
            <a:r>
              <a:rPr lang="ru-RU" b="1" dirty="0" smtClean="0"/>
              <a:t>То вверх (вдох),</a:t>
            </a:r>
          </a:p>
          <a:p>
            <a:pPr algn="ctr">
              <a:buNone/>
            </a:pPr>
            <a:r>
              <a:rPr lang="ru-RU" b="1" dirty="0" smtClean="0"/>
              <a:t>То вниз (выдох)</a:t>
            </a:r>
          </a:p>
          <a:p>
            <a:pPr algn="ctr">
              <a:buNone/>
            </a:pPr>
            <a:r>
              <a:rPr lang="ru-RU" b="1" dirty="0" smtClean="0"/>
              <a:t>Плывет по мне.</a:t>
            </a:r>
          </a:p>
        </p:txBody>
      </p:sp>
      <p:pic>
        <p:nvPicPr>
          <p:cNvPr id="9" name="Рисунок 8" descr="img_9.jpg"/>
          <p:cNvPicPr>
            <a:picLocks noChangeAspect="1"/>
          </p:cNvPicPr>
          <p:nvPr/>
        </p:nvPicPr>
        <p:blipFill>
          <a:blip r:embed="rId2" cstate="print"/>
          <a:stretch>
            <a:fillRect/>
          </a:stretch>
        </p:blipFill>
        <p:spPr>
          <a:xfrm>
            <a:off x="357158" y="5437342"/>
            <a:ext cx="2928958" cy="1063492"/>
          </a:xfrm>
          <a:prstGeom prst="rect">
            <a:avLst/>
          </a:prstGeom>
        </p:spPr>
      </p:pic>
      <p:pic>
        <p:nvPicPr>
          <p:cNvPr id="10" name="Рисунок 9" descr="msg-belog-415.png"/>
          <p:cNvPicPr>
            <a:picLocks noChangeAspect="1"/>
          </p:cNvPicPr>
          <p:nvPr/>
        </p:nvPicPr>
        <p:blipFill>
          <a:blip r:embed="rId3" cstate="print"/>
          <a:stretch>
            <a:fillRect/>
          </a:stretch>
        </p:blipFill>
        <p:spPr>
          <a:xfrm>
            <a:off x="5286380" y="1571612"/>
            <a:ext cx="3044958" cy="2071702"/>
          </a:xfrm>
          <a:prstGeom prst="rect">
            <a:avLst/>
          </a:prstGeom>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8" presetClass="emph" presetSubtype="0" fill="hold" grpId="0" nodeType="clickEffect">
                                  <p:stCondLst>
                                    <p:cond delay="0"/>
                                  </p:stCondLst>
                                  <p:childTnLst>
                                    <p:animRot by="21600000">
                                      <p:cBhvr>
                                        <p:cTn id="24" dur="2000" fill="hold"/>
                                        <p:tgtEl>
                                          <p:spTgt spid="4"/>
                                        </p:tgtEl>
                                        <p:attrNameLst>
                                          <p:attrName>r</p:attrName>
                                        </p:attrNameLst>
                                      </p:cBhvr>
                                    </p:animRo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box(in)">
                                      <p:cBhvr>
                                        <p:cTn id="29" dur="50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26" presetClass="entr" presetSubtype="0"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down)">
                                      <p:cBhvr>
                                        <p:cTn id="34" dur="580">
                                          <p:stCondLst>
                                            <p:cond delay="0"/>
                                          </p:stCondLst>
                                        </p:cTn>
                                        <p:tgtEl>
                                          <p:spTgt spid="9"/>
                                        </p:tgtEl>
                                      </p:cBhvr>
                                    </p:animEffect>
                                    <p:anim calcmode="lin" valueType="num">
                                      <p:cBhvr>
                                        <p:cTn id="35"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40" dur="26">
                                          <p:stCondLst>
                                            <p:cond delay="650"/>
                                          </p:stCondLst>
                                        </p:cTn>
                                        <p:tgtEl>
                                          <p:spTgt spid="9"/>
                                        </p:tgtEl>
                                      </p:cBhvr>
                                      <p:to x="100000" y="60000"/>
                                    </p:animScale>
                                    <p:animScale>
                                      <p:cBhvr>
                                        <p:cTn id="41" dur="166" decel="50000">
                                          <p:stCondLst>
                                            <p:cond delay="676"/>
                                          </p:stCondLst>
                                        </p:cTn>
                                        <p:tgtEl>
                                          <p:spTgt spid="9"/>
                                        </p:tgtEl>
                                      </p:cBhvr>
                                      <p:to x="100000" y="100000"/>
                                    </p:animScale>
                                    <p:animScale>
                                      <p:cBhvr>
                                        <p:cTn id="42" dur="26">
                                          <p:stCondLst>
                                            <p:cond delay="1312"/>
                                          </p:stCondLst>
                                        </p:cTn>
                                        <p:tgtEl>
                                          <p:spTgt spid="9"/>
                                        </p:tgtEl>
                                      </p:cBhvr>
                                      <p:to x="100000" y="80000"/>
                                    </p:animScale>
                                    <p:animScale>
                                      <p:cBhvr>
                                        <p:cTn id="43" dur="166" decel="50000">
                                          <p:stCondLst>
                                            <p:cond delay="1338"/>
                                          </p:stCondLst>
                                        </p:cTn>
                                        <p:tgtEl>
                                          <p:spTgt spid="9"/>
                                        </p:tgtEl>
                                      </p:cBhvr>
                                      <p:to x="100000" y="100000"/>
                                    </p:animScale>
                                    <p:animScale>
                                      <p:cBhvr>
                                        <p:cTn id="44" dur="26">
                                          <p:stCondLst>
                                            <p:cond delay="1642"/>
                                          </p:stCondLst>
                                        </p:cTn>
                                        <p:tgtEl>
                                          <p:spTgt spid="9"/>
                                        </p:tgtEl>
                                      </p:cBhvr>
                                      <p:to x="100000" y="90000"/>
                                    </p:animScale>
                                    <p:animScale>
                                      <p:cBhvr>
                                        <p:cTn id="45" dur="166" decel="50000">
                                          <p:stCondLst>
                                            <p:cond delay="1668"/>
                                          </p:stCondLst>
                                        </p:cTn>
                                        <p:tgtEl>
                                          <p:spTgt spid="9"/>
                                        </p:tgtEl>
                                      </p:cBhvr>
                                      <p:to x="100000" y="100000"/>
                                    </p:animScale>
                                    <p:animScale>
                                      <p:cBhvr>
                                        <p:cTn id="46" dur="26">
                                          <p:stCondLst>
                                            <p:cond delay="1808"/>
                                          </p:stCondLst>
                                        </p:cTn>
                                        <p:tgtEl>
                                          <p:spTgt spid="9"/>
                                        </p:tgtEl>
                                      </p:cBhvr>
                                      <p:to x="100000" y="95000"/>
                                    </p:animScale>
                                    <p:animScale>
                                      <p:cBhvr>
                                        <p:cTn id="47" dur="166" decel="50000">
                                          <p:stCondLst>
                                            <p:cond delay="1834"/>
                                          </p:stCondLst>
                                        </p:cTn>
                                        <p:tgtEl>
                                          <p:spTgt spid="9"/>
                                        </p:tgtEl>
                                      </p:cBhvr>
                                      <p:to x="100000" y="100000"/>
                                    </p:animScale>
                                  </p:childTnLst>
                                </p:cTn>
                              </p:par>
                            </p:childTnLst>
                          </p:cTn>
                        </p:par>
                      </p:childTnLst>
                    </p:cTn>
                  </p:par>
                  <p:par>
                    <p:cTn id="48" fill="hold">
                      <p:stCondLst>
                        <p:cond delay="indefinite"/>
                      </p:stCondLst>
                      <p:childTnLst>
                        <p:par>
                          <p:cTn id="49" fill="hold">
                            <p:stCondLst>
                              <p:cond delay="0"/>
                            </p:stCondLst>
                            <p:childTnLst>
                              <p:par>
                                <p:cTn id="50" presetID="8" presetClass="emph" presetSubtype="0" fill="hold" nodeType="clickEffect">
                                  <p:stCondLst>
                                    <p:cond delay="0"/>
                                  </p:stCondLst>
                                  <p:childTnLst>
                                    <p:animRot by="21600000">
                                      <p:cBhvr>
                                        <p:cTn id="51" dur="2000" fill="hold"/>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74638"/>
            <a:ext cx="8258204" cy="1082660"/>
          </a:xfrm>
        </p:spPr>
        <p:txBody>
          <a:bodyPr>
            <a:normAutofit fontScale="90000"/>
          </a:bodyPr>
          <a:lstStyle/>
          <a:p>
            <a:r>
              <a:rPr lang="ru-RU" b="1" i="1" dirty="0" smtClean="0"/>
              <a:t>2) «</a:t>
            </a:r>
            <a:r>
              <a:rPr lang="ru-RU" b="1" i="1" dirty="0" err="1" smtClean="0"/>
              <a:t>Бегемотик</a:t>
            </a:r>
            <a:r>
              <a:rPr lang="ru-RU" b="1" i="1" dirty="0" smtClean="0"/>
              <a:t>»(в положении сидя)</a:t>
            </a:r>
            <a:endParaRPr lang="ru-RU" b="1" i="1" dirty="0"/>
          </a:p>
        </p:txBody>
      </p:sp>
      <p:pic>
        <p:nvPicPr>
          <p:cNvPr id="4" name="Содержимое 3" descr="0_83db0_15e9911c_XL (1).png"/>
          <p:cNvPicPr>
            <a:picLocks noGrp="1" noChangeAspect="1"/>
          </p:cNvPicPr>
          <p:nvPr>
            <p:ph idx="1"/>
          </p:nvPr>
        </p:nvPicPr>
        <p:blipFill>
          <a:blip r:embed="rId2" cstate="print"/>
          <a:stretch>
            <a:fillRect/>
          </a:stretch>
        </p:blipFill>
        <p:spPr>
          <a:xfrm>
            <a:off x="6072198" y="3475045"/>
            <a:ext cx="3382955" cy="3382955"/>
          </a:xfrm>
          <a:prstGeom prst="rect">
            <a:avLst/>
          </a:prstGeom>
        </p:spPr>
      </p:pic>
      <p:sp>
        <p:nvSpPr>
          <p:cNvPr id="5" name="Прямоугольник 4"/>
          <p:cNvSpPr/>
          <p:nvPr/>
        </p:nvSpPr>
        <p:spPr>
          <a:xfrm>
            <a:off x="500034" y="1357298"/>
            <a:ext cx="8143932" cy="5139869"/>
          </a:xfrm>
          <a:prstGeom prst="rect">
            <a:avLst/>
          </a:prstGeom>
        </p:spPr>
        <p:txBody>
          <a:bodyPr wrap="square">
            <a:spAutoFit/>
          </a:bodyPr>
          <a:lstStyle/>
          <a:p>
            <a:r>
              <a:rPr lang="ru-RU" sz="3200" dirty="0" smtClean="0"/>
              <a:t>Ребенок сидит перед большим зеркалом, кладет ладонь на область диафрагмы и контролирует себя зрительно и тактильно</a:t>
            </a:r>
          </a:p>
          <a:p>
            <a:endParaRPr lang="ru-RU" sz="3200" dirty="0" smtClean="0"/>
          </a:p>
          <a:p>
            <a:r>
              <a:rPr lang="ru-RU" sz="3200" dirty="0" smtClean="0"/>
              <a:t>«Сели </a:t>
            </a:r>
            <a:r>
              <a:rPr lang="ru-RU" sz="3200" dirty="0" err="1" smtClean="0"/>
              <a:t>бегемотики</a:t>
            </a:r>
            <a:r>
              <a:rPr lang="ru-RU" sz="3200" dirty="0" smtClean="0"/>
              <a:t>,</a:t>
            </a:r>
          </a:p>
          <a:p>
            <a:r>
              <a:rPr lang="ru-RU" sz="3200" dirty="0" smtClean="0"/>
              <a:t>Потрогали животики.</a:t>
            </a:r>
          </a:p>
          <a:p>
            <a:r>
              <a:rPr lang="ru-RU" sz="3200" dirty="0" smtClean="0"/>
              <a:t>То животик поднимается,</a:t>
            </a:r>
          </a:p>
          <a:p>
            <a:r>
              <a:rPr lang="ru-RU" sz="3200" dirty="0" smtClean="0"/>
              <a:t>То животик опускается.»</a:t>
            </a:r>
          </a:p>
          <a:p>
            <a:endParaRPr lang="ru-RU" dirty="0" smtClean="0"/>
          </a:p>
          <a:p>
            <a:endParaRPr lang="ru-RU" dirty="0" smtClean="0"/>
          </a:p>
          <a:p>
            <a:endParaRPr lang="ru-RU" dirty="0" smtClean="0"/>
          </a:p>
          <a:p>
            <a:endParaRPr lang="ru-RU" dirty="0"/>
          </a:p>
        </p:txBody>
      </p:sp>
      <p:pic>
        <p:nvPicPr>
          <p:cNvPr id="11" name="Рисунок 10" descr="begemot.png"/>
          <p:cNvPicPr>
            <a:picLocks noChangeAspect="1"/>
          </p:cNvPicPr>
          <p:nvPr/>
        </p:nvPicPr>
        <p:blipFill>
          <a:blip r:embed="rId3" cstate="print"/>
          <a:stretch>
            <a:fillRect/>
          </a:stretch>
        </p:blipFill>
        <p:spPr>
          <a:xfrm>
            <a:off x="285720" y="5273037"/>
            <a:ext cx="1801372" cy="1584963"/>
          </a:xfrm>
          <a:prstGeom prst="rect">
            <a:avLst/>
          </a:prstGeom>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1000" tmFilter="0, 0; .2, .5; .8, .5; 1, 0"/>
                                        <p:tgtEl>
                                          <p:spTgt spid="4"/>
                                        </p:tgtEl>
                                      </p:cBhvr>
                                    </p:animEffect>
                                    <p:animScale>
                                      <p:cBhvr>
                                        <p:cTn id="12" dur="500" autoRev="1" fill="hold"/>
                                        <p:tgtEl>
                                          <p:spTgt spid="4"/>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wipe(down)">
                                      <p:cBhvr>
                                        <p:cTn id="17" dur="580">
                                          <p:stCondLst>
                                            <p:cond delay="0"/>
                                          </p:stCondLst>
                                        </p:cTn>
                                        <p:tgtEl>
                                          <p:spTgt spid="5">
                                            <p:txEl>
                                              <p:pRg st="0" end="0"/>
                                            </p:txEl>
                                          </p:spTgt>
                                        </p:tgtEl>
                                      </p:cBhvr>
                                    </p:animEffect>
                                    <p:anim calcmode="lin" valueType="num">
                                      <p:cBhvr>
                                        <p:cTn id="18"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23" dur="26">
                                          <p:stCondLst>
                                            <p:cond delay="650"/>
                                          </p:stCondLst>
                                        </p:cTn>
                                        <p:tgtEl>
                                          <p:spTgt spid="5">
                                            <p:txEl>
                                              <p:pRg st="0" end="0"/>
                                            </p:txEl>
                                          </p:spTgt>
                                        </p:tgtEl>
                                      </p:cBhvr>
                                      <p:to x="100000" y="60000"/>
                                    </p:animScale>
                                    <p:animScale>
                                      <p:cBhvr>
                                        <p:cTn id="24" dur="166" decel="50000">
                                          <p:stCondLst>
                                            <p:cond delay="676"/>
                                          </p:stCondLst>
                                        </p:cTn>
                                        <p:tgtEl>
                                          <p:spTgt spid="5">
                                            <p:txEl>
                                              <p:pRg st="0" end="0"/>
                                            </p:txEl>
                                          </p:spTgt>
                                        </p:tgtEl>
                                      </p:cBhvr>
                                      <p:to x="100000" y="100000"/>
                                    </p:animScale>
                                    <p:animScale>
                                      <p:cBhvr>
                                        <p:cTn id="25" dur="26">
                                          <p:stCondLst>
                                            <p:cond delay="1312"/>
                                          </p:stCondLst>
                                        </p:cTn>
                                        <p:tgtEl>
                                          <p:spTgt spid="5">
                                            <p:txEl>
                                              <p:pRg st="0" end="0"/>
                                            </p:txEl>
                                          </p:spTgt>
                                        </p:tgtEl>
                                      </p:cBhvr>
                                      <p:to x="100000" y="80000"/>
                                    </p:animScale>
                                    <p:animScale>
                                      <p:cBhvr>
                                        <p:cTn id="26" dur="166" decel="50000">
                                          <p:stCondLst>
                                            <p:cond delay="1338"/>
                                          </p:stCondLst>
                                        </p:cTn>
                                        <p:tgtEl>
                                          <p:spTgt spid="5">
                                            <p:txEl>
                                              <p:pRg st="0" end="0"/>
                                            </p:txEl>
                                          </p:spTgt>
                                        </p:tgtEl>
                                      </p:cBhvr>
                                      <p:to x="100000" y="100000"/>
                                    </p:animScale>
                                    <p:animScale>
                                      <p:cBhvr>
                                        <p:cTn id="27" dur="26">
                                          <p:stCondLst>
                                            <p:cond delay="1642"/>
                                          </p:stCondLst>
                                        </p:cTn>
                                        <p:tgtEl>
                                          <p:spTgt spid="5">
                                            <p:txEl>
                                              <p:pRg st="0" end="0"/>
                                            </p:txEl>
                                          </p:spTgt>
                                        </p:tgtEl>
                                      </p:cBhvr>
                                      <p:to x="100000" y="90000"/>
                                    </p:animScale>
                                    <p:animScale>
                                      <p:cBhvr>
                                        <p:cTn id="28" dur="166" decel="50000">
                                          <p:stCondLst>
                                            <p:cond delay="1668"/>
                                          </p:stCondLst>
                                        </p:cTn>
                                        <p:tgtEl>
                                          <p:spTgt spid="5">
                                            <p:txEl>
                                              <p:pRg st="0" end="0"/>
                                            </p:txEl>
                                          </p:spTgt>
                                        </p:tgtEl>
                                      </p:cBhvr>
                                      <p:to x="100000" y="100000"/>
                                    </p:animScale>
                                    <p:animScale>
                                      <p:cBhvr>
                                        <p:cTn id="29" dur="26">
                                          <p:stCondLst>
                                            <p:cond delay="1808"/>
                                          </p:stCondLst>
                                        </p:cTn>
                                        <p:tgtEl>
                                          <p:spTgt spid="5">
                                            <p:txEl>
                                              <p:pRg st="0" end="0"/>
                                            </p:txEl>
                                          </p:spTgt>
                                        </p:tgtEl>
                                      </p:cBhvr>
                                      <p:to x="100000" y="95000"/>
                                    </p:animScale>
                                    <p:animScale>
                                      <p:cBhvr>
                                        <p:cTn id="30" dur="166" decel="50000">
                                          <p:stCondLst>
                                            <p:cond delay="1834"/>
                                          </p:stCondLst>
                                        </p:cTn>
                                        <p:tgtEl>
                                          <p:spTgt spid="5">
                                            <p:txEl>
                                              <p:pRg st="0" end="0"/>
                                            </p:txEl>
                                          </p:spTgt>
                                        </p:tgtEl>
                                      </p:cBhvr>
                                      <p:to x="100000" y="100000"/>
                                    </p:animScale>
                                  </p:childTnLst>
                                </p:cTn>
                              </p:par>
                              <p:par>
                                <p:cTn id="31" presetID="26" presetClass="entr" presetSubtype="0" fill="hold" nodeType="with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Effect transition="in" filter="wipe(down)">
                                      <p:cBhvr>
                                        <p:cTn id="33" dur="580">
                                          <p:stCondLst>
                                            <p:cond delay="0"/>
                                          </p:stCondLst>
                                        </p:cTn>
                                        <p:tgtEl>
                                          <p:spTgt spid="5">
                                            <p:txEl>
                                              <p:pRg st="2" end="2"/>
                                            </p:txEl>
                                          </p:spTgt>
                                        </p:tgtEl>
                                      </p:cBhvr>
                                    </p:animEffect>
                                    <p:anim calcmode="lin" valueType="num">
                                      <p:cBhvr>
                                        <p:cTn id="34" dur="1822" tmFilter="0,0; 0.14,0.36; 0.43,0.73; 0.71,0.91; 1.0,1.0">
                                          <p:stCondLst>
                                            <p:cond delay="0"/>
                                          </p:stCondLst>
                                        </p:cTn>
                                        <p:tgtEl>
                                          <p:spTgt spid="5">
                                            <p:txEl>
                                              <p:pRg st="2" end="2"/>
                                            </p:txEl>
                                          </p:spTgt>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5">
                                            <p:txEl>
                                              <p:pRg st="2" end="2"/>
                                            </p:txEl>
                                          </p:spTgt>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5">
                                            <p:txEl>
                                              <p:pRg st="2" end="2"/>
                                            </p:txEl>
                                          </p:spTgt>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5">
                                            <p:txEl>
                                              <p:pRg st="2" end="2"/>
                                            </p:txEl>
                                          </p:spTgt>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5">
                                            <p:txEl>
                                              <p:pRg st="2" end="2"/>
                                            </p:txEl>
                                          </p:spTgt>
                                        </p:tgtEl>
                                        <p:attrNameLst>
                                          <p:attrName>ppt_y</p:attrName>
                                        </p:attrNameLst>
                                      </p:cBhvr>
                                      <p:tavLst>
                                        <p:tav tm="0" fmla="#ppt_y-sin(pi*$)/81">
                                          <p:val>
                                            <p:fltVal val="0"/>
                                          </p:val>
                                        </p:tav>
                                        <p:tav tm="100000">
                                          <p:val>
                                            <p:fltVal val="1"/>
                                          </p:val>
                                        </p:tav>
                                      </p:tavLst>
                                    </p:anim>
                                    <p:animScale>
                                      <p:cBhvr>
                                        <p:cTn id="39" dur="26">
                                          <p:stCondLst>
                                            <p:cond delay="650"/>
                                          </p:stCondLst>
                                        </p:cTn>
                                        <p:tgtEl>
                                          <p:spTgt spid="5">
                                            <p:txEl>
                                              <p:pRg st="2" end="2"/>
                                            </p:txEl>
                                          </p:spTgt>
                                        </p:tgtEl>
                                      </p:cBhvr>
                                      <p:to x="100000" y="60000"/>
                                    </p:animScale>
                                    <p:animScale>
                                      <p:cBhvr>
                                        <p:cTn id="40" dur="166" decel="50000">
                                          <p:stCondLst>
                                            <p:cond delay="676"/>
                                          </p:stCondLst>
                                        </p:cTn>
                                        <p:tgtEl>
                                          <p:spTgt spid="5">
                                            <p:txEl>
                                              <p:pRg st="2" end="2"/>
                                            </p:txEl>
                                          </p:spTgt>
                                        </p:tgtEl>
                                      </p:cBhvr>
                                      <p:to x="100000" y="100000"/>
                                    </p:animScale>
                                    <p:animScale>
                                      <p:cBhvr>
                                        <p:cTn id="41" dur="26">
                                          <p:stCondLst>
                                            <p:cond delay="1312"/>
                                          </p:stCondLst>
                                        </p:cTn>
                                        <p:tgtEl>
                                          <p:spTgt spid="5">
                                            <p:txEl>
                                              <p:pRg st="2" end="2"/>
                                            </p:txEl>
                                          </p:spTgt>
                                        </p:tgtEl>
                                      </p:cBhvr>
                                      <p:to x="100000" y="80000"/>
                                    </p:animScale>
                                    <p:animScale>
                                      <p:cBhvr>
                                        <p:cTn id="42" dur="166" decel="50000">
                                          <p:stCondLst>
                                            <p:cond delay="1338"/>
                                          </p:stCondLst>
                                        </p:cTn>
                                        <p:tgtEl>
                                          <p:spTgt spid="5">
                                            <p:txEl>
                                              <p:pRg st="2" end="2"/>
                                            </p:txEl>
                                          </p:spTgt>
                                        </p:tgtEl>
                                      </p:cBhvr>
                                      <p:to x="100000" y="100000"/>
                                    </p:animScale>
                                    <p:animScale>
                                      <p:cBhvr>
                                        <p:cTn id="43" dur="26">
                                          <p:stCondLst>
                                            <p:cond delay="1642"/>
                                          </p:stCondLst>
                                        </p:cTn>
                                        <p:tgtEl>
                                          <p:spTgt spid="5">
                                            <p:txEl>
                                              <p:pRg st="2" end="2"/>
                                            </p:txEl>
                                          </p:spTgt>
                                        </p:tgtEl>
                                      </p:cBhvr>
                                      <p:to x="100000" y="90000"/>
                                    </p:animScale>
                                    <p:animScale>
                                      <p:cBhvr>
                                        <p:cTn id="44" dur="166" decel="50000">
                                          <p:stCondLst>
                                            <p:cond delay="1668"/>
                                          </p:stCondLst>
                                        </p:cTn>
                                        <p:tgtEl>
                                          <p:spTgt spid="5">
                                            <p:txEl>
                                              <p:pRg st="2" end="2"/>
                                            </p:txEl>
                                          </p:spTgt>
                                        </p:tgtEl>
                                      </p:cBhvr>
                                      <p:to x="100000" y="100000"/>
                                    </p:animScale>
                                    <p:animScale>
                                      <p:cBhvr>
                                        <p:cTn id="45" dur="26">
                                          <p:stCondLst>
                                            <p:cond delay="1808"/>
                                          </p:stCondLst>
                                        </p:cTn>
                                        <p:tgtEl>
                                          <p:spTgt spid="5">
                                            <p:txEl>
                                              <p:pRg st="2" end="2"/>
                                            </p:txEl>
                                          </p:spTgt>
                                        </p:tgtEl>
                                      </p:cBhvr>
                                      <p:to x="100000" y="95000"/>
                                    </p:animScale>
                                    <p:animScale>
                                      <p:cBhvr>
                                        <p:cTn id="46" dur="166" decel="50000">
                                          <p:stCondLst>
                                            <p:cond delay="1834"/>
                                          </p:stCondLst>
                                        </p:cTn>
                                        <p:tgtEl>
                                          <p:spTgt spid="5">
                                            <p:txEl>
                                              <p:pRg st="2" end="2"/>
                                            </p:txEl>
                                          </p:spTgt>
                                        </p:tgtEl>
                                      </p:cBhvr>
                                      <p:to x="100000" y="100000"/>
                                    </p:animScale>
                                  </p:childTnLst>
                                </p:cTn>
                              </p:par>
                              <p:par>
                                <p:cTn id="47" presetID="26" presetClass="entr" presetSubtype="0" fill="hold" nodeType="withEffect">
                                  <p:stCondLst>
                                    <p:cond delay="0"/>
                                  </p:stCondLst>
                                  <p:childTnLst>
                                    <p:set>
                                      <p:cBhvr>
                                        <p:cTn id="48" dur="1" fill="hold">
                                          <p:stCondLst>
                                            <p:cond delay="0"/>
                                          </p:stCondLst>
                                        </p:cTn>
                                        <p:tgtEl>
                                          <p:spTgt spid="5">
                                            <p:txEl>
                                              <p:pRg st="3" end="3"/>
                                            </p:txEl>
                                          </p:spTgt>
                                        </p:tgtEl>
                                        <p:attrNameLst>
                                          <p:attrName>style.visibility</p:attrName>
                                        </p:attrNameLst>
                                      </p:cBhvr>
                                      <p:to>
                                        <p:strVal val="visible"/>
                                      </p:to>
                                    </p:set>
                                    <p:animEffect transition="in" filter="wipe(down)">
                                      <p:cBhvr>
                                        <p:cTn id="49" dur="580">
                                          <p:stCondLst>
                                            <p:cond delay="0"/>
                                          </p:stCondLst>
                                        </p:cTn>
                                        <p:tgtEl>
                                          <p:spTgt spid="5">
                                            <p:txEl>
                                              <p:pRg st="3" end="3"/>
                                            </p:txEl>
                                          </p:spTgt>
                                        </p:tgtEl>
                                      </p:cBhvr>
                                    </p:animEffect>
                                    <p:anim calcmode="lin" valueType="num">
                                      <p:cBhvr>
                                        <p:cTn id="50" dur="1822" tmFilter="0,0; 0.14,0.36; 0.43,0.73; 0.71,0.91; 1.0,1.0">
                                          <p:stCondLst>
                                            <p:cond delay="0"/>
                                          </p:stCondLst>
                                        </p:cTn>
                                        <p:tgtEl>
                                          <p:spTgt spid="5">
                                            <p:txEl>
                                              <p:pRg st="3" end="3"/>
                                            </p:txEl>
                                          </p:spTgt>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5">
                                            <p:txEl>
                                              <p:pRg st="3" end="3"/>
                                            </p:txEl>
                                          </p:spTgt>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5">
                                            <p:txEl>
                                              <p:pRg st="3" end="3"/>
                                            </p:txEl>
                                          </p:spTgt>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5">
                                            <p:txEl>
                                              <p:pRg st="3" end="3"/>
                                            </p:txEl>
                                          </p:spTgt>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5">
                                            <p:txEl>
                                              <p:pRg st="3" end="3"/>
                                            </p:txEl>
                                          </p:spTgt>
                                        </p:tgtEl>
                                        <p:attrNameLst>
                                          <p:attrName>ppt_y</p:attrName>
                                        </p:attrNameLst>
                                      </p:cBhvr>
                                      <p:tavLst>
                                        <p:tav tm="0" fmla="#ppt_y-sin(pi*$)/81">
                                          <p:val>
                                            <p:fltVal val="0"/>
                                          </p:val>
                                        </p:tav>
                                        <p:tav tm="100000">
                                          <p:val>
                                            <p:fltVal val="1"/>
                                          </p:val>
                                        </p:tav>
                                      </p:tavLst>
                                    </p:anim>
                                    <p:animScale>
                                      <p:cBhvr>
                                        <p:cTn id="55" dur="26">
                                          <p:stCondLst>
                                            <p:cond delay="650"/>
                                          </p:stCondLst>
                                        </p:cTn>
                                        <p:tgtEl>
                                          <p:spTgt spid="5">
                                            <p:txEl>
                                              <p:pRg st="3" end="3"/>
                                            </p:txEl>
                                          </p:spTgt>
                                        </p:tgtEl>
                                      </p:cBhvr>
                                      <p:to x="100000" y="60000"/>
                                    </p:animScale>
                                    <p:animScale>
                                      <p:cBhvr>
                                        <p:cTn id="56" dur="166" decel="50000">
                                          <p:stCondLst>
                                            <p:cond delay="676"/>
                                          </p:stCondLst>
                                        </p:cTn>
                                        <p:tgtEl>
                                          <p:spTgt spid="5">
                                            <p:txEl>
                                              <p:pRg st="3" end="3"/>
                                            </p:txEl>
                                          </p:spTgt>
                                        </p:tgtEl>
                                      </p:cBhvr>
                                      <p:to x="100000" y="100000"/>
                                    </p:animScale>
                                    <p:animScale>
                                      <p:cBhvr>
                                        <p:cTn id="57" dur="26">
                                          <p:stCondLst>
                                            <p:cond delay="1312"/>
                                          </p:stCondLst>
                                        </p:cTn>
                                        <p:tgtEl>
                                          <p:spTgt spid="5">
                                            <p:txEl>
                                              <p:pRg st="3" end="3"/>
                                            </p:txEl>
                                          </p:spTgt>
                                        </p:tgtEl>
                                      </p:cBhvr>
                                      <p:to x="100000" y="80000"/>
                                    </p:animScale>
                                    <p:animScale>
                                      <p:cBhvr>
                                        <p:cTn id="58" dur="166" decel="50000">
                                          <p:stCondLst>
                                            <p:cond delay="1338"/>
                                          </p:stCondLst>
                                        </p:cTn>
                                        <p:tgtEl>
                                          <p:spTgt spid="5">
                                            <p:txEl>
                                              <p:pRg st="3" end="3"/>
                                            </p:txEl>
                                          </p:spTgt>
                                        </p:tgtEl>
                                      </p:cBhvr>
                                      <p:to x="100000" y="100000"/>
                                    </p:animScale>
                                    <p:animScale>
                                      <p:cBhvr>
                                        <p:cTn id="59" dur="26">
                                          <p:stCondLst>
                                            <p:cond delay="1642"/>
                                          </p:stCondLst>
                                        </p:cTn>
                                        <p:tgtEl>
                                          <p:spTgt spid="5">
                                            <p:txEl>
                                              <p:pRg st="3" end="3"/>
                                            </p:txEl>
                                          </p:spTgt>
                                        </p:tgtEl>
                                      </p:cBhvr>
                                      <p:to x="100000" y="90000"/>
                                    </p:animScale>
                                    <p:animScale>
                                      <p:cBhvr>
                                        <p:cTn id="60" dur="166" decel="50000">
                                          <p:stCondLst>
                                            <p:cond delay="1668"/>
                                          </p:stCondLst>
                                        </p:cTn>
                                        <p:tgtEl>
                                          <p:spTgt spid="5">
                                            <p:txEl>
                                              <p:pRg st="3" end="3"/>
                                            </p:txEl>
                                          </p:spTgt>
                                        </p:tgtEl>
                                      </p:cBhvr>
                                      <p:to x="100000" y="100000"/>
                                    </p:animScale>
                                    <p:animScale>
                                      <p:cBhvr>
                                        <p:cTn id="61" dur="26">
                                          <p:stCondLst>
                                            <p:cond delay="1808"/>
                                          </p:stCondLst>
                                        </p:cTn>
                                        <p:tgtEl>
                                          <p:spTgt spid="5">
                                            <p:txEl>
                                              <p:pRg st="3" end="3"/>
                                            </p:txEl>
                                          </p:spTgt>
                                        </p:tgtEl>
                                      </p:cBhvr>
                                      <p:to x="100000" y="95000"/>
                                    </p:animScale>
                                    <p:animScale>
                                      <p:cBhvr>
                                        <p:cTn id="62" dur="166" decel="50000">
                                          <p:stCondLst>
                                            <p:cond delay="1834"/>
                                          </p:stCondLst>
                                        </p:cTn>
                                        <p:tgtEl>
                                          <p:spTgt spid="5">
                                            <p:txEl>
                                              <p:pRg st="3" end="3"/>
                                            </p:txEl>
                                          </p:spTgt>
                                        </p:tgtEl>
                                      </p:cBhvr>
                                      <p:to x="100000" y="100000"/>
                                    </p:animScale>
                                  </p:childTnLst>
                                </p:cTn>
                              </p:par>
                              <p:par>
                                <p:cTn id="63" presetID="26" presetClass="entr" presetSubtype="0" fill="hold" nodeType="withEffect">
                                  <p:stCondLst>
                                    <p:cond delay="0"/>
                                  </p:stCondLst>
                                  <p:childTnLst>
                                    <p:set>
                                      <p:cBhvr>
                                        <p:cTn id="64" dur="1" fill="hold">
                                          <p:stCondLst>
                                            <p:cond delay="0"/>
                                          </p:stCondLst>
                                        </p:cTn>
                                        <p:tgtEl>
                                          <p:spTgt spid="5">
                                            <p:txEl>
                                              <p:pRg st="4" end="4"/>
                                            </p:txEl>
                                          </p:spTgt>
                                        </p:tgtEl>
                                        <p:attrNameLst>
                                          <p:attrName>style.visibility</p:attrName>
                                        </p:attrNameLst>
                                      </p:cBhvr>
                                      <p:to>
                                        <p:strVal val="visible"/>
                                      </p:to>
                                    </p:set>
                                    <p:animEffect transition="in" filter="wipe(down)">
                                      <p:cBhvr>
                                        <p:cTn id="65" dur="580">
                                          <p:stCondLst>
                                            <p:cond delay="0"/>
                                          </p:stCondLst>
                                        </p:cTn>
                                        <p:tgtEl>
                                          <p:spTgt spid="5">
                                            <p:txEl>
                                              <p:pRg st="4" end="4"/>
                                            </p:txEl>
                                          </p:spTgt>
                                        </p:tgtEl>
                                      </p:cBhvr>
                                    </p:animEffect>
                                    <p:anim calcmode="lin" valueType="num">
                                      <p:cBhvr>
                                        <p:cTn id="66" dur="1822" tmFilter="0,0; 0.14,0.36; 0.43,0.73; 0.71,0.91; 1.0,1.0">
                                          <p:stCondLst>
                                            <p:cond delay="0"/>
                                          </p:stCondLst>
                                        </p:cTn>
                                        <p:tgtEl>
                                          <p:spTgt spid="5">
                                            <p:txEl>
                                              <p:pRg st="4" end="4"/>
                                            </p:txEl>
                                          </p:spTgt>
                                        </p:tgtEl>
                                        <p:attrNameLst>
                                          <p:attrName>ppt_x</p:attrName>
                                        </p:attrNameLst>
                                      </p:cBhvr>
                                      <p:tavLst>
                                        <p:tav tm="0">
                                          <p:val>
                                            <p:strVal val="#ppt_x-0.25"/>
                                          </p:val>
                                        </p:tav>
                                        <p:tav tm="100000">
                                          <p:val>
                                            <p:strVal val="#ppt_x"/>
                                          </p:val>
                                        </p:tav>
                                      </p:tavLst>
                                    </p:anim>
                                    <p:anim calcmode="lin" valueType="num">
                                      <p:cBhvr>
                                        <p:cTn id="67" dur="664" tmFilter="0.0,0.0; 0.25,0.07; 0.50,0.2; 0.75,0.467; 1.0,1.0">
                                          <p:stCondLst>
                                            <p:cond delay="0"/>
                                          </p:stCondLst>
                                        </p:cTn>
                                        <p:tgtEl>
                                          <p:spTgt spid="5">
                                            <p:txEl>
                                              <p:pRg st="4" end="4"/>
                                            </p:txEl>
                                          </p:spTgt>
                                        </p:tgtEl>
                                        <p:attrNameLst>
                                          <p:attrName>ppt_y</p:attrName>
                                        </p:attrNameLst>
                                      </p:cBhvr>
                                      <p:tavLst>
                                        <p:tav tm="0" fmla="#ppt_y-sin(pi*$)/3">
                                          <p:val>
                                            <p:fltVal val="0.5"/>
                                          </p:val>
                                        </p:tav>
                                        <p:tav tm="100000">
                                          <p:val>
                                            <p:fltVal val="1"/>
                                          </p:val>
                                        </p:tav>
                                      </p:tavLst>
                                    </p:anim>
                                    <p:anim calcmode="lin" valueType="num">
                                      <p:cBhvr>
                                        <p:cTn id="68" dur="664" tmFilter="0, 0; 0.125,0.2665; 0.25,0.4; 0.375,0.465; 0.5,0.5;  0.625,0.535; 0.75,0.6; 0.875,0.7335; 1,1">
                                          <p:stCondLst>
                                            <p:cond delay="664"/>
                                          </p:stCondLst>
                                        </p:cTn>
                                        <p:tgtEl>
                                          <p:spTgt spid="5">
                                            <p:txEl>
                                              <p:pRg st="4" end="4"/>
                                            </p:txEl>
                                          </p:spTgt>
                                        </p:tgtEl>
                                        <p:attrNameLst>
                                          <p:attrName>ppt_y</p:attrName>
                                        </p:attrNameLst>
                                      </p:cBhvr>
                                      <p:tavLst>
                                        <p:tav tm="0" fmla="#ppt_y-sin(pi*$)/9">
                                          <p:val>
                                            <p:fltVal val="0"/>
                                          </p:val>
                                        </p:tav>
                                        <p:tav tm="100000">
                                          <p:val>
                                            <p:fltVal val="1"/>
                                          </p:val>
                                        </p:tav>
                                      </p:tavLst>
                                    </p:anim>
                                    <p:anim calcmode="lin" valueType="num">
                                      <p:cBhvr>
                                        <p:cTn id="69" dur="332" tmFilter="0, 0; 0.125,0.2665; 0.25,0.4; 0.375,0.465; 0.5,0.5;  0.625,0.535; 0.75,0.6; 0.875,0.7335; 1,1">
                                          <p:stCondLst>
                                            <p:cond delay="1324"/>
                                          </p:stCondLst>
                                        </p:cTn>
                                        <p:tgtEl>
                                          <p:spTgt spid="5">
                                            <p:txEl>
                                              <p:pRg st="4" end="4"/>
                                            </p:txEl>
                                          </p:spTgt>
                                        </p:tgtEl>
                                        <p:attrNameLst>
                                          <p:attrName>ppt_y</p:attrName>
                                        </p:attrNameLst>
                                      </p:cBhvr>
                                      <p:tavLst>
                                        <p:tav tm="0" fmla="#ppt_y-sin(pi*$)/27">
                                          <p:val>
                                            <p:fltVal val="0"/>
                                          </p:val>
                                        </p:tav>
                                        <p:tav tm="100000">
                                          <p:val>
                                            <p:fltVal val="1"/>
                                          </p:val>
                                        </p:tav>
                                      </p:tavLst>
                                    </p:anim>
                                    <p:anim calcmode="lin" valueType="num">
                                      <p:cBhvr>
                                        <p:cTn id="70" dur="164" tmFilter="0, 0; 0.125,0.2665; 0.25,0.4; 0.375,0.465; 0.5,0.5;  0.625,0.535; 0.75,0.6; 0.875,0.7335; 1,1">
                                          <p:stCondLst>
                                            <p:cond delay="1656"/>
                                          </p:stCondLst>
                                        </p:cTn>
                                        <p:tgtEl>
                                          <p:spTgt spid="5">
                                            <p:txEl>
                                              <p:pRg st="4" end="4"/>
                                            </p:txEl>
                                          </p:spTgt>
                                        </p:tgtEl>
                                        <p:attrNameLst>
                                          <p:attrName>ppt_y</p:attrName>
                                        </p:attrNameLst>
                                      </p:cBhvr>
                                      <p:tavLst>
                                        <p:tav tm="0" fmla="#ppt_y-sin(pi*$)/81">
                                          <p:val>
                                            <p:fltVal val="0"/>
                                          </p:val>
                                        </p:tav>
                                        <p:tav tm="100000">
                                          <p:val>
                                            <p:fltVal val="1"/>
                                          </p:val>
                                        </p:tav>
                                      </p:tavLst>
                                    </p:anim>
                                    <p:animScale>
                                      <p:cBhvr>
                                        <p:cTn id="71" dur="26">
                                          <p:stCondLst>
                                            <p:cond delay="650"/>
                                          </p:stCondLst>
                                        </p:cTn>
                                        <p:tgtEl>
                                          <p:spTgt spid="5">
                                            <p:txEl>
                                              <p:pRg st="4" end="4"/>
                                            </p:txEl>
                                          </p:spTgt>
                                        </p:tgtEl>
                                      </p:cBhvr>
                                      <p:to x="100000" y="60000"/>
                                    </p:animScale>
                                    <p:animScale>
                                      <p:cBhvr>
                                        <p:cTn id="72" dur="166" decel="50000">
                                          <p:stCondLst>
                                            <p:cond delay="676"/>
                                          </p:stCondLst>
                                        </p:cTn>
                                        <p:tgtEl>
                                          <p:spTgt spid="5">
                                            <p:txEl>
                                              <p:pRg st="4" end="4"/>
                                            </p:txEl>
                                          </p:spTgt>
                                        </p:tgtEl>
                                      </p:cBhvr>
                                      <p:to x="100000" y="100000"/>
                                    </p:animScale>
                                    <p:animScale>
                                      <p:cBhvr>
                                        <p:cTn id="73" dur="26">
                                          <p:stCondLst>
                                            <p:cond delay="1312"/>
                                          </p:stCondLst>
                                        </p:cTn>
                                        <p:tgtEl>
                                          <p:spTgt spid="5">
                                            <p:txEl>
                                              <p:pRg st="4" end="4"/>
                                            </p:txEl>
                                          </p:spTgt>
                                        </p:tgtEl>
                                      </p:cBhvr>
                                      <p:to x="100000" y="80000"/>
                                    </p:animScale>
                                    <p:animScale>
                                      <p:cBhvr>
                                        <p:cTn id="74" dur="166" decel="50000">
                                          <p:stCondLst>
                                            <p:cond delay="1338"/>
                                          </p:stCondLst>
                                        </p:cTn>
                                        <p:tgtEl>
                                          <p:spTgt spid="5">
                                            <p:txEl>
                                              <p:pRg st="4" end="4"/>
                                            </p:txEl>
                                          </p:spTgt>
                                        </p:tgtEl>
                                      </p:cBhvr>
                                      <p:to x="100000" y="100000"/>
                                    </p:animScale>
                                    <p:animScale>
                                      <p:cBhvr>
                                        <p:cTn id="75" dur="26">
                                          <p:stCondLst>
                                            <p:cond delay="1642"/>
                                          </p:stCondLst>
                                        </p:cTn>
                                        <p:tgtEl>
                                          <p:spTgt spid="5">
                                            <p:txEl>
                                              <p:pRg st="4" end="4"/>
                                            </p:txEl>
                                          </p:spTgt>
                                        </p:tgtEl>
                                      </p:cBhvr>
                                      <p:to x="100000" y="90000"/>
                                    </p:animScale>
                                    <p:animScale>
                                      <p:cBhvr>
                                        <p:cTn id="76" dur="166" decel="50000">
                                          <p:stCondLst>
                                            <p:cond delay="1668"/>
                                          </p:stCondLst>
                                        </p:cTn>
                                        <p:tgtEl>
                                          <p:spTgt spid="5">
                                            <p:txEl>
                                              <p:pRg st="4" end="4"/>
                                            </p:txEl>
                                          </p:spTgt>
                                        </p:tgtEl>
                                      </p:cBhvr>
                                      <p:to x="100000" y="100000"/>
                                    </p:animScale>
                                    <p:animScale>
                                      <p:cBhvr>
                                        <p:cTn id="77" dur="26">
                                          <p:stCondLst>
                                            <p:cond delay="1808"/>
                                          </p:stCondLst>
                                        </p:cTn>
                                        <p:tgtEl>
                                          <p:spTgt spid="5">
                                            <p:txEl>
                                              <p:pRg st="4" end="4"/>
                                            </p:txEl>
                                          </p:spTgt>
                                        </p:tgtEl>
                                      </p:cBhvr>
                                      <p:to x="100000" y="95000"/>
                                    </p:animScale>
                                    <p:animScale>
                                      <p:cBhvr>
                                        <p:cTn id="78" dur="166" decel="50000">
                                          <p:stCondLst>
                                            <p:cond delay="1834"/>
                                          </p:stCondLst>
                                        </p:cTn>
                                        <p:tgtEl>
                                          <p:spTgt spid="5">
                                            <p:txEl>
                                              <p:pRg st="4" end="4"/>
                                            </p:txEl>
                                          </p:spTgt>
                                        </p:tgtEl>
                                      </p:cBhvr>
                                      <p:to x="100000" y="100000"/>
                                    </p:animScale>
                                  </p:childTnLst>
                                </p:cTn>
                              </p:par>
                              <p:par>
                                <p:cTn id="79" presetID="26" presetClass="entr" presetSubtype="0" fill="hold" nodeType="withEffect">
                                  <p:stCondLst>
                                    <p:cond delay="0"/>
                                  </p:stCondLst>
                                  <p:childTnLst>
                                    <p:set>
                                      <p:cBhvr>
                                        <p:cTn id="80" dur="1" fill="hold">
                                          <p:stCondLst>
                                            <p:cond delay="0"/>
                                          </p:stCondLst>
                                        </p:cTn>
                                        <p:tgtEl>
                                          <p:spTgt spid="5">
                                            <p:txEl>
                                              <p:pRg st="5" end="5"/>
                                            </p:txEl>
                                          </p:spTgt>
                                        </p:tgtEl>
                                        <p:attrNameLst>
                                          <p:attrName>style.visibility</p:attrName>
                                        </p:attrNameLst>
                                      </p:cBhvr>
                                      <p:to>
                                        <p:strVal val="visible"/>
                                      </p:to>
                                    </p:set>
                                    <p:animEffect transition="in" filter="wipe(down)">
                                      <p:cBhvr>
                                        <p:cTn id="81" dur="580">
                                          <p:stCondLst>
                                            <p:cond delay="0"/>
                                          </p:stCondLst>
                                        </p:cTn>
                                        <p:tgtEl>
                                          <p:spTgt spid="5">
                                            <p:txEl>
                                              <p:pRg st="5" end="5"/>
                                            </p:txEl>
                                          </p:spTgt>
                                        </p:tgtEl>
                                      </p:cBhvr>
                                    </p:animEffect>
                                    <p:anim calcmode="lin" valueType="num">
                                      <p:cBhvr>
                                        <p:cTn id="82" dur="1822" tmFilter="0,0; 0.14,0.36; 0.43,0.73; 0.71,0.91; 1.0,1.0">
                                          <p:stCondLst>
                                            <p:cond delay="0"/>
                                          </p:stCondLst>
                                        </p:cTn>
                                        <p:tgtEl>
                                          <p:spTgt spid="5">
                                            <p:txEl>
                                              <p:pRg st="5" end="5"/>
                                            </p:txEl>
                                          </p:spTgt>
                                        </p:tgtEl>
                                        <p:attrNameLst>
                                          <p:attrName>ppt_x</p:attrName>
                                        </p:attrNameLst>
                                      </p:cBhvr>
                                      <p:tavLst>
                                        <p:tav tm="0">
                                          <p:val>
                                            <p:strVal val="#ppt_x-0.25"/>
                                          </p:val>
                                        </p:tav>
                                        <p:tav tm="100000">
                                          <p:val>
                                            <p:strVal val="#ppt_x"/>
                                          </p:val>
                                        </p:tav>
                                      </p:tavLst>
                                    </p:anim>
                                    <p:anim calcmode="lin" valueType="num">
                                      <p:cBhvr>
                                        <p:cTn id="83" dur="664" tmFilter="0.0,0.0; 0.25,0.07; 0.50,0.2; 0.75,0.467; 1.0,1.0">
                                          <p:stCondLst>
                                            <p:cond delay="0"/>
                                          </p:stCondLst>
                                        </p:cTn>
                                        <p:tgtEl>
                                          <p:spTgt spid="5">
                                            <p:txEl>
                                              <p:pRg st="5" end="5"/>
                                            </p:txEl>
                                          </p:spTgt>
                                        </p:tgtEl>
                                        <p:attrNameLst>
                                          <p:attrName>ppt_y</p:attrName>
                                        </p:attrNameLst>
                                      </p:cBhvr>
                                      <p:tavLst>
                                        <p:tav tm="0" fmla="#ppt_y-sin(pi*$)/3">
                                          <p:val>
                                            <p:fltVal val="0.5"/>
                                          </p:val>
                                        </p:tav>
                                        <p:tav tm="100000">
                                          <p:val>
                                            <p:fltVal val="1"/>
                                          </p:val>
                                        </p:tav>
                                      </p:tavLst>
                                    </p:anim>
                                    <p:anim calcmode="lin" valueType="num">
                                      <p:cBhvr>
                                        <p:cTn id="84" dur="664" tmFilter="0, 0; 0.125,0.2665; 0.25,0.4; 0.375,0.465; 0.5,0.5;  0.625,0.535; 0.75,0.6; 0.875,0.7335; 1,1">
                                          <p:stCondLst>
                                            <p:cond delay="664"/>
                                          </p:stCondLst>
                                        </p:cTn>
                                        <p:tgtEl>
                                          <p:spTgt spid="5">
                                            <p:txEl>
                                              <p:pRg st="5" end="5"/>
                                            </p:txEl>
                                          </p:spTgt>
                                        </p:tgtEl>
                                        <p:attrNameLst>
                                          <p:attrName>ppt_y</p:attrName>
                                        </p:attrNameLst>
                                      </p:cBhvr>
                                      <p:tavLst>
                                        <p:tav tm="0" fmla="#ppt_y-sin(pi*$)/9">
                                          <p:val>
                                            <p:fltVal val="0"/>
                                          </p:val>
                                        </p:tav>
                                        <p:tav tm="100000">
                                          <p:val>
                                            <p:fltVal val="1"/>
                                          </p:val>
                                        </p:tav>
                                      </p:tavLst>
                                    </p:anim>
                                    <p:anim calcmode="lin" valueType="num">
                                      <p:cBhvr>
                                        <p:cTn id="85" dur="332" tmFilter="0, 0; 0.125,0.2665; 0.25,0.4; 0.375,0.465; 0.5,0.5;  0.625,0.535; 0.75,0.6; 0.875,0.7335; 1,1">
                                          <p:stCondLst>
                                            <p:cond delay="1324"/>
                                          </p:stCondLst>
                                        </p:cTn>
                                        <p:tgtEl>
                                          <p:spTgt spid="5">
                                            <p:txEl>
                                              <p:pRg st="5" end="5"/>
                                            </p:txEl>
                                          </p:spTgt>
                                        </p:tgtEl>
                                        <p:attrNameLst>
                                          <p:attrName>ppt_y</p:attrName>
                                        </p:attrNameLst>
                                      </p:cBhvr>
                                      <p:tavLst>
                                        <p:tav tm="0" fmla="#ppt_y-sin(pi*$)/27">
                                          <p:val>
                                            <p:fltVal val="0"/>
                                          </p:val>
                                        </p:tav>
                                        <p:tav tm="100000">
                                          <p:val>
                                            <p:fltVal val="1"/>
                                          </p:val>
                                        </p:tav>
                                      </p:tavLst>
                                    </p:anim>
                                    <p:anim calcmode="lin" valueType="num">
                                      <p:cBhvr>
                                        <p:cTn id="86" dur="164" tmFilter="0, 0; 0.125,0.2665; 0.25,0.4; 0.375,0.465; 0.5,0.5;  0.625,0.535; 0.75,0.6; 0.875,0.7335; 1,1">
                                          <p:stCondLst>
                                            <p:cond delay="1656"/>
                                          </p:stCondLst>
                                        </p:cTn>
                                        <p:tgtEl>
                                          <p:spTgt spid="5">
                                            <p:txEl>
                                              <p:pRg st="5" end="5"/>
                                            </p:txEl>
                                          </p:spTgt>
                                        </p:tgtEl>
                                        <p:attrNameLst>
                                          <p:attrName>ppt_y</p:attrName>
                                        </p:attrNameLst>
                                      </p:cBhvr>
                                      <p:tavLst>
                                        <p:tav tm="0" fmla="#ppt_y-sin(pi*$)/81">
                                          <p:val>
                                            <p:fltVal val="0"/>
                                          </p:val>
                                        </p:tav>
                                        <p:tav tm="100000">
                                          <p:val>
                                            <p:fltVal val="1"/>
                                          </p:val>
                                        </p:tav>
                                      </p:tavLst>
                                    </p:anim>
                                    <p:animScale>
                                      <p:cBhvr>
                                        <p:cTn id="87" dur="26">
                                          <p:stCondLst>
                                            <p:cond delay="650"/>
                                          </p:stCondLst>
                                        </p:cTn>
                                        <p:tgtEl>
                                          <p:spTgt spid="5">
                                            <p:txEl>
                                              <p:pRg st="5" end="5"/>
                                            </p:txEl>
                                          </p:spTgt>
                                        </p:tgtEl>
                                      </p:cBhvr>
                                      <p:to x="100000" y="60000"/>
                                    </p:animScale>
                                    <p:animScale>
                                      <p:cBhvr>
                                        <p:cTn id="88" dur="166" decel="50000">
                                          <p:stCondLst>
                                            <p:cond delay="676"/>
                                          </p:stCondLst>
                                        </p:cTn>
                                        <p:tgtEl>
                                          <p:spTgt spid="5">
                                            <p:txEl>
                                              <p:pRg st="5" end="5"/>
                                            </p:txEl>
                                          </p:spTgt>
                                        </p:tgtEl>
                                      </p:cBhvr>
                                      <p:to x="100000" y="100000"/>
                                    </p:animScale>
                                    <p:animScale>
                                      <p:cBhvr>
                                        <p:cTn id="89" dur="26">
                                          <p:stCondLst>
                                            <p:cond delay="1312"/>
                                          </p:stCondLst>
                                        </p:cTn>
                                        <p:tgtEl>
                                          <p:spTgt spid="5">
                                            <p:txEl>
                                              <p:pRg st="5" end="5"/>
                                            </p:txEl>
                                          </p:spTgt>
                                        </p:tgtEl>
                                      </p:cBhvr>
                                      <p:to x="100000" y="80000"/>
                                    </p:animScale>
                                    <p:animScale>
                                      <p:cBhvr>
                                        <p:cTn id="90" dur="166" decel="50000">
                                          <p:stCondLst>
                                            <p:cond delay="1338"/>
                                          </p:stCondLst>
                                        </p:cTn>
                                        <p:tgtEl>
                                          <p:spTgt spid="5">
                                            <p:txEl>
                                              <p:pRg st="5" end="5"/>
                                            </p:txEl>
                                          </p:spTgt>
                                        </p:tgtEl>
                                      </p:cBhvr>
                                      <p:to x="100000" y="100000"/>
                                    </p:animScale>
                                    <p:animScale>
                                      <p:cBhvr>
                                        <p:cTn id="91" dur="26">
                                          <p:stCondLst>
                                            <p:cond delay="1642"/>
                                          </p:stCondLst>
                                        </p:cTn>
                                        <p:tgtEl>
                                          <p:spTgt spid="5">
                                            <p:txEl>
                                              <p:pRg st="5" end="5"/>
                                            </p:txEl>
                                          </p:spTgt>
                                        </p:tgtEl>
                                      </p:cBhvr>
                                      <p:to x="100000" y="90000"/>
                                    </p:animScale>
                                    <p:animScale>
                                      <p:cBhvr>
                                        <p:cTn id="92" dur="166" decel="50000">
                                          <p:stCondLst>
                                            <p:cond delay="1668"/>
                                          </p:stCondLst>
                                        </p:cTn>
                                        <p:tgtEl>
                                          <p:spTgt spid="5">
                                            <p:txEl>
                                              <p:pRg st="5" end="5"/>
                                            </p:txEl>
                                          </p:spTgt>
                                        </p:tgtEl>
                                      </p:cBhvr>
                                      <p:to x="100000" y="100000"/>
                                    </p:animScale>
                                    <p:animScale>
                                      <p:cBhvr>
                                        <p:cTn id="93" dur="26">
                                          <p:stCondLst>
                                            <p:cond delay="1808"/>
                                          </p:stCondLst>
                                        </p:cTn>
                                        <p:tgtEl>
                                          <p:spTgt spid="5">
                                            <p:txEl>
                                              <p:pRg st="5" end="5"/>
                                            </p:txEl>
                                          </p:spTgt>
                                        </p:tgtEl>
                                      </p:cBhvr>
                                      <p:to x="100000" y="95000"/>
                                    </p:animScale>
                                    <p:animScale>
                                      <p:cBhvr>
                                        <p:cTn id="94" dur="166" decel="50000">
                                          <p:stCondLst>
                                            <p:cond delay="1834"/>
                                          </p:stCondLst>
                                        </p:cTn>
                                        <p:tgtEl>
                                          <p:spTgt spid="5">
                                            <p:txEl>
                                              <p:pRg st="5" end="5"/>
                                            </p:txEl>
                                          </p:spTgt>
                                        </p:tgtEl>
                                      </p:cBhvr>
                                      <p:to x="100000" y="100000"/>
                                    </p:animScale>
                                  </p:childTnLst>
                                </p:cTn>
                              </p:par>
                            </p:childTnLst>
                          </p:cTn>
                        </p:par>
                      </p:childTnLst>
                    </p:cTn>
                  </p:par>
                  <p:par>
                    <p:cTn id="95" fill="hold">
                      <p:stCondLst>
                        <p:cond delay="indefinite"/>
                      </p:stCondLst>
                      <p:childTnLst>
                        <p:par>
                          <p:cTn id="96" fill="hold">
                            <p:stCondLst>
                              <p:cond delay="0"/>
                            </p:stCondLst>
                            <p:childTnLst>
                              <p:par>
                                <p:cTn id="97" presetID="63" presetClass="path" presetSubtype="0" accel="50000" decel="50000" fill="hold" nodeType="clickEffect">
                                  <p:stCondLst>
                                    <p:cond delay="0"/>
                                  </p:stCondLst>
                                  <p:childTnLst>
                                    <p:animMotion origin="layout" path="M 0 0  L 0.25 0  E" pathEditMode="relative" ptsTypes="">
                                      <p:cBhvr>
                                        <p:cTn id="98" dur="2000" fill="hold"/>
                                        <p:tgtEl>
                                          <p:spTgt spid="1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t>3) «Жужжат жуки» (в положении стоя)</a:t>
            </a:r>
            <a:endParaRPr lang="ru-RU" b="1" i="1" dirty="0"/>
          </a:p>
        </p:txBody>
      </p:sp>
      <p:sp>
        <p:nvSpPr>
          <p:cNvPr id="3" name="Содержимое 2"/>
          <p:cNvSpPr>
            <a:spLocks noGrp="1"/>
          </p:cNvSpPr>
          <p:nvPr>
            <p:ph idx="1"/>
          </p:nvPr>
        </p:nvSpPr>
        <p:spPr/>
        <p:txBody>
          <a:bodyPr>
            <a:normAutofit fontScale="92500" lnSpcReduction="20000"/>
          </a:bodyPr>
          <a:lstStyle/>
          <a:p>
            <a:pPr>
              <a:buNone/>
            </a:pPr>
            <a:r>
              <a:rPr lang="ru-RU" dirty="0" smtClean="0"/>
              <a:t>	</a:t>
            </a:r>
            <a:r>
              <a:rPr lang="ru-RU" sz="3100" i="1" dirty="0" smtClean="0"/>
              <a:t>Исходное положение: руки поднять в стороны и немного отвести назад словно крылья. Выдыхая, дети произносят “ж-ж-ж”, опуская руки вниз. Занимая исходное положение, дети делают непроизвольно вдох.</a:t>
            </a:r>
          </a:p>
          <a:p>
            <a:pPr>
              <a:buNone/>
            </a:pPr>
            <a:r>
              <a:rPr lang="ru-RU" sz="3100" dirty="0" smtClean="0"/>
              <a:t>  </a:t>
            </a:r>
            <a:r>
              <a:rPr lang="ru-RU" sz="3100" dirty="0" smtClean="0">
                <a:effectLst>
                  <a:outerShdw blurRad="38100" dist="38100" dir="2700000" algn="tl">
                    <a:srgbClr val="000000">
                      <a:alpha val="43137"/>
                    </a:srgbClr>
                  </a:outerShdw>
                </a:effectLst>
              </a:rPr>
              <a:t>	«Я– жук, я– жук, я здесь живу. (Плавно размахивать руками.)</a:t>
            </a:r>
          </a:p>
          <a:p>
            <a:pPr>
              <a:buNone/>
            </a:pPr>
            <a:r>
              <a:rPr lang="ru-RU" sz="3100" dirty="0" smtClean="0">
                <a:effectLst>
                  <a:outerShdw blurRad="38100" dist="38100" dir="2700000" algn="tl">
                    <a:srgbClr val="000000">
                      <a:alpha val="43137"/>
                    </a:srgbClr>
                  </a:outerShdw>
                </a:effectLst>
              </a:rPr>
              <a:t>   Я все жужжу, жужжу, жужжу: (Ритмично переступать ногами.)</a:t>
            </a:r>
          </a:p>
          <a:p>
            <a:pPr>
              <a:buNone/>
            </a:pPr>
            <a:r>
              <a:rPr lang="ru-RU" sz="3100" dirty="0" smtClean="0">
                <a:effectLst>
                  <a:outerShdw blurRad="38100" dist="38100" dir="2700000" algn="tl">
                    <a:srgbClr val="000000">
                      <a:alpha val="43137"/>
                    </a:srgbClr>
                  </a:outerShdw>
                </a:effectLst>
              </a:rPr>
              <a:t>   </a:t>
            </a:r>
            <a:r>
              <a:rPr lang="ru-RU" sz="3100" dirty="0" err="1" smtClean="0">
                <a:effectLst>
                  <a:outerShdw blurRad="38100" dist="38100" dir="2700000" algn="tl">
                    <a:srgbClr val="000000">
                      <a:alpha val="43137"/>
                    </a:srgbClr>
                  </a:outerShdw>
                </a:effectLst>
              </a:rPr>
              <a:t>Ж-ж-ж-ж-ж-ж-ж-ж-ж-ж-ж</a:t>
            </a:r>
            <a:r>
              <a:rPr lang="ru-RU" sz="3100" dirty="0" smtClean="0">
                <a:effectLst>
                  <a:outerShdw blurRad="38100" dist="38100" dir="2700000" algn="tl">
                    <a:srgbClr val="000000">
                      <a:alpha val="43137"/>
                    </a:srgbClr>
                  </a:outerShdw>
                </a:effectLst>
              </a:rPr>
              <a:t>.»(Руки рупором, произносить звуки на выдохе.)</a:t>
            </a:r>
          </a:p>
        </p:txBody>
      </p:sp>
      <p:pic>
        <p:nvPicPr>
          <p:cNvPr id="6" name="Рисунок 5" descr="ladybug_004-vi.gif"/>
          <p:cNvPicPr>
            <a:picLocks noChangeAspect="1"/>
          </p:cNvPicPr>
          <p:nvPr/>
        </p:nvPicPr>
        <p:blipFill>
          <a:blip r:embed="rId2"/>
          <a:stretch>
            <a:fillRect/>
          </a:stretch>
        </p:blipFill>
        <p:spPr>
          <a:xfrm>
            <a:off x="6643702" y="4752972"/>
            <a:ext cx="2724150" cy="2105028"/>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7217 0.03121 C -0.68212 8.15072E-6 -0.64254 -0.03097 -0.61181 -0.03143 C -0.58108 -0.03189 -0.56841 0.02659 -0.53733 0.02867 C -0.50625 0.03075 -0.46337 -0.01779 -0.42552 -0.01826 C -0.38768 -0.01872 -0.35886 0.03098 -0.3099 0.02613 C -0.26094 0.02127 -0.17882 -0.04969 -0.13143 -0.04715 C -0.08403 -0.04461 -0.05139 0.04762 -0.02552 0.04161 C 0.00034 0.0356 0.02239 -0.07974 0.02343 -0.08367 C 0.02448 -0.0876 -0.00191 0.01226 -0.01962 0.01827 C -0.03733 0.02428 -0.07952 -0.04114 -0.08247 -0.04715 C -0.08542 -0.05316 -0.05104 -0.02612 -0.03733 -0.01826 C -0.02361 -0.0104 -0.01181 -0.00531 3.88889E-6 8.15072E-6 " pathEditMode="relative" ptsTypes="aaaaaaaaaaaA">
                                      <p:cBhvr>
                                        <p:cTn id="6" dur="2000" fill="hold"/>
                                        <p:tgtEl>
                                          <p:spTgt spid="6"/>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6" presetClass="entr" presetSubtype="26"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Horizontal)">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2" presetClass="entr" presetSubtype="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Scale>
                                      <p:cBhvr>
                                        <p:cTn id="16"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3">
                                            <p:txEl>
                                              <p:pRg st="0" end="0"/>
                                            </p:txEl>
                                          </p:spTgt>
                                        </p:tgtEl>
                                        <p:attrNameLst>
                                          <p:attrName>ppt_x</p:attrName>
                                          <p:attrName>ppt_y</p:attrName>
                                        </p:attrNameLst>
                                      </p:cBhvr>
                                    </p:animMotion>
                                    <p:animEffect transition="in" filter="fade">
                                      <p:cBhvr>
                                        <p:cTn id="18" dur="1000"/>
                                        <p:tgtEl>
                                          <p:spTgt spid="3">
                                            <p:txEl>
                                              <p:pRg st="0" end="0"/>
                                            </p:txEl>
                                          </p:spTgt>
                                        </p:tgtEl>
                                      </p:cBhvr>
                                    </p:animEffect>
                                  </p:childTnLst>
                                </p:cTn>
                              </p:par>
                              <p:par>
                                <p:cTn id="19" presetID="52" presetClass="entr" presetSubtype="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Scale>
                                      <p:cBhvr>
                                        <p:cTn id="21"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1" end="1"/>
                                            </p:txEl>
                                          </p:spTgt>
                                        </p:tgtEl>
                                        <p:attrNameLst>
                                          <p:attrName>ppt_x</p:attrName>
                                          <p:attrName>ppt_y</p:attrName>
                                        </p:attrNameLst>
                                      </p:cBhvr>
                                    </p:animMotion>
                                    <p:animEffect transition="in" filter="fade">
                                      <p:cBhvr>
                                        <p:cTn id="23" dur="1000"/>
                                        <p:tgtEl>
                                          <p:spTgt spid="3">
                                            <p:txEl>
                                              <p:pRg st="1" end="1"/>
                                            </p:txEl>
                                          </p:spTgt>
                                        </p:tgtEl>
                                      </p:cBhvr>
                                    </p:animEffect>
                                  </p:childTnLst>
                                </p:cTn>
                              </p:par>
                              <p:par>
                                <p:cTn id="24" presetID="52" presetClass="entr" presetSubtype="0" fill="hold"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Scale>
                                      <p:cBhvr>
                                        <p:cTn id="26"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
                                            <p:txEl>
                                              <p:pRg st="2" end="2"/>
                                            </p:txEl>
                                          </p:spTgt>
                                        </p:tgtEl>
                                        <p:attrNameLst>
                                          <p:attrName>ppt_x</p:attrName>
                                          <p:attrName>ppt_y</p:attrName>
                                        </p:attrNameLst>
                                      </p:cBhvr>
                                    </p:animMotion>
                                    <p:animEffect transition="in" filter="fade">
                                      <p:cBhvr>
                                        <p:cTn id="28" dur="1000"/>
                                        <p:tgtEl>
                                          <p:spTgt spid="3">
                                            <p:txEl>
                                              <p:pRg st="2" end="2"/>
                                            </p:txEl>
                                          </p:spTgt>
                                        </p:tgtEl>
                                      </p:cBhvr>
                                    </p:animEffect>
                                  </p:childTnLst>
                                </p:cTn>
                              </p:par>
                              <p:par>
                                <p:cTn id="29" presetID="52"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Scale>
                                      <p:cBhvr>
                                        <p:cTn id="31"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3">
                                            <p:txEl>
                                              <p:pRg st="3" end="3"/>
                                            </p:txEl>
                                          </p:spTgt>
                                        </p:tgtEl>
                                        <p:attrNameLst>
                                          <p:attrName>ppt_x</p:attrName>
                                          <p:attrName>ppt_y</p:attrName>
                                        </p:attrNameLst>
                                      </p:cBhvr>
                                    </p:animMotion>
                                    <p:animEffect transition="in" filter="fade">
                                      <p:cBhvr>
                                        <p:cTn id="33"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t>Упражнения на формирование грудного дыхания</a:t>
            </a:r>
            <a:endParaRPr lang="ru-RU" dirty="0"/>
          </a:p>
        </p:txBody>
      </p:sp>
      <p:sp>
        <p:nvSpPr>
          <p:cNvPr id="3" name="Содержимое 2"/>
          <p:cNvSpPr>
            <a:spLocks noGrp="1"/>
          </p:cNvSpPr>
          <p:nvPr>
            <p:ph idx="1"/>
          </p:nvPr>
        </p:nvSpPr>
        <p:spPr/>
        <p:txBody>
          <a:bodyPr/>
          <a:lstStyle/>
          <a:p>
            <a:pPr>
              <a:buNone/>
            </a:pPr>
            <a:r>
              <a:rPr lang="ru-RU" dirty="0" smtClean="0"/>
              <a:t>	Грудное дыхание состоит из </a:t>
            </a:r>
            <a:r>
              <a:rPr lang="ru-RU" dirty="0" err="1" smtClean="0"/>
              <a:t>нижнегрудного</a:t>
            </a:r>
            <a:r>
              <a:rPr lang="ru-RU" dirty="0" smtClean="0"/>
              <a:t> и </a:t>
            </a:r>
            <a:r>
              <a:rPr lang="ru-RU" dirty="0" err="1" smtClean="0"/>
              <a:t>верхнегрудного</a:t>
            </a:r>
            <a:r>
              <a:rPr lang="ru-RU" dirty="0" smtClean="0"/>
              <a:t>. При неподвижном животе вы начинаете вдох носом через сжатую голосовую щель.</a:t>
            </a:r>
          </a:p>
          <a:p>
            <a:pPr>
              <a:buNone/>
            </a:pPr>
            <a:endParaRPr lang="ru-RU" dirty="0"/>
          </a:p>
        </p:txBody>
      </p:sp>
      <p:pic>
        <p:nvPicPr>
          <p:cNvPr id="4" name="Рисунок 3" descr="bronhit16.jpg"/>
          <p:cNvPicPr>
            <a:picLocks noChangeAspect="1"/>
          </p:cNvPicPr>
          <p:nvPr/>
        </p:nvPicPr>
        <p:blipFill>
          <a:blip r:embed="rId2"/>
          <a:stretch>
            <a:fillRect/>
          </a:stretch>
        </p:blipFill>
        <p:spPr>
          <a:xfrm>
            <a:off x="3929058" y="3643314"/>
            <a:ext cx="4857784" cy="285752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0" presetClass="entr" presetSubtype="0" decel="10000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3"/>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1)«Шарик»</a:t>
            </a:r>
            <a:endParaRPr lang="ru-RU" b="1" i="1" dirty="0"/>
          </a:p>
        </p:txBody>
      </p:sp>
      <p:sp>
        <p:nvSpPr>
          <p:cNvPr id="3" name="Содержимое 2"/>
          <p:cNvSpPr>
            <a:spLocks noGrp="1"/>
          </p:cNvSpPr>
          <p:nvPr>
            <p:ph idx="1"/>
          </p:nvPr>
        </p:nvSpPr>
        <p:spPr/>
        <p:txBody>
          <a:bodyPr>
            <a:normAutofit fontScale="92500" lnSpcReduction="20000"/>
          </a:bodyPr>
          <a:lstStyle/>
          <a:p>
            <a:pPr>
              <a:buNone/>
            </a:pPr>
            <a:r>
              <a:rPr lang="ru-RU" dirty="0" smtClean="0"/>
              <a:t>	</a:t>
            </a:r>
            <a:r>
              <a:rPr lang="ru-RU" i="1" dirty="0" smtClean="0"/>
              <a:t>Вдохните так, чтобы грудная клетка расширилась и поднялась. С грудной клеткой поднимается и рука, контролирующая движения. Другая же рука должна остаться неподвижной, так как брюшное дыхание отсутствует. Выдох и вдох делаем плавно, без рывков.</a:t>
            </a:r>
          </a:p>
          <a:p>
            <a:pPr>
              <a:buNone/>
            </a:pPr>
            <a:r>
              <a:rPr lang="ru-RU" dirty="0" smtClean="0"/>
              <a:t>    </a:t>
            </a:r>
            <a:r>
              <a:rPr lang="ru-RU" dirty="0" smtClean="0">
                <a:effectLst>
                  <a:outerShdw blurRad="38100" dist="38100" dir="2700000" algn="tl">
                    <a:srgbClr val="000000">
                      <a:alpha val="43137"/>
                    </a:srgbClr>
                  </a:outerShdw>
                </a:effectLst>
              </a:rPr>
              <a:t>«Синий шарик надувной</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Не хотел играть со мной. </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Он сегодня почему-то</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На меня смотрел надуто.» </a:t>
            </a:r>
          </a:p>
          <a:p>
            <a:pPr>
              <a:buNone/>
            </a:pPr>
            <a:endParaRPr lang="ru-RU" dirty="0"/>
          </a:p>
        </p:txBody>
      </p:sp>
      <p:pic>
        <p:nvPicPr>
          <p:cNvPr id="4" name="Рисунок 3" descr="38d5b9e6-4248-4d4a-8753-43907cf638a8.gif"/>
          <p:cNvPicPr>
            <a:picLocks noChangeAspect="1"/>
          </p:cNvPicPr>
          <p:nvPr/>
        </p:nvPicPr>
        <p:blipFill>
          <a:blip r:embed="rId2"/>
          <a:stretch>
            <a:fillRect/>
          </a:stretch>
        </p:blipFill>
        <p:spPr>
          <a:xfrm>
            <a:off x="5429256" y="3857628"/>
            <a:ext cx="3714744" cy="300037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slide(fromBottom)">
                                      <p:cBhvr>
                                        <p:cTn id="17" dur="500"/>
                                        <p:tgtEl>
                                          <p:spTgt spid="3">
                                            <p:txEl>
                                              <p:pRg st="0" end="0"/>
                                            </p:txEl>
                                          </p:spTgt>
                                        </p:tgtEl>
                                      </p:cBhvr>
                                    </p:animEffect>
                                  </p:childTnLst>
                                </p:cTn>
                              </p:par>
                              <p:par>
                                <p:cTn id="18" presetID="12" presetClass="entr" presetSubtype="4"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slide(fromBottom)">
                                      <p:cBhvr>
                                        <p:cTn id="2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a:bodyPr>
          <a:lstStyle/>
          <a:p>
            <a:r>
              <a:rPr lang="ru-RU" b="1" i="1" dirty="0" smtClean="0"/>
              <a:t>2)«</a:t>
            </a:r>
            <a:r>
              <a:rPr lang="ru-RU" b="1" i="1" dirty="0" err="1" smtClean="0"/>
              <a:t>Пузырик</a:t>
            </a:r>
            <a:r>
              <a:rPr lang="ru-RU" b="1" i="1" dirty="0" smtClean="0"/>
              <a:t>»</a:t>
            </a:r>
            <a:endParaRPr lang="ru-RU" b="1" i="1" dirty="0"/>
          </a:p>
        </p:txBody>
      </p:sp>
      <p:sp>
        <p:nvSpPr>
          <p:cNvPr id="3" name="Содержимое 2"/>
          <p:cNvSpPr>
            <a:spLocks noGrp="1"/>
          </p:cNvSpPr>
          <p:nvPr>
            <p:ph idx="1"/>
          </p:nvPr>
        </p:nvSpPr>
        <p:spPr>
          <a:xfrm>
            <a:off x="428596" y="1071546"/>
            <a:ext cx="8229600" cy="4857784"/>
          </a:xfrm>
        </p:spPr>
        <p:txBody>
          <a:bodyPr>
            <a:normAutofit fontScale="85000" lnSpcReduction="20000"/>
          </a:bodyPr>
          <a:lstStyle/>
          <a:p>
            <a:pPr>
              <a:buNone/>
            </a:pPr>
            <a:r>
              <a:rPr lang="ru-RU" dirty="0" smtClean="0"/>
              <a:t>	</a:t>
            </a:r>
            <a:r>
              <a:rPr lang="ru-RU" i="1" dirty="0" smtClean="0"/>
              <a:t>Стараясь держать не — подвижной переднюю стенку живота, во время вдоха максимально во всех направлениях расширяйте грудную клетку. Выдох происходит за счет энергичного сжатия грудной клетки. Дышите только носом. Чтобы контролировать правильность движений, руки держите на талии. Повторите упражнение 8—12 раз.</a:t>
            </a:r>
          </a:p>
          <a:p>
            <a:pPr>
              <a:buNone/>
            </a:pPr>
            <a:r>
              <a:rPr lang="ru-RU" dirty="0" smtClean="0"/>
              <a:t>   </a:t>
            </a:r>
            <a:r>
              <a:rPr lang="ru-RU" dirty="0" smtClean="0">
                <a:effectLst>
                  <a:outerShdw blurRad="38100" dist="38100" dir="2700000" algn="tl">
                    <a:srgbClr val="000000">
                      <a:alpha val="43137"/>
                    </a:srgbClr>
                  </a:outerShdw>
                </a:effectLst>
              </a:rPr>
              <a:t>«Если дунуть посильней, </a:t>
            </a:r>
          </a:p>
          <a:p>
            <a:pPr>
              <a:buNone/>
            </a:pPr>
            <a:r>
              <a:rPr lang="ru-RU" dirty="0" smtClean="0">
                <a:effectLst>
                  <a:outerShdw blurRad="38100" dist="38100" dir="2700000" algn="tl">
                    <a:srgbClr val="000000">
                      <a:alpha val="43137"/>
                    </a:srgbClr>
                  </a:outerShdw>
                </a:effectLst>
              </a:rPr>
              <a:t>    Будет много пузырей!</a:t>
            </a:r>
          </a:p>
          <a:p>
            <a:pPr>
              <a:buNone/>
            </a:pPr>
            <a:r>
              <a:rPr lang="ru-RU" dirty="0" smtClean="0">
                <a:effectLst>
                  <a:outerShdw blurRad="38100" dist="38100" dir="2700000" algn="tl">
                    <a:srgbClr val="000000">
                      <a:alpha val="43137"/>
                    </a:srgbClr>
                  </a:outerShdw>
                </a:effectLst>
              </a:rPr>
              <a:t>	 Раз, два, три, четыре, пять,</a:t>
            </a:r>
          </a:p>
          <a:p>
            <a:pPr>
              <a:buNone/>
            </a:pPr>
            <a:r>
              <a:rPr lang="ru-RU" dirty="0" smtClean="0">
                <a:effectLst>
                  <a:outerShdw blurRad="38100" dist="38100" dir="2700000" algn="tl">
                    <a:srgbClr val="000000">
                      <a:alpha val="43137"/>
                    </a:srgbClr>
                  </a:outerShdw>
                </a:effectLst>
              </a:rPr>
              <a:t>    Ни за что их не поймать.»</a:t>
            </a:r>
          </a:p>
          <a:p>
            <a:pPr>
              <a:buNone/>
            </a:pPr>
            <a:endParaRPr lang="ru-RU" dirty="0"/>
          </a:p>
        </p:txBody>
      </p:sp>
      <p:pic>
        <p:nvPicPr>
          <p:cNvPr id="5" name="Рисунок 4" descr="Colorful-Bubbles-psd64001.png"/>
          <p:cNvPicPr>
            <a:picLocks noChangeAspect="1"/>
          </p:cNvPicPr>
          <p:nvPr/>
        </p:nvPicPr>
        <p:blipFill>
          <a:blip r:embed="rId2"/>
          <a:stretch>
            <a:fillRect/>
          </a:stretch>
        </p:blipFill>
        <p:spPr>
          <a:xfrm>
            <a:off x="5214942" y="3571876"/>
            <a:ext cx="3543300" cy="3000372"/>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3">
                                            <p:txEl>
                                              <p:pRg st="0" end="0"/>
                                            </p:txEl>
                                          </p:spTgt>
                                        </p:tgtEl>
                                        <p:attrNameLst>
                                          <p:attrName>r</p:attrName>
                                        </p:attrNameLst>
                                      </p:cBhvr>
                                    </p:animRot>
                                  </p:childTnLst>
                                </p:cTn>
                              </p:par>
                              <p:par>
                                <p:cTn id="17" presetID="8" presetClass="emph" presetSubtype="0" fill="hold" nodeType="withEffect">
                                  <p:stCondLst>
                                    <p:cond delay="0"/>
                                  </p:stCondLst>
                                  <p:childTnLst>
                                    <p:animRot by="21600000">
                                      <p:cBhvr>
                                        <p:cTn id="18" dur="2000" fill="hold"/>
                                        <p:tgtEl>
                                          <p:spTgt spid="3">
                                            <p:txEl>
                                              <p:pRg st="1" end="1"/>
                                            </p:txEl>
                                          </p:spTgt>
                                        </p:tgtEl>
                                        <p:attrNameLst>
                                          <p:attrName>r</p:attrName>
                                        </p:attrNameLst>
                                      </p:cBhvr>
                                    </p:animRot>
                                  </p:childTnLst>
                                </p:cTn>
                              </p:par>
                              <p:par>
                                <p:cTn id="19" presetID="8" presetClass="emph" presetSubtype="0" fill="hold" nodeType="withEffect">
                                  <p:stCondLst>
                                    <p:cond delay="0"/>
                                  </p:stCondLst>
                                  <p:childTnLst>
                                    <p:animRot by="21600000">
                                      <p:cBhvr>
                                        <p:cTn id="20" dur="2000" fill="hold"/>
                                        <p:tgtEl>
                                          <p:spTgt spid="3">
                                            <p:txEl>
                                              <p:pRg st="2" end="2"/>
                                            </p:txEl>
                                          </p:spTgt>
                                        </p:tgtEl>
                                        <p:attrNameLst>
                                          <p:attrName>r</p:attrName>
                                        </p:attrNameLst>
                                      </p:cBhvr>
                                    </p:animRot>
                                  </p:childTnLst>
                                </p:cTn>
                              </p:par>
                              <p:par>
                                <p:cTn id="21" presetID="8" presetClass="emph" presetSubtype="0" fill="hold" nodeType="withEffect">
                                  <p:stCondLst>
                                    <p:cond delay="0"/>
                                  </p:stCondLst>
                                  <p:childTnLst>
                                    <p:animRot by="21600000">
                                      <p:cBhvr>
                                        <p:cTn id="22" dur="2000" fill="hold"/>
                                        <p:tgtEl>
                                          <p:spTgt spid="3">
                                            <p:txEl>
                                              <p:pRg st="3" end="3"/>
                                            </p:txEl>
                                          </p:spTgt>
                                        </p:tgtEl>
                                        <p:attrNameLst>
                                          <p:attrName>r</p:attrName>
                                        </p:attrNameLst>
                                      </p:cBhvr>
                                    </p:animRot>
                                  </p:childTnLst>
                                </p:cTn>
                              </p:par>
                              <p:par>
                                <p:cTn id="23" presetID="8" presetClass="emph" presetSubtype="0" fill="hold" nodeType="withEffect">
                                  <p:stCondLst>
                                    <p:cond delay="0"/>
                                  </p:stCondLst>
                                  <p:childTnLst>
                                    <p:animRot by="21600000">
                                      <p:cBhvr>
                                        <p:cTn id="24" dur="2000" fill="hold"/>
                                        <p:tgtEl>
                                          <p:spTgt spid="3">
                                            <p:txEl>
                                              <p:pRg st="4" end="4"/>
                                            </p:txEl>
                                          </p:spTgt>
                                        </p:tgtEl>
                                        <p:attrNameLst>
                                          <p:attrName>r</p:attrName>
                                        </p:attrNameLst>
                                      </p:cBhvr>
                                    </p:animRot>
                                  </p:childTnLst>
                                </p:cTn>
                              </p:par>
                            </p:childTnLst>
                          </p:cTn>
                        </p:par>
                      </p:childTnLst>
                    </p:cTn>
                  </p:par>
                  <p:par>
                    <p:cTn id="25" fill="hold">
                      <p:stCondLst>
                        <p:cond delay="indefinite"/>
                      </p:stCondLst>
                      <p:childTnLst>
                        <p:par>
                          <p:cTn id="26" fill="hold">
                            <p:stCondLst>
                              <p:cond delay="0"/>
                            </p:stCondLst>
                            <p:childTnLst>
                              <p:par>
                                <p:cTn id="27" presetID="30"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800" decel="100000"/>
                                        <p:tgtEl>
                                          <p:spTgt spid="5"/>
                                        </p:tgtEl>
                                      </p:cBhvr>
                                    </p:animEffect>
                                    <p:anim calcmode="lin" valueType="num">
                                      <p:cBhvr>
                                        <p:cTn id="30" dur="800" decel="100000" fill="hold"/>
                                        <p:tgtEl>
                                          <p:spTgt spid="5"/>
                                        </p:tgtEl>
                                        <p:attrNameLst>
                                          <p:attrName>style.rotation</p:attrName>
                                        </p:attrNameLst>
                                      </p:cBhvr>
                                      <p:tavLst>
                                        <p:tav tm="0">
                                          <p:val>
                                            <p:fltVal val="-90"/>
                                          </p:val>
                                        </p:tav>
                                        <p:tav tm="100000">
                                          <p:val>
                                            <p:fltVal val="0"/>
                                          </p:val>
                                        </p:tav>
                                      </p:tavLst>
                                    </p:anim>
                                    <p:anim calcmode="lin" valueType="num">
                                      <p:cBhvr>
                                        <p:cTn id="31" dur="800" decel="100000" fill="hold"/>
                                        <p:tgtEl>
                                          <p:spTgt spid="5"/>
                                        </p:tgtEl>
                                        <p:attrNameLst>
                                          <p:attrName>ppt_x</p:attrName>
                                        </p:attrNameLst>
                                      </p:cBhvr>
                                      <p:tavLst>
                                        <p:tav tm="0">
                                          <p:val>
                                            <p:strVal val="#ppt_x+0.4"/>
                                          </p:val>
                                        </p:tav>
                                        <p:tav tm="100000">
                                          <p:val>
                                            <p:strVal val="#ppt_x-0.05"/>
                                          </p:val>
                                        </p:tav>
                                      </p:tavLst>
                                    </p:anim>
                                    <p:anim calcmode="lin" valueType="num">
                                      <p:cBhvr>
                                        <p:cTn id="32" dur="800" decel="100000" fill="hold"/>
                                        <p:tgtEl>
                                          <p:spTgt spid="5"/>
                                        </p:tgtEl>
                                        <p:attrNameLst>
                                          <p:attrName>ppt_y</p:attrName>
                                        </p:attrNameLst>
                                      </p:cBhvr>
                                      <p:tavLst>
                                        <p:tav tm="0">
                                          <p:val>
                                            <p:strVal val="#ppt_y-0.4"/>
                                          </p:val>
                                        </p:tav>
                                        <p:tav tm="100000">
                                          <p:val>
                                            <p:strVal val="#ppt_y+0.1"/>
                                          </p:val>
                                        </p:tav>
                                      </p:tavLst>
                                    </p:anim>
                                    <p:anim calcmode="lin" valueType="num">
                                      <p:cBhvr>
                                        <p:cTn id="33"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34"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184</Words>
  <PresentationFormat>Экран (4:3)</PresentationFormat>
  <Paragraphs>66</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Упражнения для формирования дыхания</vt:lpstr>
      <vt:lpstr> Упражнения на развитие диафрагмального дыхания</vt:lpstr>
      <vt:lpstr>Слайд 3</vt:lpstr>
      <vt:lpstr> 1)«Рыбка» (в положении лежа)</vt:lpstr>
      <vt:lpstr>2) «Бегемотик»(в положении сидя)</vt:lpstr>
      <vt:lpstr>3) «Жужжат жуки» (в положении стоя)</vt:lpstr>
      <vt:lpstr>Упражнения на формирование грудного дыхания</vt:lpstr>
      <vt:lpstr>1)«Шарик»</vt:lpstr>
      <vt:lpstr>2)«Пузырик»</vt:lpstr>
      <vt:lpstr>3) «Медвежонок»</vt:lpstr>
      <vt:lpstr>Совмещение носового и ротового дыхания(гипервентиляция легких)</vt:lpstr>
      <vt:lpstr>1) «Ветер»</vt:lpstr>
      <vt:lpstr>Слайд 13</vt:lpstr>
      <vt:lpstr>2) «Радуга»</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Упражнения для формирования дыхания</dc:title>
  <dc:creator>~М@шеньk@~</dc:creator>
  <cp:lastModifiedBy>~М@шеньk@~</cp:lastModifiedBy>
  <cp:revision>8</cp:revision>
  <dcterms:created xsi:type="dcterms:W3CDTF">2015-02-25T13:34:37Z</dcterms:created>
  <dcterms:modified xsi:type="dcterms:W3CDTF">2018-11-05T17:47:23Z</dcterms:modified>
</cp:coreProperties>
</file>