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6" r:id="rId11"/>
    <p:sldId id="2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59" d="100"/>
          <a:sy n="59" d="100"/>
        </p:scale>
        <p:origin x="30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11/5/2018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11/5/2018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11/5/2018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 smtClean="0"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11/5/2018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c.vseosvita.ua/002az3-ae33/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0816" y="1533500"/>
            <a:ext cx="92374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Логопедическая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рамках введения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с умственной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отсталостью </a:t>
            </a: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(интеллектуальные нарушения)</a:t>
            </a:r>
            <a:endParaRPr lang="ru-RU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529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29103" y="996306"/>
            <a:ext cx="92491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коррекционных программ логопедического сопровождения (вариант 2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содержание АООП отсутствует курс «Логопедические занятия», но содержание данной области может быть дополнено организацией самостоятельно на основании рекомендаций ПМПК, ИПР.</a:t>
            </a:r>
          </a:p>
        </p:txBody>
      </p:sp>
    </p:spTree>
    <p:extLst>
      <p:ext uri="{BB962C8B-B14F-4D97-AF65-F5344CB8AC3E}">
        <p14:creationId xmlns:p14="http://schemas.microsoft.com/office/powerpoint/2010/main" val="3327629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98482" y="1860331"/>
            <a:ext cx="101950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Достижение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эффективности в коррекционно-развивающей работе возможно за счет взаимодействия всех участников педагогического процесса (учитель, воспитатель, логопед, педагог-психолог) и в совместном решении образовательных, воспитательных и коррекционных задач.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033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32331" y="721380"/>
            <a:ext cx="80737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организации логопедического сопровождения </a:t>
            </a:r>
            <a:endParaRPr lang="ru-RU" sz="2400" b="1" i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умственной 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отсталостью</a:t>
            </a:r>
          </a:p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(интеллектуальными нарушениями)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13722" y="2306369"/>
            <a:ext cx="84923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Open Sans"/>
              </a:rPr>
              <a:t>Основными направлениями работы учителя-логопеда являются: </a:t>
            </a:r>
            <a:endParaRPr lang="ru-RU" dirty="0" smtClean="0">
              <a:solidFill>
                <a:srgbClr val="0070C0"/>
              </a:solidFill>
              <a:latin typeface="Open Sans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  <a:latin typeface="Open Sans"/>
              </a:rPr>
              <a:t>диагностическая </a:t>
            </a:r>
            <a:r>
              <a:rPr lang="ru-RU" dirty="0">
                <a:solidFill>
                  <a:srgbClr val="0070C0"/>
                </a:solidFill>
                <a:latin typeface="Open Sans"/>
              </a:rPr>
              <a:t>работа</a:t>
            </a:r>
            <a:r>
              <a:rPr lang="ru-RU" dirty="0" smtClean="0">
                <a:solidFill>
                  <a:srgbClr val="0070C0"/>
                </a:solidFill>
                <a:latin typeface="Open Sans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  <a:latin typeface="Open Sans"/>
              </a:rPr>
              <a:t>коррекционно-развивающая </a:t>
            </a:r>
            <a:r>
              <a:rPr lang="ru-RU" dirty="0">
                <a:solidFill>
                  <a:srgbClr val="0070C0"/>
                </a:solidFill>
                <a:latin typeface="Open Sans"/>
              </a:rPr>
              <a:t>работа</a:t>
            </a:r>
            <a:r>
              <a:rPr lang="ru-RU" dirty="0" smtClean="0">
                <a:solidFill>
                  <a:srgbClr val="0070C0"/>
                </a:solidFill>
                <a:latin typeface="Open Sans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  <a:latin typeface="Open Sans"/>
              </a:rPr>
              <a:t>консультативная </a:t>
            </a:r>
            <a:r>
              <a:rPr lang="ru-RU" dirty="0">
                <a:solidFill>
                  <a:srgbClr val="0070C0"/>
                </a:solidFill>
                <a:latin typeface="Open Sans"/>
              </a:rPr>
              <a:t>работа; </a:t>
            </a:r>
            <a:endParaRPr lang="ru-RU" dirty="0" smtClean="0">
              <a:solidFill>
                <a:srgbClr val="0070C0"/>
              </a:solidFill>
              <a:latin typeface="Open Sans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  <a:latin typeface="Open Sans"/>
              </a:rPr>
              <a:t>информационно-просветительская </a:t>
            </a:r>
            <a:r>
              <a:rPr lang="ru-RU" dirty="0">
                <a:solidFill>
                  <a:srgbClr val="0070C0"/>
                </a:solidFill>
                <a:latin typeface="Open Sans"/>
              </a:rPr>
              <a:t>работа. </a:t>
            </a:r>
            <a:endParaRPr lang="ru-RU" dirty="0" smtClean="0">
              <a:solidFill>
                <a:srgbClr val="0070C0"/>
              </a:solidFill>
              <a:latin typeface="Open Sans"/>
            </a:endParaRPr>
          </a:p>
          <a:p>
            <a:endParaRPr lang="ru-RU" dirty="0" smtClean="0">
              <a:solidFill>
                <a:srgbClr val="0070C0"/>
              </a:solidFill>
              <a:latin typeface="Open Sans"/>
            </a:endParaRPr>
          </a:p>
          <a:p>
            <a:r>
              <a:rPr lang="ru-RU" dirty="0" err="1" smtClean="0">
                <a:solidFill>
                  <a:srgbClr val="0070C0"/>
                </a:solidFill>
                <a:latin typeface="Open Sans"/>
              </a:rPr>
              <a:t>Коррекционно</a:t>
            </a:r>
            <a:r>
              <a:rPr lang="ru-RU" dirty="0" smtClean="0">
                <a:solidFill>
                  <a:srgbClr val="0070C0"/>
                </a:solidFill>
                <a:latin typeface="Open Sans"/>
              </a:rPr>
              <a:t> </a:t>
            </a:r>
            <a:r>
              <a:rPr lang="ru-RU" dirty="0">
                <a:solidFill>
                  <a:srgbClr val="0070C0"/>
                </a:solidFill>
                <a:latin typeface="Open Sans"/>
              </a:rPr>
              <a:t>- развивающая работа с обучающимися проводится в рамках: - образовательного процесса</a:t>
            </a:r>
            <a:r>
              <a:rPr lang="ru-RU" dirty="0" smtClean="0">
                <a:solidFill>
                  <a:srgbClr val="0070C0"/>
                </a:solidFill>
                <a:latin typeface="Open Sans"/>
              </a:rPr>
              <a:t>;</a:t>
            </a:r>
          </a:p>
          <a:p>
            <a:r>
              <a:rPr lang="ru-RU" dirty="0" smtClean="0">
                <a:solidFill>
                  <a:srgbClr val="0070C0"/>
                </a:solidFill>
                <a:latin typeface="Open Sans"/>
              </a:rPr>
              <a:t> </a:t>
            </a:r>
            <a:r>
              <a:rPr lang="ru-RU" dirty="0">
                <a:solidFill>
                  <a:srgbClr val="0070C0"/>
                </a:solidFill>
                <a:latin typeface="Open Sans"/>
              </a:rPr>
              <a:t>- внеурочной деятельности</a:t>
            </a:r>
            <a:r>
              <a:rPr lang="ru-RU" dirty="0" smtClean="0">
                <a:solidFill>
                  <a:srgbClr val="0070C0"/>
                </a:solidFill>
                <a:latin typeface="Open Sans"/>
              </a:rPr>
              <a:t>;</a:t>
            </a:r>
          </a:p>
          <a:p>
            <a:r>
              <a:rPr lang="ru-RU" dirty="0" smtClean="0">
                <a:solidFill>
                  <a:srgbClr val="0070C0"/>
                </a:solidFill>
                <a:latin typeface="Open Sans"/>
              </a:rPr>
              <a:t> </a:t>
            </a:r>
            <a:r>
              <a:rPr lang="ru-RU" dirty="0">
                <a:solidFill>
                  <a:srgbClr val="0070C0"/>
                </a:solidFill>
                <a:latin typeface="Open Sans"/>
              </a:rPr>
              <a:t>- психолого-педагогического сопровождения. 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451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73771" y="784913"/>
            <a:ext cx="6482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коррекционного курса в учебном плане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49821" y="2144110"/>
            <a:ext cx="907042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 </a:t>
            </a: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383838"/>
              </a:solidFill>
              <a:latin typeface="Open Sans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Логопедические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являются частью коррекционной области АООП. Всего на коррекционно-развивающую область отводится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неделю и она включает в себя: ритмику в младших классах и коррекционные занятия (логопедические и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психокоррекционные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049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66345" y="1808652"/>
            <a:ext cx="94698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отдельную коррекционную программу в структуре АООП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Логопедические занятия могут быть организованы как в рамках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– обязательной части, включающей в себя 6 образовательных областей и коррекционно-развивающие занятия, проводимые учителем-логопедом, учителем или учителем-дефектологом ; </a:t>
            </a:r>
            <a:endParaRPr 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части, формируемой участниками образовательных отношений, которая включает в себя коррекционные курсы и внеурочные мероприятия 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074" y="710234"/>
            <a:ext cx="654157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714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19200" y="731003"/>
            <a:ext cx="101635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логопедического сопровождения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</a:t>
            </a: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коррекционно-развивающей области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АООП, в которую входят логопедические занятия, рассчитана на весь период обучения ребёнка в ОУ. Коррекционно-развивающие занятия проводятся с 1 по 9 класс (выделяются из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часов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коррекционных занятий в неделю). </a:t>
            </a:r>
            <a:endParaRPr 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i="1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программа в структуре АООП . Коррекционно-развивающие занятия проводятся с 1 по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(выделяются из 2 часов обязательной части и из 10 часов второй части учебного плана, которая включает в себя коррекционные курсы и внеурочные мероприятия )</a:t>
            </a:r>
          </a:p>
        </p:txBody>
      </p:sp>
    </p:spTree>
    <p:extLst>
      <p:ext uri="{BB962C8B-B14F-4D97-AF65-F5344CB8AC3E}">
        <p14:creationId xmlns:p14="http://schemas.microsoft.com/office/powerpoint/2010/main" val="798320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55833" y="831870"/>
            <a:ext cx="97115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логопедического воздействия </a:t>
            </a: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и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занятия. </a:t>
            </a:r>
            <a:endParaRPr lang="ru-RU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курсы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реализуются, как правило, в форме индивидуальных занятий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605249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2261" y="690826"/>
            <a:ext cx="1006891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Open Sans"/>
              </a:rPr>
              <a:t>Направления логопедического сопровождения (вариант 1) </a:t>
            </a:r>
            <a:endParaRPr lang="ru-RU" sz="2400" b="1" i="1" dirty="0" smtClean="0">
              <a:solidFill>
                <a:srgbClr val="002060"/>
              </a:solidFill>
              <a:latin typeface="Open Sans"/>
            </a:endParaRPr>
          </a:p>
          <a:p>
            <a:pPr algn="ctr"/>
            <a:endParaRPr lang="ru-RU" sz="2400" b="1" i="1" dirty="0" smtClean="0">
              <a:solidFill>
                <a:srgbClr val="383838"/>
              </a:solidFill>
              <a:latin typeface="Open Sans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Open Sans"/>
              </a:rPr>
              <a:t>Основными </a:t>
            </a:r>
            <a:r>
              <a:rPr lang="ru-RU" sz="2400" b="1" dirty="0">
                <a:solidFill>
                  <a:srgbClr val="002060"/>
                </a:solidFill>
                <a:latin typeface="Open Sans"/>
              </a:rPr>
              <a:t>направлениями логопедической работы являются</a:t>
            </a:r>
            <a:r>
              <a:rPr lang="ru-RU" sz="2400" b="1" dirty="0" smtClean="0">
                <a:solidFill>
                  <a:srgbClr val="002060"/>
                </a:solidFill>
                <a:latin typeface="Open Sans"/>
              </a:rPr>
              <a:t>:</a:t>
            </a:r>
          </a:p>
          <a:p>
            <a:endParaRPr lang="ru-RU" sz="2400" b="1" dirty="0" smtClean="0">
              <a:solidFill>
                <a:srgbClr val="002060"/>
              </a:solidFill>
              <a:latin typeface="Open Sans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 *диагностика </a:t>
            </a:r>
            <a:r>
              <a:rPr lang="ru-RU" sz="2400" dirty="0">
                <a:solidFill>
                  <a:srgbClr val="0070C0"/>
                </a:solidFill>
                <a:latin typeface="Open Sans"/>
              </a:rPr>
              <a:t>и коррекция </a:t>
            </a:r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звукопроизношения;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 * </a:t>
            </a:r>
            <a:r>
              <a:rPr lang="ru-RU" sz="2400" dirty="0">
                <a:solidFill>
                  <a:srgbClr val="0070C0"/>
                </a:solidFill>
                <a:latin typeface="Open Sans"/>
              </a:rPr>
              <a:t>диагностика и коррекция лексической </a:t>
            </a:r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   стороны </a:t>
            </a:r>
            <a:r>
              <a:rPr lang="ru-RU" sz="2400" dirty="0">
                <a:solidFill>
                  <a:srgbClr val="0070C0"/>
                </a:solidFill>
                <a:latin typeface="Open Sans"/>
              </a:rPr>
              <a:t>речи</a:t>
            </a:r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;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 *диагностика </a:t>
            </a:r>
            <a:r>
              <a:rPr lang="ru-RU" sz="2400" dirty="0">
                <a:solidFill>
                  <a:srgbClr val="0070C0"/>
                </a:solidFill>
                <a:latin typeface="Open Sans"/>
              </a:rPr>
              <a:t>и коррекция грамматического строя речи; </a:t>
            </a:r>
            <a:endParaRPr lang="ru-RU" sz="2400" dirty="0" smtClean="0">
              <a:solidFill>
                <a:srgbClr val="0070C0"/>
              </a:solidFill>
              <a:latin typeface="Open Sans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 *коррекция </a:t>
            </a:r>
            <a:r>
              <a:rPr lang="ru-RU" sz="2400" dirty="0">
                <a:solidFill>
                  <a:srgbClr val="0070C0"/>
                </a:solidFill>
                <a:latin typeface="Open Sans"/>
              </a:rPr>
              <a:t>диалогической и формирование монологической форм речи</a:t>
            </a:r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;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 *развитие </a:t>
            </a:r>
            <a:r>
              <a:rPr lang="ru-RU" sz="2400" dirty="0">
                <a:solidFill>
                  <a:srgbClr val="0070C0"/>
                </a:solidFill>
                <a:latin typeface="Open Sans"/>
              </a:rPr>
              <a:t>коммуникативной функции речи</a:t>
            </a:r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;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 *коррекция </a:t>
            </a:r>
            <a:r>
              <a:rPr lang="ru-RU" sz="2400" dirty="0">
                <a:solidFill>
                  <a:srgbClr val="0070C0"/>
                </a:solidFill>
                <a:latin typeface="Open Sans"/>
              </a:rPr>
              <a:t>нарушений чтения и письма; </a:t>
            </a:r>
            <a:endParaRPr lang="ru-RU" sz="2400" dirty="0" smtClean="0">
              <a:solidFill>
                <a:srgbClr val="0070C0"/>
              </a:solidFill>
              <a:latin typeface="Open Sans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 *расширение </a:t>
            </a:r>
            <a:r>
              <a:rPr lang="ru-RU" sz="2400" dirty="0">
                <a:solidFill>
                  <a:srgbClr val="0070C0"/>
                </a:solidFill>
                <a:latin typeface="Open Sans"/>
              </a:rPr>
              <a:t>представлений об окружающей действительности; </a:t>
            </a:r>
            <a:endParaRPr lang="ru-RU" sz="2400" dirty="0" smtClean="0">
              <a:solidFill>
                <a:srgbClr val="0070C0"/>
              </a:solidFill>
              <a:latin typeface="Open Sans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Open Sans"/>
              </a:rPr>
              <a:t> *развитие </a:t>
            </a:r>
            <a:r>
              <a:rPr lang="ru-RU" sz="2400" dirty="0">
                <a:solidFill>
                  <a:srgbClr val="0070C0"/>
                </a:solidFill>
                <a:latin typeface="Open Sans"/>
              </a:rPr>
              <a:t>познавательной сферы (мышления, памяти, внимания).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75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03890" y="889844"/>
            <a:ext cx="1031064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логопедического сопровождения (вариант 2)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Чётко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определены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логопедического сопровождения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часть учебного плана предполагает курс «Альтернативная коммуникация», который может быть реализован в ходе логопедических занятий, основные задачи которого: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-освоение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доступных средств невербальной коммуникации;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-освоение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букв, карточек с напечатанными словами,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набора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 как средства коммуникации.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-составление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 таблиц и коммуникативных тетрадей для общения 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школе.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технических коммуникативных устройств.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специфику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психофизического развития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возможности конкретного обучающегося, образовательная организация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возможность дополнить содержание коррекционной работы, отражая его в СИПР.</a:t>
            </a:r>
          </a:p>
        </p:txBody>
      </p:sp>
    </p:spTree>
    <p:extLst>
      <p:ext uri="{BB962C8B-B14F-4D97-AF65-F5344CB8AC3E}">
        <p14:creationId xmlns:p14="http://schemas.microsoft.com/office/powerpoint/2010/main" val="2360611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51035" y="1056824"/>
            <a:ext cx="1024758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коррекционных программ логопедического сопровождения (вариант 1)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383838"/>
              </a:solidFill>
              <a:latin typeface="Open Sans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различных видов устной речи на основе обогащения знаний об окружающей действительности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*Обогащение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словаря, уточнение значения слова, развитие лексической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системности.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*Развитие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совершенствование грамматического строя речи.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*Развитие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связной речи.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*Коррекция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недостатков письменной речи (чтения и письма).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области </a:t>
            </a: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дополнено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организацией самостоятельно на основании рекомендаций </a:t>
            </a: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ПМПК, ИПР.</a:t>
            </a:r>
          </a:p>
        </p:txBody>
      </p:sp>
    </p:spTree>
    <p:extLst>
      <p:ext uri="{BB962C8B-B14F-4D97-AF65-F5344CB8AC3E}">
        <p14:creationId xmlns:p14="http://schemas.microsoft.com/office/powerpoint/2010/main" val="397602986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TM02900720[[fn=Интеграл]]</Template>
  <TotalTime>462</TotalTime>
  <Words>624</Words>
  <Application>Microsoft Office PowerPoint</Application>
  <PresentationFormat>Широкоэкранный</PresentationFormat>
  <Paragraphs>68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Calibri Light</vt:lpstr>
      <vt:lpstr>Open Sans</vt:lpstr>
      <vt:lpstr>Times New Roman</vt:lpstr>
      <vt:lpstr>Wingdings 2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</dc:creator>
  <cp:lastModifiedBy>Comp</cp:lastModifiedBy>
  <cp:revision>22</cp:revision>
  <dcterms:created xsi:type="dcterms:W3CDTF">2018-10-29T18:11:39Z</dcterms:created>
  <dcterms:modified xsi:type="dcterms:W3CDTF">2018-11-05T08:01:20Z</dcterms:modified>
</cp:coreProperties>
</file>