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73" r:id="rId3"/>
    <p:sldId id="274" r:id="rId4"/>
    <p:sldId id="262" r:id="rId5"/>
    <p:sldId id="278" r:id="rId6"/>
    <p:sldId id="279" r:id="rId7"/>
    <p:sldId id="265" r:id="rId8"/>
    <p:sldId id="269" r:id="rId9"/>
    <p:sldId id="267" r:id="rId10"/>
    <p:sldId id="277"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86763" autoAdjust="0"/>
  </p:normalViewPr>
  <p:slideViewPr>
    <p:cSldViewPr>
      <p:cViewPr>
        <p:scale>
          <a:sx n="91" d="100"/>
          <a:sy n="91" d="100"/>
        </p:scale>
        <p:origin x="-1219"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5F1B1C-E1ED-40B8-8B0A-D6DEC0E5990B}" type="datetimeFigureOut">
              <a:rPr lang="ru-RU" smtClean="0"/>
              <a:t>16.11.2015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3BFEBE-CFBD-495B-98C5-4E998DE3FEB9}" type="slidenum">
              <a:rPr lang="ru-RU" smtClean="0"/>
              <a:t>‹#›</a:t>
            </a:fld>
            <a:endParaRPr lang="ru-RU"/>
          </a:p>
        </p:txBody>
      </p:sp>
    </p:spTree>
    <p:extLst>
      <p:ext uri="{BB962C8B-B14F-4D97-AF65-F5344CB8AC3E}">
        <p14:creationId xmlns:p14="http://schemas.microsoft.com/office/powerpoint/2010/main" val="2802953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a:buFontTx/>
              <a:buNone/>
            </a:pPr>
            <a:r>
              <a:rPr lang="ru-RU" sz="1200" dirty="0" smtClean="0">
                <a:solidFill>
                  <a:schemeClr val="hlink"/>
                </a:solidFill>
              </a:rPr>
              <a:t>Массаж оптимизирует процесс коррекции </a:t>
            </a:r>
          </a:p>
          <a:p>
            <a:pPr algn="l">
              <a:buFontTx/>
              <a:buNone/>
            </a:pPr>
            <a:r>
              <a:rPr lang="ru-RU" sz="1200" dirty="0" smtClean="0">
                <a:solidFill>
                  <a:schemeClr val="hlink"/>
                </a:solidFill>
              </a:rPr>
              <a:t>заикания и способствует оздоровлению всего </a:t>
            </a:r>
          </a:p>
          <a:p>
            <a:pPr algn="l">
              <a:buFontTx/>
              <a:buNone/>
            </a:pPr>
            <a:r>
              <a:rPr lang="ru-RU" sz="1200" dirty="0" smtClean="0">
                <a:solidFill>
                  <a:schemeClr val="hlink"/>
                </a:solidFill>
              </a:rPr>
              <a:t>организма.</a:t>
            </a:r>
            <a:r>
              <a:rPr lang="ru-RU" sz="1200" dirty="0" smtClean="0"/>
              <a:t> </a:t>
            </a:r>
          </a:p>
          <a:p>
            <a:pPr algn="l">
              <a:buFontTx/>
              <a:buNone/>
            </a:pPr>
            <a:endParaRPr lang="ru-RU" sz="1200" dirty="0" smtClean="0"/>
          </a:p>
          <a:p>
            <a:pPr algn="l">
              <a:buFontTx/>
              <a:buNone/>
            </a:pPr>
            <a:r>
              <a:rPr lang="ru-RU" sz="1200" dirty="0" smtClean="0"/>
              <a:t>      </a:t>
            </a:r>
            <a:r>
              <a:rPr lang="ru-RU" sz="1200" dirty="0" smtClean="0">
                <a:solidFill>
                  <a:srgbClr val="0066FF"/>
                </a:solidFill>
              </a:rPr>
              <a:t>Массаж языка сопровождается прочтением</a:t>
            </a:r>
          </a:p>
          <a:p>
            <a:pPr algn="l">
              <a:buFontTx/>
              <a:buNone/>
            </a:pPr>
            <a:r>
              <a:rPr lang="ru-RU" sz="1200" dirty="0" err="1" smtClean="0">
                <a:solidFill>
                  <a:srgbClr val="0066FF"/>
                </a:solidFill>
              </a:rPr>
              <a:t>потешек</a:t>
            </a:r>
            <a:r>
              <a:rPr lang="ru-RU" sz="1200" dirty="0" smtClean="0">
                <a:solidFill>
                  <a:srgbClr val="0066FF"/>
                </a:solidFill>
              </a:rPr>
              <a:t>, скороговорок, стихов.</a:t>
            </a:r>
          </a:p>
          <a:p>
            <a:pPr algn="l">
              <a:buFontTx/>
              <a:buNone/>
            </a:pPr>
            <a:endParaRPr lang="ru-RU" sz="1200" dirty="0" smtClean="0">
              <a:solidFill>
                <a:srgbClr val="0066FF"/>
              </a:solidFill>
            </a:endParaRPr>
          </a:p>
          <a:p>
            <a:pPr algn="l">
              <a:buFontTx/>
              <a:buNone/>
            </a:pPr>
            <a:r>
              <a:rPr lang="ru-RU" sz="1200" dirty="0" smtClean="0"/>
              <a:t>      </a:t>
            </a:r>
            <a:r>
              <a:rPr lang="ru-RU" sz="1200" dirty="0" smtClean="0">
                <a:solidFill>
                  <a:srgbClr val="FF6600"/>
                </a:solidFill>
              </a:rPr>
              <a:t>Движения пальцев имитируют </a:t>
            </a:r>
          </a:p>
          <a:p>
            <a:pPr algn="l">
              <a:buFontTx/>
              <a:buNone/>
            </a:pPr>
            <a:r>
              <a:rPr lang="ru-RU" sz="1200" dirty="0" smtClean="0">
                <a:solidFill>
                  <a:srgbClr val="FF6600"/>
                </a:solidFill>
              </a:rPr>
              <a:t>происходящие в стихотворении события, </a:t>
            </a:r>
          </a:p>
          <a:p>
            <a:pPr algn="l">
              <a:buFontTx/>
              <a:buNone/>
            </a:pPr>
            <a:r>
              <a:rPr lang="ru-RU" sz="1200" dirty="0" smtClean="0">
                <a:solidFill>
                  <a:srgbClr val="FF6600"/>
                </a:solidFill>
              </a:rPr>
              <a:t>действия. Это отвлекает ребенка от возможных</a:t>
            </a:r>
          </a:p>
          <a:p>
            <a:pPr algn="l">
              <a:buFontTx/>
              <a:buNone/>
            </a:pPr>
            <a:r>
              <a:rPr lang="ru-RU" sz="1200" dirty="0" smtClean="0">
                <a:solidFill>
                  <a:srgbClr val="FF6600"/>
                </a:solidFill>
              </a:rPr>
              <a:t>неприятных ощущений.</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dirty="0" smtClean="0">
              <a:solidFill>
                <a:srgbClr val="CC0099"/>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CC0099"/>
                </a:solidFill>
              </a:rPr>
              <a:t>Точечный массаж биологически активных точек (БАТ)</a:t>
            </a:r>
            <a:r>
              <a:rPr lang="ru-RU" sz="1200" dirty="0" smtClean="0"/>
              <a:t> – это воздействие, которое стимулирует и успокаивает нервную систему и стимулирует кровоснабжение, уменьшает болезненность, снижает мышечное напряжение.</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66FF"/>
                </a:solidFill>
              </a:rPr>
              <a:t>Су-</a:t>
            </a:r>
            <a:r>
              <a:rPr lang="ru-RU" sz="1200" dirty="0" err="1" smtClean="0">
                <a:solidFill>
                  <a:srgbClr val="FF66FF"/>
                </a:solidFill>
              </a:rPr>
              <a:t>джок</a:t>
            </a:r>
            <a:r>
              <a:rPr lang="ru-RU" sz="1200" dirty="0" smtClean="0">
                <a:solidFill>
                  <a:srgbClr val="FF66FF"/>
                </a:solidFill>
              </a:rPr>
              <a:t> акупунктура (су – это кисть, </a:t>
            </a:r>
            <a:r>
              <a:rPr lang="ru-RU" sz="1200" dirty="0" err="1" smtClean="0">
                <a:solidFill>
                  <a:srgbClr val="FF66FF"/>
                </a:solidFill>
              </a:rPr>
              <a:t>джок</a:t>
            </a:r>
            <a:r>
              <a:rPr lang="ru-RU" sz="1200" dirty="0" smtClean="0">
                <a:solidFill>
                  <a:srgbClr val="FF66FF"/>
                </a:solidFill>
              </a:rPr>
              <a:t> – стопа)</a:t>
            </a:r>
            <a:r>
              <a:rPr lang="ru-RU" sz="1200" dirty="0" smtClean="0"/>
              <a:t> – последнее достижение восточной медицины. Это воздействие на определенные точки. В су-</a:t>
            </a:r>
            <a:r>
              <a:rPr lang="ru-RU" sz="1200" dirty="0" err="1" smtClean="0"/>
              <a:t>джок</a:t>
            </a:r>
            <a:r>
              <a:rPr lang="ru-RU" sz="1200" dirty="0" smtClean="0"/>
              <a:t> терапии используется самомассаж пальцев с помощью колец (ежиков, грецких орехов). Так же используются вода и песок для снятия мышечного напряжения.</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dirty="0" smtClean="0"/>
          </a:p>
          <a:p>
            <a:pPr algn="l"/>
            <a:endParaRPr lang="ru-RU" dirty="0"/>
          </a:p>
        </p:txBody>
      </p:sp>
      <p:sp>
        <p:nvSpPr>
          <p:cNvPr id="4" name="Номер слайда 3"/>
          <p:cNvSpPr>
            <a:spLocks noGrp="1"/>
          </p:cNvSpPr>
          <p:nvPr>
            <p:ph type="sldNum" sz="quarter" idx="10"/>
          </p:nvPr>
        </p:nvSpPr>
        <p:spPr/>
        <p:txBody>
          <a:bodyPr/>
          <a:lstStyle/>
          <a:p>
            <a:fld id="{FE3BFEBE-CFBD-495B-98C5-4E998DE3FEB9}" type="slidenum">
              <a:rPr lang="ru-RU" smtClean="0"/>
              <a:t>2</a:t>
            </a:fld>
            <a:endParaRPr lang="ru-RU"/>
          </a:p>
        </p:txBody>
      </p:sp>
    </p:spTree>
    <p:extLst>
      <p:ext uri="{BB962C8B-B14F-4D97-AF65-F5344CB8AC3E}">
        <p14:creationId xmlns:p14="http://schemas.microsoft.com/office/powerpoint/2010/main" val="2554566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Арт-терапия - это метод коррекции посредством художественного творчества.</a:t>
            </a:r>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Арт-терапия:</a:t>
            </a:r>
          </a:p>
          <a:p>
            <a:r>
              <a:rPr lang="ru-RU" sz="1200" b="0" i="0" kern="1200" dirty="0" smtClean="0">
                <a:solidFill>
                  <a:schemeClr val="tx1"/>
                </a:solidFill>
                <a:effectLst/>
                <a:latin typeface="+mn-lt"/>
                <a:ea typeface="+mn-ea"/>
                <a:cs typeface="+mn-cs"/>
              </a:rPr>
              <a:t>- Создает положительный эмоциональный настрой.</a:t>
            </a:r>
          </a:p>
          <a:p>
            <a:r>
              <a:rPr lang="ru-RU" sz="1200" b="0" i="0" kern="1200" dirty="0" smtClean="0">
                <a:solidFill>
                  <a:schemeClr val="tx1"/>
                </a:solidFill>
                <a:effectLst/>
                <a:latin typeface="+mn-lt"/>
                <a:ea typeface="+mn-ea"/>
                <a:cs typeface="+mn-cs"/>
              </a:rPr>
              <a:t>- Позволяет обратиться к тем реальным проблемам или фантазиям, которые по каким – либо причинам затруднительно обсуждать вербально.</a:t>
            </a:r>
          </a:p>
          <a:p>
            <a:r>
              <a:rPr lang="ru-RU" sz="1200" b="0" i="0" kern="1200" dirty="0" smtClean="0">
                <a:solidFill>
                  <a:schemeClr val="tx1"/>
                </a:solidFill>
                <a:effectLst/>
                <a:latin typeface="+mn-lt"/>
                <a:ea typeface="+mn-ea"/>
                <a:cs typeface="+mn-cs"/>
              </a:rPr>
              <a:t>- Дает возможность на символическом уровне экспериментировать с самыми разными чувствами, исследовать и выражать их в социально приемлемой форме.</a:t>
            </a:r>
          </a:p>
          <a:p>
            <a:pPr marL="171450" indent="-171450">
              <a:buFontTx/>
              <a:buChar char="-"/>
            </a:pPr>
            <a:r>
              <a:rPr lang="ru-RU" sz="1200" b="0" i="0" kern="1200" dirty="0" smtClean="0">
                <a:solidFill>
                  <a:schemeClr val="tx1"/>
                </a:solidFill>
                <a:effectLst/>
                <a:latin typeface="+mn-lt"/>
                <a:ea typeface="+mn-ea"/>
                <a:cs typeface="+mn-cs"/>
              </a:rPr>
              <a:t>Развивает чувство внутреннего контроля. </a:t>
            </a:r>
          </a:p>
          <a:p>
            <a:pPr marL="171450" indent="-171450">
              <a:buFontTx/>
              <a:buChar char="-"/>
            </a:pPr>
            <a:r>
              <a:rPr lang="ru-RU" sz="1200" b="0" i="0" kern="1200" dirty="0" smtClean="0">
                <a:solidFill>
                  <a:schemeClr val="tx1"/>
                </a:solidFill>
                <a:effectLst/>
                <a:latin typeface="+mn-lt"/>
                <a:ea typeface="+mn-ea"/>
                <a:cs typeface="+mn-cs"/>
              </a:rPr>
              <a:t>Эффективна в коррекции различных отклонений и нарушений личностного развития. </a:t>
            </a:r>
            <a:endParaRPr lang="ru-RU" dirty="0"/>
          </a:p>
        </p:txBody>
      </p:sp>
      <p:sp>
        <p:nvSpPr>
          <p:cNvPr id="4" name="Номер слайда 3"/>
          <p:cNvSpPr>
            <a:spLocks noGrp="1"/>
          </p:cNvSpPr>
          <p:nvPr>
            <p:ph type="sldNum" sz="quarter" idx="10"/>
          </p:nvPr>
        </p:nvSpPr>
        <p:spPr/>
        <p:txBody>
          <a:bodyPr/>
          <a:lstStyle/>
          <a:p>
            <a:fld id="{FE3BFEBE-CFBD-495B-98C5-4E998DE3FEB9}" type="slidenum">
              <a:rPr lang="ru-RU" smtClean="0"/>
              <a:t>3</a:t>
            </a:fld>
            <a:endParaRPr lang="ru-RU"/>
          </a:p>
        </p:txBody>
      </p:sp>
    </p:spTree>
    <p:extLst>
      <p:ext uri="{BB962C8B-B14F-4D97-AF65-F5344CB8AC3E}">
        <p14:creationId xmlns:p14="http://schemas.microsoft.com/office/powerpoint/2010/main" val="1854213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latin typeface="Calibri" pitchFamily="34" charset="0"/>
              </a:rPr>
              <a:t>Можно использовать самые разные арт-терапевтические техники в работе с заикающимися детьми. Главное – научить детей расслабляться, понимать своё тело и уметь им управлять.</a:t>
            </a:r>
          </a:p>
          <a:p>
            <a:endParaRPr lang="ru-RU" dirty="0"/>
          </a:p>
        </p:txBody>
      </p:sp>
      <p:sp>
        <p:nvSpPr>
          <p:cNvPr id="4" name="Номер слайда 3"/>
          <p:cNvSpPr>
            <a:spLocks noGrp="1"/>
          </p:cNvSpPr>
          <p:nvPr>
            <p:ph type="sldNum" sz="quarter" idx="10"/>
          </p:nvPr>
        </p:nvSpPr>
        <p:spPr/>
        <p:txBody>
          <a:bodyPr/>
          <a:lstStyle/>
          <a:p>
            <a:fld id="{FE3BFEBE-CFBD-495B-98C5-4E998DE3FEB9}" type="slidenum">
              <a:rPr lang="ru-RU" smtClean="0"/>
              <a:t>4</a:t>
            </a:fld>
            <a:endParaRPr lang="ru-RU"/>
          </a:p>
        </p:txBody>
      </p:sp>
    </p:spTree>
    <p:extLst>
      <p:ext uri="{BB962C8B-B14F-4D97-AF65-F5344CB8AC3E}">
        <p14:creationId xmlns:p14="http://schemas.microsoft.com/office/powerpoint/2010/main" val="2618042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C2F1C4B3-6B9F-414C-B3B9-93CE39841F37}" type="datetimeFigureOut">
              <a:rPr lang="ru-RU"/>
              <a:pPr>
                <a:defRPr/>
              </a:pPr>
              <a:t>16.11.2015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17FFE99-2F4C-470A-A4D7-8F0D8217A9A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BC62C55-86B2-452F-93D6-99163532F8C0}" type="datetimeFigureOut">
              <a:rPr lang="ru-RU"/>
              <a:pPr>
                <a:defRPr/>
              </a:pPr>
              <a:t>16.11.2015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0D3563D-1D02-4F7E-8C5C-DEB617C4017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683562C-37A1-4701-8D23-68B1B0530AD2}" type="datetimeFigureOut">
              <a:rPr lang="ru-RU"/>
              <a:pPr>
                <a:defRPr/>
              </a:pPr>
              <a:t>16.11.2015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BD718F3-091E-4805-828C-F13B4CC240D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0E4E6A8-98D3-4667-9FC1-1D51C0CD0FAE}" type="datetimeFigureOut">
              <a:rPr lang="ru-RU"/>
              <a:pPr>
                <a:defRPr/>
              </a:pPr>
              <a:t>16.11.2015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63E7D81-6976-4E82-B9E4-405F020F9DC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3B6D501-86FB-45B2-9212-9865E655A1DA}" type="datetimeFigureOut">
              <a:rPr lang="ru-RU"/>
              <a:pPr>
                <a:defRPr/>
              </a:pPr>
              <a:t>16.11.2015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7300CD8-B3EC-4734-9E1C-8EBD03E46FA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C19102F-5CC9-4590-A010-F029B17013B6}" type="datetimeFigureOut">
              <a:rPr lang="ru-RU"/>
              <a:pPr>
                <a:defRPr/>
              </a:pPr>
              <a:t>16.11.2015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02C1FC2-2B2E-4C97-BFEE-CC83B2C5EFE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0A6078B-7C73-41D6-ABB4-CFB4823BFAAB}" type="datetimeFigureOut">
              <a:rPr lang="ru-RU"/>
              <a:pPr>
                <a:defRPr/>
              </a:pPr>
              <a:t>16.11.2015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1BE17A2-40A9-4AEA-A2C3-E230544DD77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AA61B33-1EF0-4A11-AEF3-231EDCB466F5}" type="datetimeFigureOut">
              <a:rPr lang="ru-RU"/>
              <a:pPr>
                <a:defRPr/>
              </a:pPr>
              <a:t>16.11.2015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AE01FCD-0607-4AE2-83B7-6391E11B437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58CBE36-F7C8-4D8A-9EC4-EDD49E6A7EE3}" type="datetimeFigureOut">
              <a:rPr lang="ru-RU"/>
              <a:pPr>
                <a:defRPr/>
              </a:pPr>
              <a:t>16.11.2015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FA492A86-FC7D-4389-8008-CA436A2D4D1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E4B63D6-2A86-4C07-9295-7F69C4C76106}" type="datetimeFigureOut">
              <a:rPr lang="ru-RU"/>
              <a:pPr>
                <a:defRPr/>
              </a:pPr>
              <a:t>16.11.2015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276DF20-B906-48B2-9BDE-3E1F501A858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123F7E7-7517-4D4A-AA74-8395BC5E6D48}" type="datetimeFigureOut">
              <a:rPr lang="ru-RU"/>
              <a:pPr>
                <a:defRPr/>
              </a:pPr>
              <a:t>16.11.2015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4F2BB6F-A703-4027-8738-CE5346A0182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5E46455-5BB1-4B37-96EF-3DAE681743B4}" type="datetimeFigureOut">
              <a:rPr lang="ru-RU"/>
              <a:pPr>
                <a:defRPr/>
              </a:pPr>
              <a:t>16.11.2015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8B40E14-09C0-4778-94D0-6EEE5844415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3" descr="43а.jpg"/>
          <p:cNvPicPr>
            <a:picLocks noChangeAspect="1"/>
          </p:cNvPicPr>
          <p:nvPr/>
        </p:nvPicPr>
        <p:blipFill>
          <a:blip r:embed="rId2" cstate="print"/>
          <a:srcRect/>
          <a:stretch>
            <a:fillRect/>
          </a:stretch>
        </p:blipFill>
        <p:spPr bwMode="auto">
          <a:xfrm>
            <a:off x="-41275" y="31750"/>
            <a:ext cx="9185275" cy="6826250"/>
          </a:xfrm>
          <a:prstGeom prst="rect">
            <a:avLst/>
          </a:prstGeom>
          <a:noFill/>
          <a:ln w="9525">
            <a:noFill/>
            <a:miter lim="800000"/>
            <a:headEnd/>
            <a:tailEnd/>
          </a:ln>
        </p:spPr>
      </p:pic>
      <p:sp>
        <p:nvSpPr>
          <p:cNvPr id="2" name="Прямоугольник 1"/>
          <p:cNvSpPr/>
          <p:nvPr/>
        </p:nvSpPr>
        <p:spPr>
          <a:xfrm>
            <a:off x="2699792" y="705663"/>
            <a:ext cx="6264696" cy="547842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Script" pitchFamily="34" charset="0"/>
                <a:cs typeface="+mn-cs"/>
              </a:rPr>
              <a:t>Нетрадиционные </a:t>
            </a: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Script" pitchFamily="34" charset="0"/>
                <a:cs typeface="+mn-cs"/>
              </a:rPr>
              <a:t>приемы  в коррекционной работе при заикании</a:t>
            </a:r>
          </a:p>
          <a:p>
            <a:pPr algn="ctr" fontAlgn="auto">
              <a:spcBef>
                <a:spcPts val="0"/>
              </a:spcBef>
              <a:spcAft>
                <a:spcPts val="0"/>
              </a:spcAft>
              <a:defRPr/>
            </a:pP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Script" pitchFamily="34" charset="0"/>
              <a:cs typeface="+mn-cs"/>
            </a:endParaRPr>
          </a:p>
          <a:p>
            <a:pPr algn="ctr" fontAlgn="auto">
              <a:spcBef>
                <a:spcPts val="0"/>
              </a:spcBef>
              <a:spcAft>
                <a:spcPts val="0"/>
              </a:spcAft>
              <a:defRPr/>
            </a:pP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Подготовила</a:t>
            </a:r>
            <a:r>
              <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Учитель – логопед </a:t>
            </a:r>
          </a:p>
          <a:p>
            <a:pPr algn="r" fontAlgn="auto">
              <a:spcBef>
                <a:spcPts val="0"/>
              </a:spcBef>
              <a:spcAft>
                <a:spcPts val="0"/>
              </a:spcAft>
              <a:defRPr/>
            </a:pP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Кононова Виктория Игоревна</a:t>
            </a:r>
          </a:p>
          <a:p>
            <a:pPr algn="r" fontAlgn="auto">
              <a:spcBef>
                <a:spcPts val="0"/>
              </a:spcBef>
              <a:spcAft>
                <a:spcPts val="0"/>
              </a:spcAft>
              <a:defRPr/>
            </a:pP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МБДОУ </a:t>
            </a:r>
            <a:r>
              <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«ЦРР – д/с </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«Золотой ключик»</a:t>
            </a:r>
            <a:endPar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a:p>
            <a:pPr algn="ctr" fontAlgn="auto">
              <a:spcBef>
                <a:spcPts val="0"/>
              </a:spcBef>
              <a:spcAft>
                <a:spcPts val="0"/>
              </a:spcAft>
              <a:defRPr/>
            </a:pP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Script" pitchFamily="34" charset="0"/>
              <a:cs typeface="+mn-cs"/>
            </a:endParaRPr>
          </a:p>
        </p:txBody>
      </p:sp>
      <p:pic>
        <p:nvPicPr>
          <p:cNvPr id="5" name="Рисунок 4" descr="x_a7dccd90.jpg"/>
          <p:cNvPicPr>
            <a:picLocks noChangeAspect="1"/>
          </p:cNvPicPr>
          <p:nvPr/>
        </p:nvPicPr>
        <p:blipFill>
          <a:blip r:embed="rId3" cstate="print"/>
          <a:stretch>
            <a:fillRect/>
          </a:stretch>
        </p:blipFill>
        <p:spPr>
          <a:xfrm>
            <a:off x="1547664" y="764704"/>
            <a:ext cx="1368152" cy="2079258"/>
          </a:xfrm>
          <a:prstGeom prst="rect">
            <a:avLst/>
          </a:prstGeom>
          <a:ln>
            <a:noFill/>
          </a:ln>
          <a:effectLst>
            <a:softEdge rad="112500"/>
          </a:effectLst>
        </p:spPr>
      </p:pic>
      <p:pic>
        <p:nvPicPr>
          <p:cNvPr id="6" name="Рисунок 5" descr="positive_051.jpg"/>
          <p:cNvPicPr>
            <a:picLocks noChangeAspect="1"/>
          </p:cNvPicPr>
          <p:nvPr/>
        </p:nvPicPr>
        <p:blipFill>
          <a:blip r:embed="rId4" cstate="print"/>
          <a:stretch>
            <a:fillRect/>
          </a:stretch>
        </p:blipFill>
        <p:spPr>
          <a:xfrm>
            <a:off x="1619672" y="5013176"/>
            <a:ext cx="2160240" cy="1614359"/>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1" descr="43а.jpg"/>
          <p:cNvPicPr>
            <a:picLocks noChangeAspect="1"/>
          </p:cNvPicPr>
          <p:nvPr/>
        </p:nvPicPr>
        <p:blipFill>
          <a:blip r:embed="rId2" cstate="print"/>
          <a:srcRect/>
          <a:stretch>
            <a:fillRect/>
          </a:stretch>
        </p:blipFill>
        <p:spPr bwMode="auto">
          <a:xfrm>
            <a:off x="0" y="31750"/>
            <a:ext cx="9185275" cy="6826250"/>
          </a:xfrm>
          <a:prstGeom prst="rect">
            <a:avLst/>
          </a:prstGeom>
          <a:noFill/>
          <a:ln w="9525">
            <a:noFill/>
            <a:miter lim="800000"/>
            <a:headEnd/>
            <a:tailEnd/>
          </a:ln>
        </p:spPr>
      </p:pic>
      <p:sp>
        <p:nvSpPr>
          <p:cNvPr id="3" name="Прямоугольник 2"/>
          <p:cNvSpPr/>
          <p:nvPr/>
        </p:nvSpPr>
        <p:spPr>
          <a:xfrm>
            <a:off x="2195736" y="1556792"/>
            <a:ext cx="6726979" cy="175432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egoe Script" pitchFamily="34" charset="0"/>
                <a:cs typeface="+mn-cs"/>
              </a:rPr>
              <a:t>Спасибо за внимание</a:t>
            </a:r>
          </a:p>
        </p:txBody>
      </p:sp>
      <p:pic>
        <p:nvPicPr>
          <p:cNvPr id="17412" name="Рисунок 3" descr="95948664_1759928.gif"/>
          <p:cNvPicPr>
            <a:picLocks noChangeAspect="1"/>
          </p:cNvPicPr>
          <p:nvPr/>
        </p:nvPicPr>
        <p:blipFill>
          <a:blip r:embed="rId3" cstate="print"/>
          <a:srcRect/>
          <a:stretch>
            <a:fillRect/>
          </a:stretch>
        </p:blipFill>
        <p:spPr bwMode="auto">
          <a:xfrm>
            <a:off x="3563938" y="3573463"/>
            <a:ext cx="3333750" cy="3076575"/>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3" descr="24а.jpg"/>
          <p:cNvPicPr>
            <a:picLocks noChangeAspect="1"/>
          </p:cNvPicPr>
          <p:nvPr/>
        </p:nvPicPr>
        <p:blipFill>
          <a:blip r:embed="rId3" cstate="print"/>
          <a:srcRect/>
          <a:stretch>
            <a:fillRect/>
          </a:stretch>
        </p:blipFill>
        <p:spPr bwMode="auto">
          <a:xfrm>
            <a:off x="0" y="26988"/>
            <a:ext cx="9144000" cy="6831012"/>
          </a:xfrm>
          <a:prstGeom prst="rect">
            <a:avLst/>
          </a:prstGeom>
          <a:noFill/>
          <a:ln w="9525">
            <a:noFill/>
            <a:miter lim="800000"/>
            <a:headEnd/>
            <a:tailEnd/>
          </a:ln>
        </p:spPr>
      </p:pic>
      <p:sp>
        <p:nvSpPr>
          <p:cNvPr id="2" name="Заголовок 1"/>
          <p:cNvSpPr>
            <a:spLocks noGrp="1"/>
          </p:cNvSpPr>
          <p:nvPr>
            <p:ph type="title"/>
          </p:nvPr>
        </p:nvSpPr>
        <p:spPr>
          <a:xfrm>
            <a:off x="457200" y="116632"/>
            <a:ext cx="8229600" cy="1143000"/>
          </a:xfrm>
        </p:spPr>
        <p:txBody>
          <a:bodyPr/>
          <a:lstStyle/>
          <a:p>
            <a:r>
              <a:rPr lang="ru-RU" sz="4000" dirty="0">
                <a:solidFill>
                  <a:schemeClr val="tx2">
                    <a:lumMod val="75000"/>
                  </a:schemeClr>
                </a:solidFill>
              </a:rPr>
              <a:t>Применение массажа при заикании </a:t>
            </a:r>
          </a:p>
        </p:txBody>
      </p:sp>
      <p:sp>
        <p:nvSpPr>
          <p:cNvPr id="3" name="Объект 2"/>
          <p:cNvSpPr>
            <a:spLocks noGrp="1"/>
          </p:cNvSpPr>
          <p:nvPr>
            <p:ph idx="1"/>
          </p:nvPr>
        </p:nvSpPr>
        <p:spPr>
          <a:xfrm>
            <a:off x="457200" y="1268760"/>
            <a:ext cx="8229600" cy="5040560"/>
          </a:xfrm>
        </p:spPr>
        <p:txBody>
          <a:bodyPr/>
          <a:lstStyle/>
          <a:p>
            <a:pPr algn="just">
              <a:buFontTx/>
              <a:buNone/>
            </a:pPr>
            <a:r>
              <a:rPr lang="ru-RU" sz="2800" dirty="0"/>
              <a:t>Применяя массаж можно активизировать и </a:t>
            </a:r>
          </a:p>
          <a:p>
            <a:pPr algn="just">
              <a:buFontTx/>
              <a:buNone/>
            </a:pPr>
            <a:r>
              <a:rPr lang="ru-RU" sz="2800" dirty="0"/>
              <a:t>восстановить деятельность артикуляционных </a:t>
            </a:r>
          </a:p>
          <a:p>
            <a:pPr algn="just">
              <a:buFontTx/>
              <a:buNone/>
            </a:pPr>
            <a:r>
              <a:rPr lang="ru-RU" sz="2800" dirty="0"/>
              <a:t>органов, ускорить процесс исправления </a:t>
            </a:r>
          </a:p>
          <a:p>
            <a:pPr algn="just">
              <a:buFontTx/>
              <a:buNone/>
            </a:pPr>
            <a:r>
              <a:rPr lang="ru-RU" sz="2800" dirty="0"/>
              <a:t>звукопроизношения</a:t>
            </a:r>
            <a:r>
              <a:rPr lang="ru-RU" dirty="0"/>
              <a:t>.</a:t>
            </a:r>
          </a:p>
          <a:p>
            <a:pPr>
              <a:buFontTx/>
              <a:buNone/>
            </a:pPr>
            <a:r>
              <a:rPr lang="ru-RU" sz="2800" dirty="0">
                <a:solidFill>
                  <a:srgbClr val="FF0000"/>
                </a:solidFill>
              </a:rPr>
              <a:t>Существует несколько видов массажа:</a:t>
            </a:r>
          </a:p>
          <a:p>
            <a:pPr>
              <a:buFont typeface="Wingdings" pitchFamily="2" charset="2"/>
              <a:buChar char="Ø"/>
            </a:pPr>
            <a:r>
              <a:rPr lang="ru-RU" sz="2800" dirty="0"/>
              <a:t>кистей и пальцев рук;</a:t>
            </a:r>
          </a:p>
          <a:p>
            <a:pPr>
              <a:buFont typeface="Wingdings" pitchFamily="2" charset="2"/>
              <a:buChar char="Ø"/>
            </a:pPr>
            <a:r>
              <a:rPr lang="ru-RU" sz="2800" dirty="0"/>
              <a:t>языка;</a:t>
            </a:r>
          </a:p>
          <a:p>
            <a:pPr>
              <a:buFont typeface="Wingdings" pitchFamily="2" charset="2"/>
              <a:buChar char="Ø"/>
            </a:pPr>
            <a:r>
              <a:rPr lang="ru-RU" sz="2800" dirty="0"/>
              <a:t>точечный;</a:t>
            </a:r>
          </a:p>
          <a:p>
            <a:pPr>
              <a:buFont typeface="Wingdings" pitchFamily="2" charset="2"/>
              <a:buChar char="Ø"/>
            </a:pPr>
            <a:r>
              <a:rPr lang="ru-RU" sz="2800" dirty="0"/>
              <a:t>су-</a:t>
            </a:r>
            <a:r>
              <a:rPr lang="ru-RU" sz="2800" dirty="0" err="1"/>
              <a:t>джок</a:t>
            </a:r>
            <a:r>
              <a:rPr lang="ru-RU" sz="2800" dirty="0"/>
              <a:t> терапия.</a:t>
            </a:r>
          </a:p>
          <a:p>
            <a:endParaRPr lang="ru-RU" sz="1400"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5" descr="24а.jpg"/>
          <p:cNvPicPr>
            <a:picLocks noChangeAspect="1"/>
          </p:cNvPicPr>
          <p:nvPr/>
        </p:nvPicPr>
        <p:blipFill>
          <a:blip r:embed="rId3" cstate="print"/>
          <a:srcRect/>
          <a:stretch>
            <a:fillRect/>
          </a:stretch>
        </p:blipFill>
        <p:spPr bwMode="auto">
          <a:xfrm>
            <a:off x="0" y="12700"/>
            <a:ext cx="9144000" cy="6832600"/>
          </a:xfrm>
          <a:prstGeom prst="rect">
            <a:avLst/>
          </a:prstGeom>
          <a:noFill/>
          <a:ln w="9525">
            <a:noFill/>
            <a:miter lim="800000"/>
            <a:headEnd/>
            <a:tailEnd/>
          </a:ln>
        </p:spPr>
      </p:pic>
      <p:sp>
        <p:nvSpPr>
          <p:cNvPr id="2" name="Заголовок 1"/>
          <p:cNvSpPr>
            <a:spLocks noGrp="1"/>
          </p:cNvSpPr>
          <p:nvPr>
            <p:ph type="title"/>
          </p:nvPr>
        </p:nvSpPr>
        <p:spPr>
          <a:xfrm>
            <a:off x="323528" y="404664"/>
            <a:ext cx="8229600" cy="576064"/>
          </a:xfrm>
        </p:spPr>
        <p:txBody>
          <a:bodyPr/>
          <a:lstStyle/>
          <a:p>
            <a:r>
              <a:rPr lang="ru-RU" dirty="0" smtClean="0"/>
              <a:t/>
            </a:r>
            <a:br>
              <a:rPr lang="ru-RU" dirty="0" smtClean="0"/>
            </a:br>
            <a:r>
              <a:rPr lang="ru-RU" sz="4000" dirty="0"/>
              <a:t>Арт – терапевтические техники</a:t>
            </a:r>
            <a:r>
              <a:rPr lang="ru-RU" b="1" dirty="0"/>
              <a:t/>
            </a:r>
            <a:br>
              <a:rPr lang="ru-RU" b="1" dirty="0"/>
            </a:br>
            <a:r>
              <a:rPr lang="ru-RU" sz="1050" b="1" dirty="0" smtClean="0"/>
              <a:t/>
            </a:r>
            <a:br>
              <a:rPr lang="ru-RU" sz="1050" b="1" dirty="0" smtClean="0"/>
            </a:br>
            <a:r>
              <a:rPr lang="ru-RU" sz="1050" b="1" dirty="0" smtClean="0"/>
              <a:t/>
            </a:r>
            <a:br>
              <a:rPr lang="ru-RU" sz="1050" b="1" dirty="0" smtClean="0"/>
            </a:br>
            <a:endParaRPr lang="ru-RU" dirty="0"/>
          </a:p>
        </p:txBody>
      </p:sp>
      <p:pic>
        <p:nvPicPr>
          <p:cNvPr id="8" name="Picture 6" descr="C:\Documents and Settings\Admin\Мои документы\Мои рисунки\арттерапия\394_trening-18.09-1.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014009" y="1844824"/>
            <a:ext cx="304449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611560" y="980728"/>
            <a:ext cx="7416824" cy="646331"/>
          </a:xfrm>
          <a:prstGeom prst="rect">
            <a:avLst/>
          </a:prstGeom>
        </p:spPr>
        <p:txBody>
          <a:bodyPr wrap="square">
            <a:spAutoFit/>
          </a:bodyPr>
          <a:lstStyle/>
          <a:p>
            <a:r>
              <a:rPr lang="ru-RU" dirty="0"/>
              <a:t>Арт-терапия - это метод коррекции посредством художественного творчества.</a:t>
            </a:r>
          </a:p>
        </p:txBody>
      </p:sp>
      <p:pic>
        <p:nvPicPr>
          <p:cNvPr id="10" name="Picture 4" descr="C:\Documents and Settings\Admin\Мои документы\Мои рисунки\арттерапия\0010kqh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6852" y="1844824"/>
            <a:ext cx="2961182"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descr="C:\Documents and Settings\Admin\Мои документы\Мои рисунки\арттерапия\x_8855e48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4077072"/>
            <a:ext cx="3243263" cy="222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2" descr="24а.jpg"/>
          <p:cNvPicPr>
            <a:picLocks noChangeAspect="1"/>
          </p:cNvPicPr>
          <p:nvPr/>
        </p:nvPicPr>
        <p:blipFill>
          <a:blip r:embed="rId3" cstate="print"/>
          <a:srcRect/>
          <a:stretch>
            <a:fillRect/>
          </a:stretch>
        </p:blipFill>
        <p:spPr bwMode="auto">
          <a:xfrm>
            <a:off x="-36514" y="0"/>
            <a:ext cx="9180513" cy="6858000"/>
          </a:xfrm>
          <a:prstGeom prst="rect">
            <a:avLst/>
          </a:prstGeom>
          <a:noFill/>
          <a:ln w="9525">
            <a:noFill/>
            <a:miter lim="800000"/>
            <a:headEnd/>
            <a:tailEnd/>
          </a:ln>
        </p:spPr>
      </p:pic>
      <p:sp>
        <p:nvSpPr>
          <p:cNvPr id="3" name="Прямоугольник 2"/>
          <p:cNvSpPr/>
          <p:nvPr/>
        </p:nvSpPr>
        <p:spPr>
          <a:xfrm>
            <a:off x="467544" y="18686"/>
            <a:ext cx="4211960" cy="923330"/>
          </a:xfrm>
          <a:prstGeom prst="rect">
            <a:avLst/>
          </a:prstGeom>
        </p:spPr>
        <p:txBody>
          <a:bodyPr wrap="square">
            <a:spAutoFit/>
          </a:bodyPr>
          <a:lstStyle/>
          <a:p>
            <a:r>
              <a:rPr lang="ru-RU" b="1" dirty="0"/>
              <a:t>Рисование сыпучими материалами (песок, сухие листья, крупы и др.).</a:t>
            </a:r>
            <a:endParaRPr lang="ru-RU" dirty="0"/>
          </a:p>
        </p:txBody>
      </p:sp>
      <p:pic>
        <p:nvPicPr>
          <p:cNvPr id="1026" name="Picture 2" descr="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068072"/>
            <a:ext cx="2616225" cy="163813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66935" y="2955686"/>
            <a:ext cx="3092898" cy="369332"/>
          </a:xfrm>
          <a:prstGeom prst="rect">
            <a:avLst/>
          </a:prstGeom>
        </p:spPr>
        <p:txBody>
          <a:bodyPr wrap="none">
            <a:spAutoFit/>
          </a:bodyPr>
          <a:lstStyle/>
          <a:p>
            <a:r>
              <a:rPr lang="ru-RU" b="1" dirty="0"/>
              <a:t>Рисование пластилином.</a:t>
            </a:r>
            <a:endParaRPr lang="ru-RU" dirty="0"/>
          </a:p>
        </p:txBody>
      </p:sp>
      <p:pic>
        <p:nvPicPr>
          <p:cNvPr id="1028" name="Picture 4" descr="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7" y="3463295"/>
            <a:ext cx="2616225" cy="187220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796136" y="100425"/>
            <a:ext cx="2701189" cy="369332"/>
          </a:xfrm>
          <a:prstGeom prst="rect">
            <a:avLst/>
          </a:prstGeom>
        </p:spPr>
        <p:txBody>
          <a:bodyPr wrap="none">
            <a:spAutoFit/>
          </a:bodyPr>
          <a:lstStyle/>
          <a:p>
            <a:r>
              <a:rPr lang="ru-RU" b="1" dirty="0"/>
              <a:t>Рисование пальцами.</a:t>
            </a:r>
            <a:endParaRPr lang="ru-RU" dirty="0"/>
          </a:p>
        </p:txBody>
      </p:sp>
      <p:pic>
        <p:nvPicPr>
          <p:cNvPr id="1030" name="Picture 6" descr="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103" y="720602"/>
            <a:ext cx="3088129" cy="1638133"/>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4024262" y="2678687"/>
            <a:ext cx="4572000" cy="646331"/>
          </a:xfrm>
          <a:prstGeom prst="rect">
            <a:avLst/>
          </a:prstGeom>
        </p:spPr>
        <p:txBody>
          <a:bodyPr>
            <a:spAutoFit/>
          </a:bodyPr>
          <a:lstStyle/>
          <a:p>
            <a:r>
              <a:rPr lang="ru-RU" b="1" dirty="0"/>
              <a:t>Техника марания (разбрызгивание красок).</a:t>
            </a:r>
            <a:endParaRPr lang="ru-RU" dirty="0"/>
          </a:p>
        </p:txBody>
      </p:sp>
      <p:pic>
        <p:nvPicPr>
          <p:cNvPr id="1032" name="Picture 8" descr="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088" y="2932698"/>
            <a:ext cx="3456854" cy="25926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5" descr="24а.jpg"/>
          <p:cNvPicPr>
            <a:picLocks noChangeAspect="1"/>
          </p:cNvPicPr>
          <p:nvPr/>
        </p:nvPicPr>
        <p:blipFill>
          <a:blip r:embed="rId2" cstate="print"/>
          <a:srcRect/>
          <a:stretch>
            <a:fillRect/>
          </a:stretch>
        </p:blipFill>
        <p:spPr bwMode="auto">
          <a:xfrm>
            <a:off x="-14345" y="25400"/>
            <a:ext cx="9144000" cy="6832600"/>
          </a:xfrm>
          <a:prstGeom prst="rect">
            <a:avLst/>
          </a:prstGeom>
          <a:noFill/>
          <a:ln w="9525">
            <a:noFill/>
            <a:miter lim="800000"/>
            <a:headEnd/>
            <a:tailEnd/>
          </a:ln>
        </p:spPr>
      </p:pic>
      <p:pic>
        <p:nvPicPr>
          <p:cNvPr id="2050" name="Picture 2" descr="http://grace-com.narod.ru/olderfiles/1/479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50" y="937694"/>
            <a:ext cx="3385869" cy="260419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067944" y="917431"/>
            <a:ext cx="4788024" cy="5632311"/>
          </a:xfrm>
          <a:prstGeom prst="rect">
            <a:avLst/>
          </a:prstGeom>
        </p:spPr>
        <p:txBody>
          <a:bodyPr wrap="square">
            <a:spAutoFit/>
          </a:bodyPr>
          <a:lstStyle/>
          <a:p>
            <a:r>
              <a:rPr lang="ru-RU" dirty="0"/>
              <a:t>Песочная терапия – одна из разновидностей арт-терапии. Песочная анимация, терапия – один из самых удивительных и прекрасных видов изобразительного искусства и анимации. </a:t>
            </a:r>
            <a:endParaRPr lang="ru-RU" dirty="0" smtClean="0"/>
          </a:p>
          <a:p>
            <a:r>
              <a:rPr lang="ru-RU" dirty="0"/>
              <a:t>Прекрасно помогает песочная терапия в развитии речи. Дети намного быстрее усваивают упражнения, отраженные на песке, обожают лепить разные буквы, слова, сложные для них буквосочетания. Дети, которые с трудом разговаривают, намного быстрее преодолевают проблемы с речью, так как песок воздействует на тактильно-кинестетические центры, связанные с теми полушариями мозга, которые отвечают за развитие речевой активности. Уже подросшие дети могут учиться составлять рассказы на основе того, что они «нарисовали» на песке. Это учит их связной речи, навыкам пересказа.</a:t>
            </a:r>
            <a:endParaRPr lang="ru-RU" dirty="0"/>
          </a:p>
        </p:txBody>
      </p:sp>
      <p:pic>
        <p:nvPicPr>
          <p:cNvPr id="2052" name="Picture 4" descr="http://www.defectolog-chel.ru/images/content/psixologija/pesok-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3668781"/>
            <a:ext cx="2095500" cy="27908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762163" y="199092"/>
            <a:ext cx="3336683" cy="707886"/>
          </a:xfrm>
          <a:prstGeom prst="rect">
            <a:avLst/>
          </a:prstGeom>
        </p:spPr>
        <p:txBody>
          <a:bodyPr wrap="none">
            <a:spAutoFit/>
          </a:bodyPr>
          <a:lstStyle/>
          <a:p>
            <a:r>
              <a:rPr lang="ru-RU" sz="4000" dirty="0">
                <a:latin typeface="Times New Roman" pitchFamily="18" charset="0"/>
                <a:cs typeface="Times New Roman" pitchFamily="18" charset="0"/>
              </a:rPr>
              <a:t>Пескотерапия </a:t>
            </a:r>
            <a:endParaRPr lang="ru-RU" sz="40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Рисунок 5" descr="24а.jpg"/>
          <p:cNvPicPr>
            <a:picLocks noChangeAspect="1"/>
          </p:cNvPicPr>
          <p:nvPr/>
        </p:nvPicPr>
        <p:blipFill>
          <a:blip r:embed="rId2" cstate="print"/>
          <a:srcRect/>
          <a:stretch>
            <a:fillRect/>
          </a:stretch>
        </p:blipFill>
        <p:spPr bwMode="auto">
          <a:xfrm>
            <a:off x="13912" y="-214706"/>
            <a:ext cx="9144000" cy="7072706"/>
          </a:xfrm>
          <a:prstGeom prst="rect">
            <a:avLst/>
          </a:prstGeom>
          <a:noFill/>
          <a:ln w="9525">
            <a:noFill/>
            <a:miter lim="800000"/>
            <a:headEnd/>
            <a:tailEnd/>
          </a:ln>
        </p:spPr>
      </p:pic>
      <p:sp>
        <p:nvSpPr>
          <p:cNvPr id="2" name="Прямоугольник 1"/>
          <p:cNvSpPr/>
          <p:nvPr/>
        </p:nvSpPr>
        <p:spPr>
          <a:xfrm>
            <a:off x="257013" y="889556"/>
            <a:ext cx="5353426" cy="523220"/>
          </a:xfrm>
          <a:prstGeom prst="rect">
            <a:avLst/>
          </a:prstGeom>
        </p:spPr>
        <p:txBody>
          <a:bodyPr wrap="square">
            <a:spAutoFit/>
          </a:bodyPr>
          <a:lstStyle/>
          <a:p>
            <a:r>
              <a:rPr lang="ru-RU" sz="2800" dirty="0">
                <a:latin typeface="Times New Roman" pitchFamily="18" charset="0"/>
                <a:cs typeface="Times New Roman" pitchFamily="18" charset="0"/>
              </a:rPr>
              <a:t>К</a:t>
            </a:r>
            <a:r>
              <a:rPr lang="ru-RU" sz="2800" dirty="0" smtClean="0">
                <a:latin typeface="Times New Roman" pitchFamily="18" charset="0"/>
                <a:cs typeface="Times New Roman" pitchFamily="18" charset="0"/>
              </a:rPr>
              <a:t>уклотерапия</a:t>
            </a:r>
            <a:endParaRPr lang="ru-RU" sz="2800" dirty="0">
              <a:latin typeface="Times New Roman" pitchFamily="18" charset="0"/>
              <a:cs typeface="Times New Roman" pitchFamily="18" charset="0"/>
            </a:endParaRPr>
          </a:p>
        </p:txBody>
      </p:sp>
      <p:sp>
        <p:nvSpPr>
          <p:cNvPr id="5" name="Прямоугольник 4"/>
          <p:cNvSpPr/>
          <p:nvPr/>
        </p:nvSpPr>
        <p:spPr>
          <a:xfrm>
            <a:off x="251520" y="1412776"/>
            <a:ext cx="8679430" cy="2862322"/>
          </a:xfrm>
          <a:prstGeom prst="rect">
            <a:avLst/>
          </a:prstGeom>
        </p:spPr>
        <p:txBody>
          <a:bodyPr wrap="square">
            <a:spAutoFit/>
          </a:bodyPr>
          <a:lstStyle/>
          <a:p>
            <a:r>
              <a:rPr lang="ru-RU" dirty="0"/>
              <a:t>По мнению Якоб Леви Морено: куклотерапия – это метод комплексного воздействия на детей для обогащения и закрепления знаний. Кукла помогает отвлечься от действительности, помогает ребёнку не потеряться в этом мире, понять красоту, доброту, избавиться от страха. Кукла удобна для игр.</a:t>
            </a:r>
          </a:p>
          <a:p>
            <a:r>
              <a:rPr lang="ru-RU" dirty="0"/>
              <a:t>Задачи куклотерапии: совершенствование мелкой моторики рук и координации движений; развитие по средством способов выражения эмоций, чувств, состояний, движений, которые в обычной жизни по каким – либо причинам ребёнок не может или не позволяет себе проявлять; обучение способам адекватного телесного выражения различных эмоций, чувств, состояний</a:t>
            </a:r>
            <a:r>
              <a:rPr lang="ru-RU" dirty="0" smtClean="0"/>
              <a:t>.</a:t>
            </a:r>
          </a:p>
          <a:p>
            <a:endParaRPr lang="ru-RU" dirty="0"/>
          </a:p>
        </p:txBody>
      </p:sp>
      <p:sp>
        <p:nvSpPr>
          <p:cNvPr id="6" name="Прямоугольник 5"/>
          <p:cNvSpPr/>
          <p:nvPr/>
        </p:nvSpPr>
        <p:spPr>
          <a:xfrm>
            <a:off x="827584" y="151921"/>
            <a:ext cx="7704856" cy="646331"/>
          </a:xfrm>
          <a:prstGeom prst="rect">
            <a:avLst/>
          </a:prstGeom>
        </p:spPr>
        <p:txBody>
          <a:bodyPr wrap="square">
            <a:spAutoFit/>
          </a:bodyPr>
          <a:lstStyle/>
          <a:p>
            <a:pPr algn="ctr"/>
            <a:r>
              <a:rPr lang="ru-RU" sz="3600" dirty="0" smtClean="0">
                <a:latin typeface="Times New Roman" pitchFamily="18" charset="0"/>
                <a:cs typeface="Times New Roman" pitchFamily="18" charset="0"/>
              </a:rPr>
              <a:t>Имаготерапия - театрализация</a:t>
            </a:r>
            <a:endParaRPr lang="ru-RU" sz="3600" dirty="0">
              <a:latin typeface="Times New Roman" pitchFamily="18" charset="0"/>
              <a:cs typeface="Times New Roman" pitchFamily="18" charset="0"/>
            </a:endParaRPr>
          </a:p>
        </p:txBody>
      </p:sp>
      <p:sp>
        <p:nvSpPr>
          <p:cNvPr id="8" name="Прямоугольник 7"/>
          <p:cNvSpPr/>
          <p:nvPr/>
        </p:nvSpPr>
        <p:spPr>
          <a:xfrm>
            <a:off x="323528" y="3933056"/>
            <a:ext cx="8712968" cy="2616101"/>
          </a:xfrm>
          <a:prstGeom prst="rect">
            <a:avLst/>
          </a:prstGeom>
        </p:spPr>
        <p:txBody>
          <a:bodyPr wrap="square">
            <a:spAutoFit/>
          </a:bodyPr>
          <a:lstStyle/>
          <a:p>
            <a:endParaRPr lang="ru-RU" sz="2800" dirty="0">
              <a:latin typeface="Times New Roman" pitchFamily="18" charset="0"/>
              <a:cs typeface="Times New Roman" pitchFamily="18" charset="0"/>
            </a:endParaRPr>
          </a:p>
          <a:p>
            <a:r>
              <a:rPr lang="ru-RU" sz="2800" dirty="0" smtClean="0">
                <a:latin typeface="Times New Roman" pitchFamily="18" charset="0"/>
                <a:cs typeface="Times New Roman" pitchFamily="18" charset="0"/>
              </a:rPr>
              <a:t>Сказкотерапия</a:t>
            </a:r>
          </a:p>
          <a:p>
            <a:endParaRPr lang="ru-RU" dirty="0" smtClean="0"/>
          </a:p>
          <a:p>
            <a:r>
              <a:rPr lang="ru-RU" dirty="0" smtClean="0"/>
              <a:t>Метод сказкотерапии является </a:t>
            </a:r>
            <a:r>
              <a:rPr lang="ru-RU" dirty="0"/>
              <a:t>комплексной системой, направленной на коррекцию речевых нарушений и позволяет в рамках сказки решать обучающие, коррекционные и воспитательные задачи.</a:t>
            </a:r>
            <a:r>
              <a:rPr lang="ru-RU" dirty="0"/>
              <a:t/>
            </a:r>
            <a:br>
              <a:rPr lang="ru-RU" dirty="0"/>
            </a:br>
            <a:r>
              <a:rPr lang="ru-RU" dirty="0"/>
              <a:t/>
            </a:r>
            <a:br>
              <a:rPr lang="ru-RU" dirty="0"/>
            </a:br>
            <a:endParaRPr lang="ru-RU"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 descr="24а.jpg"/>
          <p:cNvPicPr>
            <a:picLocks noChangeAspect="1"/>
          </p:cNvPicPr>
          <p:nvPr/>
        </p:nvPicPr>
        <p:blipFill>
          <a:blip r:embed="rId2" cstate="print"/>
          <a:srcRect/>
          <a:stretch>
            <a:fillRect/>
          </a:stretch>
        </p:blipFill>
        <p:spPr bwMode="auto">
          <a:xfrm>
            <a:off x="-9192" y="-3560"/>
            <a:ext cx="9178926" cy="6858000"/>
          </a:xfrm>
          <a:prstGeom prst="rect">
            <a:avLst/>
          </a:prstGeom>
          <a:noFill/>
          <a:ln w="9525">
            <a:noFill/>
            <a:miter lim="800000"/>
            <a:headEnd/>
            <a:tailEnd/>
          </a:ln>
        </p:spPr>
      </p:pic>
      <p:sp>
        <p:nvSpPr>
          <p:cNvPr id="2" name="Заголовок 1"/>
          <p:cNvSpPr>
            <a:spLocks noGrp="1"/>
          </p:cNvSpPr>
          <p:nvPr>
            <p:ph type="title"/>
          </p:nvPr>
        </p:nvSpPr>
        <p:spPr>
          <a:xfrm>
            <a:off x="395536" y="188640"/>
            <a:ext cx="8229600" cy="720080"/>
          </a:xfrm>
        </p:spPr>
        <p:txBody>
          <a:bodyPr/>
          <a:lstStyle/>
          <a:p>
            <a:r>
              <a:rPr lang="ru-RU" sz="4000" dirty="0" smtClean="0">
                <a:latin typeface="Times New Roman" pitchFamily="18" charset="0"/>
                <a:cs typeface="Times New Roman" pitchFamily="18" charset="0"/>
              </a:rPr>
              <a:t>Музыкотерапия</a:t>
            </a:r>
            <a:endParaRPr lang="ru-RU" sz="4000" dirty="0">
              <a:latin typeface="Times New Roman" pitchFamily="18" charset="0"/>
              <a:cs typeface="Times New Roman" pitchFamily="18" charset="0"/>
            </a:endParaRPr>
          </a:p>
        </p:txBody>
      </p:sp>
      <p:sp>
        <p:nvSpPr>
          <p:cNvPr id="4" name="Объект 3"/>
          <p:cNvSpPr>
            <a:spLocks noGrp="1"/>
          </p:cNvSpPr>
          <p:nvPr>
            <p:ph idx="1"/>
          </p:nvPr>
        </p:nvSpPr>
        <p:spPr>
          <a:xfrm>
            <a:off x="478285" y="908720"/>
            <a:ext cx="8227527" cy="4453955"/>
          </a:xfrm>
        </p:spPr>
        <p:txBody>
          <a:bodyPr/>
          <a:lstStyle/>
          <a:p>
            <a:pPr marL="0" indent="0">
              <a:buNone/>
            </a:pPr>
            <a:r>
              <a:rPr lang="ru-RU" sz="1800" dirty="0"/>
              <a:t>Данный метод позволяет использовать музыку, как способ улучшить эмоциональное состояние, побороть страхи, связанные с речью. Занятия с музыкальным руководителем и учителем – логопедом позволяют улучшить мозговую деятельность ребенка и научиться управлять своим настроением. На занятиях используется пение, прослушивание музыки, музыкально-ритмические движения, игры на музыкальных инструментах, рисование под музыку и элементы театрализации.</a:t>
            </a:r>
          </a:p>
          <a:p>
            <a:endParaRPr lang="ru-RU" sz="1800" dirty="0"/>
          </a:p>
        </p:txBody>
      </p:sp>
      <p:sp>
        <p:nvSpPr>
          <p:cNvPr id="5" name="Прямоугольник 4"/>
          <p:cNvSpPr/>
          <p:nvPr/>
        </p:nvSpPr>
        <p:spPr>
          <a:xfrm>
            <a:off x="1763688" y="2970050"/>
            <a:ext cx="6624735" cy="646331"/>
          </a:xfrm>
          <a:prstGeom prst="rect">
            <a:avLst/>
          </a:prstGeom>
        </p:spPr>
        <p:txBody>
          <a:bodyPr wrap="square">
            <a:spAutoFit/>
          </a:bodyPr>
          <a:lstStyle/>
          <a:p>
            <a:r>
              <a:rPr lang="ru-RU" sz="3600" dirty="0">
                <a:latin typeface="Times New Roman" pitchFamily="18" charset="0"/>
                <a:cs typeface="Times New Roman" pitchFamily="18" charset="0"/>
              </a:rPr>
              <a:t>Логопедическая ритмика</a:t>
            </a:r>
          </a:p>
        </p:txBody>
      </p:sp>
      <p:sp>
        <p:nvSpPr>
          <p:cNvPr id="7" name="Объект 2"/>
          <p:cNvSpPr txBox="1">
            <a:spLocks/>
          </p:cNvSpPr>
          <p:nvPr/>
        </p:nvSpPr>
        <p:spPr bwMode="auto">
          <a:xfrm>
            <a:off x="539552" y="3789040"/>
            <a:ext cx="8219256" cy="22629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55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ru-RU" dirty="0" smtClean="0"/>
              <a:t>Логоритмика – одна из форм терапии, основанная на использовании связи слова, музыки и движения.</a:t>
            </a:r>
          </a:p>
          <a:p>
            <a:pPr marL="0" indent="0">
              <a:buFont typeface="Arial" charset="0"/>
              <a:buNone/>
            </a:pPr>
            <a:r>
              <a:rPr lang="ru-RU" dirty="0" smtClean="0"/>
              <a:t>Основными составляющими логопедической ритмики являются:</a:t>
            </a:r>
          </a:p>
          <a:p>
            <a:pPr marL="0" indent="0">
              <a:buFont typeface="Arial" charset="0"/>
              <a:buNone/>
            </a:pPr>
            <a:r>
              <a:rPr lang="ru-RU" dirty="0" smtClean="0"/>
              <a:t>- мышечное расслабление; </a:t>
            </a:r>
            <a:br>
              <a:rPr lang="ru-RU" dirty="0" smtClean="0"/>
            </a:br>
            <a:r>
              <a:rPr lang="ru-RU" dirty="0" smtClean="0"/>
              <a:t>- дыхательные упражнения; </a:t>
            </a:r>
            <a:br>
              <a:rPr lang="ru-RU" dirty="0" smtClean="0"/>
            </a:br>
            <a:r>
              <a:rPr lang="ru-RU" dirty="0" smtClean="0"/>
              <a:t>- артикуляционная гимнастика; </a:t>
            </a:r>
            <a:br>
              <a:rPr lang="ru-RU" dirty="0" smtClean="0"/>
            </a:br>
            <a:r>
              <a:rPr lang="ru-RU" dirty="0" smtClean="0"/>
              <a:t>- пение; </a:t>
            </a:r>
            <a:br>
              <a:rPr lang="ru-RU" dirty="0" smtClean="0"/>
            </a:br>
            <a:r>
              <a:rPr lang="ru-RU" dirty="0" smtClean="0"/>
              <a:t>- игра на музыкальных инструментах; </a:t>
            </a:r>
            <a:br>
              <a:rPr lang="ru-RU" dirty="0" smtClean="0"/>
            </a:br>
            <a:r>
              <a:rPr lang="ru-RU" dirty="0" smtClean="0"/>
              <a:t>- рисование под музыку.</a:t>
            </a:r>
          </a:p>
          <a:p>
            <a:endParaRPr lang="ru-RU" dirty="0"/>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1" descr="24а.jpg"/>
          <p:cNvPicPr>
            <a:picLocks noChangeAspect="1"/>
          </p:cNvPicPr>
          <p:nvPr/>
        </p:nvPicPr>
        <p:blipFill>
          <a:blip r:embed="rId2" cstate="print"/>
          <a:srcRect/>
          <a:stretch>
            <a:fillRect/>
          </a:stretch>
        </p:blipFill>
        <p:spPr bwMode="auto">
          <a:xfrm>
            <a:off x="0" y="0"/>
            <a:ext cx="9161463" cy="6845300"/>
          </a:xfrm>
          <a:prstGeom prst="rect">
            <a:avLst/>
          </a:prstGeom>
          <a:noFill/>
          <a:ln w="9525">
            <a:noFill/>
            <a:miter lim="800000"/>
            <a:headEnd/>
            <a:tailEnd/>
          </a:ln>
        </p:spPr>
      </p:pic>
      <p:pic>
        <p:nvPicPr>
          <p:cNvPr id="4098" name="Picture 2" descr="Игротерапи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065" y="1916832"/>
            <a:ext cx="3024336" cy="201622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059832" y="188640"/>
            <a:ext cx="2984471" cy="707886"/>
          </a:xfrm>
          <a:prstGeom prst="rect">
            <a:avLst/>
          </a:prstGeom>
        </p:spPr>
        <p:txBody>
          <a:bodyPr wrap="none">
            <a:spAutoFit/>
          </a:bodyPr>
          <a:lstStyle/>
          <a:p>
            <a:r>
              <a:rPr lang="ru-RU" sz="4000" dirty="0" err="1">
                <a:latin typeface="Times New Roman" pitchFamily="18" charset="0"/>
                <a:cs typeface="Times New Roman" pitchFamily="18" charset="0"/>
              </a:rPr>
              <a:t>Игротерапия</a:t>
            </a:r>
            <a:endParaRPr lang="ru-RU" sz="4000" dirty="0">
              <a:latin typeface="Times New Roman" pitchFamily="18" charset="0"/>
              <a:cs typeface="Times New Roman" pitchFamily="18" charset="0"/>
            </a:endParaRPr>
          </a:p>
        </p:txBody>
      </p:sp>
      <p:sp>
        <p:nvSpPr>
          <p:cNvPr id="4" name="Прямоугольник 3"/>
          <p:cNvSpPr/>
          <p:nvPr/>
        </p:nvSpPr>
        <p:spPr>
          <a:xfrm>
            <a:off x="3397052" y="1196752"/>
            <a:ext cx="5423420" cy="5078313"/>
          </a:xfrm>
          <a:prstGeom prst="rect">
            <a:avLst/>
          </a:prstGeom>
        </p:spPr>
        <p:txBody>
          <a:bodyPr wrap="square">
            <a:spAutoFit/>
          </a:bodyPr>
          <a:lstStyle/>
          <a:p>
            <a:r>
              <a:rPr lang="ru-RU" b="1" dirty="0" err="1" smtClean="0"/>
              <a:t>Игротерапия</a:t>
            </a:r>
            <a:r>
              <a:rPr lang="ru-RU" dirty="0"/>
              <a:t> — это </a:t>
            </a:r>
            <a:r>
              <a:rPr lang="ru-RU" dirty="0" smtClean="0"/>
              <a:t>одна из разновидностей арт-терапии, являющаяся психотерапевтическим методом, который базируется на применении ролевой игры в качестве одной из наиболее интенсивных методик воздействия на личностное развитие.</a:t>
            </a:r>
          </a:p>
          <a:p>
            <a:r>
              <a:rPr lang="ru-RU" dirty="0"/>
              <a:t>Средствами </a:t>
            </a:r>
            <a:r>
              <a:rPr lang="ru-RU" dirty="0" err="1"/>
              <a:t>игротерапии</a:t>
            </a:r>
            <a:r>
              <a:rPr lang="ru-RU" dirty="0"/>
              <a:t> может выступать игра ребенка с куклами, лепка, рисование и даже размазывание красок пальцем, дающее освобождающий «выход в мир красок и форм». Применяются и игры с песком, в процессе которых детский душевный конфликт может не только раскрываться, но в той или иной мере разрешаться в фантастическом виде, отражающем динамику бессознательных процессов.</a:t>
            </a:r>
          </a:p>
          <a:p>
            <a:r>
              <a:rPr lang="ru-RU" dirty="0"/>
              <a:t/>
            </a:r>
            <a:br>
              <a:rPr lang="ru-RU" dirty="0"/>
            </a:br>
            <a:r>
              <a:rPr lang="ru-RU" dirty="0"/>
              <a:t>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Рисунок 1" descr="24а.jpg"/>
          <p:cNvPicPr>
            <a:picLocks noChangeAspect="1"/>
          </p:cNvPicPr>
          <p:nvPr/>
        </p:nvPicPr>
        <p:blipFill>
          <a:blip r:embed="rId2" cstate="print"/>
          <a:srcRect/>
          <a:stretch>
            <a:fillRect/>
          </a:stretch>
        </p:blipFill>
        <p:spPr bwMode="auto">
          <a:xfrm>
            <a:off x="-17463" y="12700"/>
            <a:ext cx="9161463" cy="6845300"/>
          </a:xfrm>
          <a:prstGeom prst="rect">
            <a:avLst/>
          </a:prstGeom>
          <a:noFill/>
          <a:ln w="9525">
            <a:noFill/>
            <a:miter lim="800000"/>
            <a:headEnd/>
            <a:tailEnd/>
          </a:ln>
        </p:spPr>
      </p:pic>
      <p:sp>
        <p:nvSpPr>
          <p:cNvPr id="2" name="Прямоугольник 1"/>
          <p:cNvSpPr/>
          <p:nvPr/>
        </p:nvSpPr>
        <p:spPr>
          <a:xfrm>
            <a:off x="827584" y="764704"/>
            <a:ext cx="7056784" cy="4524315"/>
          </a:xfrm>
          <a:prstGeom prst="rect">
            <a:avLst/>
          </a:prstGeom>
        </p:spPr>
        <p:txBody>
          <a:bodyPr wrap="square">
            <a:spAutoFit/>
          </a:bodyPr>
          <a:lstStyle/>
          <a:p>
            <a:r>
              <a:rPr lang="ru-RU" b="1" dirty="0"/>
              <a:t>Фитотерапия</a:t>
            </a:r>
            <a:r>
              <a:rPr lang="ru-RU" dirty="0"/>
              <a:t> при лечении заикания более доступна и безопасна, поскольку основана на натуральных средствах, кроме того возможна в домашних условиях, что спасет ребенка от дополнительных </a:t>
            </a:r>
            <a:r>
              <a:rPr lang="ru-RU" dirty="0" smtClean="0"/>
              <a:t>стрессов</a:t>
            </a:r>
          </a:p>
          <a:p>
            <a:endParaRPr lang="ru-RU" dirty="0"/>
          </a:p>
          <a:p>
            <a:r>
              <a:rPr lang="ru-RU" b="1" dirty="0" err="1"/>
              <a:t>Литотерапия</a:t>
            </a:r>
            <a:r>
              <a:rPr lang="ru-RU" dirty="0"/>
              <a:t> – это лечение с использованием натуральных природных камней. Изучает влияние камней на организм человека. В более широком представлении — это использование природных минеральных веществ (камней, металлов, глины и т.д.) с целью их воздействия на организм </a:t>
            </a:r>
            <a:r>
              <a:rPr lang="ru-RU" dirty="0" smtClean="0"/>
              <a:t>человека</a:t>
            </a:r>
          </a:p>
          <a:p>
            <a:endParaRPr lang="ru-RU" dirty="0" smtClean="0"/>
          </a:p>
          <a:p>
            <a:r>
              <a:rPr lang="ru-RU" b="1" dirty="0"/>
              <a:t>Ароматерапия </a:t>
            </a:r>
            <a:r>
              <a:rPr lang="ru-RU" b="1" dirty="0" smtClean="0"/>
              <a:t>- </a:t>
            </a:r>
            <a:r>
              <a:rPr lang="ru-RU" dirty="0" smtClean="0"/>
              <a:t>лечение</a:t>
            </a:r>
            <a:r>
              <a:rPr lang="ru-RU" dirty="0"/>
              <a:t> с помощью </a:t>
            </a:r>
            <a:r>
              <a:rPr lang="ru-RU" dirty="0" err="1"/>
              <a:t>фитокомпозиций</a:t>
            </a:r>
            <a:r>
              <a:rPr lang="ru-RU" dirty="0"/>
              <a:t> ароматов цветов и растений.</a:t>
            </a:r>
            <a:br>
              <a:rPr lang="ru-RU" dirty="0"/>
            </a:br>
            <a:endParaRPr lang="ru-RU" dirty="0"/>
          </a:p>
        </p:txBody>
      </p:sp>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TotalTime>
  <Words>682</Words>
  <Application>Microsoft Office PowerPoint</Application>
  <PresentationFormat>Экран (4:3)</PresentationFormat>
  <Paragraphs>74</Paragraphs>
  <Slides>10</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Применение массажа при заикании </vt:lpstr>
      <vt:lpstr> Арт – терапевтические техники   </vt:lpstr>
      <vt:lpstr>Презентация PowerPoint</vt:lpstr>
      <vt:lpstr>Презентация PowerPoint</vt:lpstr>
      <vt:lpstr>Презентация PowerPoint</vt:lpstr>
      <vt:lpstr>Музыкотерапия</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Кристина</dc:creator>
  <cp:lastModifiedBy>вика</cp:lastModifiedBy>
  <cp:revision>52</cp:revision>
  <dcterms:created xsi:type="dcterms:W3CDTF">2014-02-16T04:32:48Z</dcterms:created>
  <dcterms:modified xsi:type="dcterms:W3CDTF">2015-11-16T16:16:21Z</dcterms:modified>
</cp:coreProperties>
</file>