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81" r:id="rId5"/>
    <p:sldId id="284" r:id="rId6"/>
    <p:sldId id="285" r:id="rId7"/>
    <p:sldId id="273" r:id="rId8"/>
    <p:sldId id="259" r:id="rId9"/>
    <p:sldId id="278" r:id="rId10"/>
    <p:sldId id="270" r:id="rId11"/>
    <p:sldId id="260" r:id="rId12"/>
    <p:sldId id="266" r:id="rId13"/>
    <p:sldId id="286" r:id="rId14"/>
    <p:sldId id="261" r:id="rId15"/>
    <p:sldId id="271" r:id="rId16"/>
    <p:sldId id="264" r:id="rId17"/>
    <p:sldId id="272" r:id="rId18"/>
    <p:sldId id="277" r:id="rId19"/>
    <p:sldId id="269" r:id="rId20"/>
    <p:sldId id="276" r:id="rId21"/>
    <p:sldId id="267" r:id="rId22"/>
    <p:sldId id="274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53820-B282-4AB4-B3E7-73F5DFEE1BD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9CF77-D1B9-4B84-AC9D-6AEC59C83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54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vesotdih.ru/wp-content/uploads/2012/10/autumn-leaves-backgrounds-new-york-pictu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Осенние листья</a:t>
            </a:r>
          </a:p>
        </p:txBody>
      </p:sp>
    </p:spTree>
    <p:extLst>
      <p:ext uri="{BB962C8B-B14F-4D97-AF65-F5344CB8AC3E}">
        <p14:creationId xmlns:p14="http://schemas.microsoft.com/office/powerpoint/2010/main" val="14228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/>
            <a:r>
              <a:rPr lang="ru-RU" sz="2400" dirty="0">
                <a:solidFill>
                  <a:srgbClr val="C00000"/>
                </a:solidFill>
              </a:rPr>
              <a:t>Словарь образов:</a:t>
            </a:r>
          </a:p>
          <a:p>
            <a:pPr marL="6350" indent="22225"/>
            <a:r>
              <a:rPr lang="ru-RU" sz="2400" dirty="0"/>
              <a:t>красуются кисти </a:t>
            </a:r>
            <a:r>
              <a:rPr lang="ru-RU" sz="2400" dirty="0" smtClean="0"/>
              <a:t>рябин</a:t>
            </a:r>
            <a:endParaRPr lang="ru-RU" sz="2400" dirty="0"/>
          </a:p>
          <a:p>
            <a:pPr marL="6350" indent="22225"/>
            <a:r>
              <a:rPr lang="ru-RU" sz="2400" dirty="0"/>
              <a:t>бедный </a:t>
            </a:r>
            <a:r>
              <a:rPr lang="ru-RU" sz="2400" dirty="0" smtClean="0"/>
              <a:t>сад</a:t>
            </a:r>
            <a:endParaRPr lang="ru-RU" sz="2400" dirty="0"/>
          </a:p>
          <a:p>
            <a:pPr marL="6350" indent="22225"/>
            <a:r>
              <a:rPr lang="ru-RU" sz="2400" dirty="0"/>
              <a:t>пожелтелые </a:t>
            </a:r>
            <a:r>
              <a:rPr lang="ru-RU" sz="2400" dirty="0" smtClean="0"/>
              <a:t>листья</a:t>
            </a:r>
            <a:endParaRPr lang="ru-RU" sz="2400" dirty="0"/>
          </a:p>
          <a:p>
            <a:pPr marL="6350" indent="22225"/>
            <a:r>
              <a:rPr lang="ru-RU" sz="2400" dirty="0"/>
              <a:t>вянущие </a:t>
            </a:r>
            <a:r>
              <a:rPr lang="ru-RU" sz="2400" dirty="0" smtClean="0"/>
              <a:t>рябины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260648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>
              <a:spcBef>
                <a:spcPct val="20000"/>
              </a:spcBef>
            </a:pPr>
            <a:r>
              <a:rPr lang="ru-RU" sz="2400" dirty="0">
                <a:solidFill>
                  <a:srgbClr val="C00000"/>
                </a:solidFill>
              </a:rPr>
              <a:t>Словарь настроений:</a:t>
            </a:r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грусть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		печаль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	тоска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покой		тишина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endParaRPr lang="ru-RU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499992" cy="4282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644008" cy="42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51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Осень на лесном озе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pattFill prst="pct80">
              <a:fgClr>
                <a:srgbClr val="CCCC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19872" y="116632"/>
            <a:ext cx="554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Закружилась листва золотая</a:t>
            </a:r>
            <a:br>
              <a:rPr lang="ru-RU" sz="2800" b="1" i="1" dirty="0"/>
            </a:br>
            <a:r>
              <a:rPr lang="ru-RU" sz="2800" b="1" i="1" dirty="0"/>
              <a:t>В розоватой воде на пруду.</a:t>
            </a:r>
            <a:br>
              <a:rPr lang="ru-RU" sz="2800" b="1" i="1" dirty="0"/>
            </a:br>
            <a:r>
              <a:rPr lang="ru-RU" sz="2800" b="1" i="1" dirty="0"/>
              <a:t>Словно бабочек лёгкая стая </a:t>
            </a:r>
            <a:br>
              <a:rPr lang="ru-RU" sz="2800" b="1" i="1" dirty="0"/>
            </a:br>
            <a:r>
              <a:rPr lang="ru-RU" sz="2800" b="1" i="1" dirty="0"/>
              <a:t>С замираньем летит на звезду.</a:t>
            </a:r>
            <a:br>
              <a:rPr lang="ru-RU" sz="2800" b="1" i="1" dirty="0"/>
            </a:br>
            <a:r>
              <a:rPr lang="ru-RU" sz="2800" dirty="0"/>
              <a:t> </a:t>
            </a:r>
            <a:r>
              <a:rPr lang="ru-RU" sz="2800" b="1" i="1" dirty="0"/>
              <a:t>С. Есенин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100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3"/>
            <a:ext cx="3779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/>
            <a:r>
              <a:rPr lang="ru-RU" sz="2400" dirty="0">
                <a:solidFill>
                  <a:srgbClr val="C00000"/>
                </a:solidFill>
              </a:rPr>
              <a:t>Словарь образов:</a:t>
            </a:r>
          </a:p>
          <a:p>
            <a:pPr marL="6350" indent="22225"/>
            <a:r>
              <a:rPr lang="ru-RU" sz="2400" dirty="0"/>
              <a:t>золотая </a:t>
            </a:r>
            <a:r>
              <a:rPr lang="ru-RU" sz="2400" dirty="0" smtClean="0"/>
              <a:t>листва</a:t>
            </a:r>
            <a:endParaRPr lang="ru-RU" sz="2400" dirty="0"/>
          </a:p>
          <a:p>
            <a:pPr marL="6350" indent="22225"/>
            <a:r>
              <a:rPr lang="ru-RU" sz="2400" dirty="0"/>
              <a:t>л</a:t>
            </a:r>
            <a:r>
              <a:rPr lang="ru-RU" sz="2400" dirty="0" smtClean="0"/>
              <a:t>истья, </a:t>
            </a:r>
            <a:r>
              <a:rPr lang="ru-RU" sz="2400" dirty="0"/>
              <a:t>словно бабочек легкая </a:t>
            </a:r>
            <a:r>
              <a:rPr lang="ru-RU" sz="2400" dirty="0" smtClean="0"/>
              <a:t>стая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260648"/>
            <a:ext cx="381642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>
              <a:spcBef>
                <a:spcPct val="20000"/>
              </a:spcBef>
            </a:pPr>
            <a:r>
              <a:rPr lang="ru-RU" sz="2400" dirty="0">
                <a:solidFill>
                  <a:srgbClr val="C00000"/>
                </a:solidFill>
              </a:rPr>
              <a:t>Словарь настроений:</a:t>
            </a:r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восторг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		радость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любование</a:t>
            </a:r>
            <a:endParaRPr lang="ru-RU" sz="2400" dirty="0"/>
          </a:p>
        </p:txBody>
      </p:sp>
      <p:pic>
        <p:nvPicPr>
          <p:cNvPr id="5" name="Picture 2" descr="http://bestgif.ru/_ph/22/2/58810343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580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а 15 из 12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3" name="Прямоугольник 2"/>
          <p:cNvSpPr/>
          <p:nvPr/>
        </p:nvSpPr>
        <p:spPr>
          <a:xfrm>
            <a:off x="3923928" y="4725144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ВЕСЁЛАЯ</a:t>
            </a:r>
            <a:r>
              <a:rPr lang="en-US" sz="60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ЗАРЯДКА</a:t>
            </a:r>
          </a:p>
        </p:txBody>
      </p:sp>
    </p:spTree>
    <p:extLst>
      <p:ext uri="{BB962C8B-B14F-4D97-AF65-F5344CB8AC3E}">
        <p14:creationId xmlns:p14="http://schemas.microsoft.com/office/powerpoint/2010/main" val="21008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hoto-286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173913"/>
          </a:xfrm>
          <a:prstGeom prst="rect">
            <a:avLst/>
          </a:prstGeom>
          <a:noFill/>
          <a:ln w="76200">
            <a:pattFill prst="pct80">
              <a:fgClr>
                <a:srgbClr val="CCCC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332656"/>
            <a:ext cx="6606480" cy="2858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В. Брюсов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Сухие листья, сухие листья,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Сухие листья, сухие листья,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 тусклым ветром, кружат, 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шуршат,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Сухие листья, сухие листья,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 тусклым ветром сухие листья, Кружась, что шепчут, что говорят?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85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33392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/>
            <a:r>
              <a:rPr lang="ru-RU" sz="2400" dirty="0">
                <a:solidFill>
                  <a:srgbClr val="C00000"/>
                </a:solidFill>
              </a:rPr>
              <a:t>Музыкальная партитура:</a:t>
            </a:r>
          </a:p>
          <a:p>
            <a:pPr marL="6350" indent="22225"/>
            <a:r>
              <a:rPr lang="en-US" sz="2400" dirty="0"/>
              <a:t>[c]</a:t>
            </a:r>
            <a:r>
              <a:rPr lang="ru-RU" sz="2400" dirty="0"/>
              <a:t>: </a:t>
            </a:r>
            <a:r>
              <a:rPr lang="ru-RU" sz="2400" dirty="0">
                <a:solidFill>
                  <a:schemeClr val="accent2"/>
                </a:solidFill>
              </a:rPr>
              <a:t>с</a:t>
            </a:r>
            <a:r>
              <a:rPr lang="ru-RU" sz="2400" dirty="0"/>
              <a:t>ухие, </a:t>
            </a:r>
            <a:r>
              <a:rPr lang="ru-RU" sz="2400" dirty="0" smtClean="0"/>
              <a:t>ли</a:t>
            </a:r>
            <a:r>
              <a:rPr lang="ru-RU" sz="2400" dirty="0" smtClean="0">
                <a:solidFill>
                  <a:schemeClr val="accent2"/>
                </a:solidFill>
              </a:rPr>
              <a:t>с</a:t>
            </a:r>
            <a:r>
              <a:rPr lang="ru-RU" sz="2400" dirty="0" smtClean="0"/>
              <a:t>тья, 			ту</a:t>
            </a:r>
            <a:r>
              <a:rPr lang="ru-RU" sz="2400" dirty="0" smtClean="0">
                <a:solidFill>
                  <a:schemeClr val="accent2"/>
                </a:solidFill>
              </a:rPr>
              <a:t>с</a:t>
            </a:r>
            <a:r>
              <a:rPr lang="ru-RU" sz="2400" dirty="0" smtClean="0"/>
              <a:t>клым</a:t>
            </a:r>
            <a:r>
              <a:rPr lang="ru-RU" sz="2400" dirty="0"/>
              <a:t>;</a:t>
            </a:r>
          </a:p>
          <a:p>
            <a:pPr marL="6350" indent="22225"/>
            <a:r>
              <a:rPr lang="en-US" sz="2400" dirty="0"/>
              <a:t>[</a:t>
            </a:r>
            <a:r>
              <a:rPr lang="ru-RU" sz="2400" dirty="0"/>
              <a:t>ш</a:t>
            </a:r>
            <a:r>
              <a:rPr lang="en-US" sz="2400" dirty="0"/>
              <a:t>]</a:t>
            </a:r>
            <a:r>
              <a:rPr lang="ru-RU" sz="2400" dirty="0"/>
              <a:t>: </a:t>
            </a:r>
            <a:r>
              <a:rPr lang="ru-RU" sz="2400" dirty="0">
                <a:solidFill>
                  <a:schemeClr val="accent2"/>
                </a:solidFill>
              </a:rPr>
              <a:t>ш</a:t>
            </a:r>
            <a:r>
              <a:rPr lang="ru-RU" sz="2400" dirty="0"/>
              <a:t>ур</a:t>
            </a:r>
            <a:r>
              <a:rPr lang="ru-RU" sz="2400" dirty="0">
                <a:solidFill>
                  <a:schemeClr val="accent2"/>
                </a:solidFill>
              </a:rPr>
              <a:t>ш</a:t>
            </a:r>
            <a:r>
              <a:rPr lang="ru-RU" sz="2400" dirty="0"/>
              <a:t>ат, </a:t>
            </a:r>
            <a:r>
              <a:rPr lang="ru-RU" sz="2400" dirty="0">
                <a:solidFill>
                  <a:schemeClr val="accent2"/>
                </a:solidFill>
              </a:rPr>
              <a:t>ш</a:t>
            </a:r>
            <a:r>
              <a:rPr lang="ru-RU" sz="2400" dirty="0"/>
              <a:t>епчут.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332656"/>
            <a:ext cx="367240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2225" algn="ctr">
              <a:spcBef>
                <a:spcPct val="20000"/>
              </a:spcBef>
            </a:pPr>
            <a:r>
              <a:rPr lang="ru-RU" sz="2400" dirty="0">
                <a:solidFill>
                  <a:srgbClr val="C00000"/>
                </a:solidFill>
              </a:rPr>
              <a:t>Словарь настроений:</a:t>
            </a:r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	тишина</a:t>
            </a:r>
            <a:endParaRPr lang="ru-RU" sz="2400" dirty="0"/>
          </a:p>
          <a:p>
            <a:pPr marL="6350" indent="22225">
              <a:spcBef>
                <a:spcPct val="20000"/>
              </a:spcBef>
            </a:pPr>
            <a:r>
              <a:rPr lang="ru-RU" sz="2400" dirty="0" smtClean="0"/>
              <a:t>		покой</a:t>
            </a:r>
            <a:endParaRPr lang="ru-RU" sz="2400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809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Придумайте подписи к каждой иллюстрации. Используйте для этого строчки стихотворения.</a:t>
            </a: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45095"/>
            <a:ext cx="4355976" cy="2959969"/>
          </a:xfrm>
          <a:prstGeom prst="rect">
            <a:avLst/>
          </a:prstGeom>
          <a:noFill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676" y="1070739"/>
            <a:ext cx="4684324" cy="279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69537"/>
            <a:ext cx="5976664" cy="288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2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Правила работы в парах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latin typeface="+mj-lt"/>
                <a:cs typeface="Times New Roman" pitchFamily="18" charset="0"/>
              </a:rPr>
              <a:t>Определите,  что должно получиться  </a:t>
            </a:r>
          </a:p>
          <a:p>
            <a:pPr eaLnBrk="1" hangingPunct="1"/>
            <a:r>
              <a:rPr lang="ru-RU" sz="3600" b="1" dirty="0" smtClean="0">
                <a:latin typeface="+mj-lt"/>
                <a:cs typeface="Times New Roman" pitchFamily="18" charset="0"/>
              </a:rPr>
              <a:t>Распределите обязанности</a:t>
            </a:r>
          </a:p>
          <a:p>
            <a:pPr eaLnBrk="1" hangingPunct="1"/>
            <a:r>
              <a:rPr lang="ru-RU" sz="3600" b="1" dirty="0" smtClean="0">
                <a:latin typeface="+mj-lt"/>
                <a:cs typeface="Times New Roman" pitchFamily="18" charset="0"/>
              </a:rPr>
              <a:t> Умей выслушать другого человека</a:t>
            </a:r>
          </a:p>
          <a:p>
            <a:pPr eaLnBrk="1" hangingPunct="1"/>
            <a:r>
              <a:rPr lang="ru-RU" sz="3600" b="1" dirty="0" smtClean="0">
                <a:latin typeface="+mj-lt"/>
                <a:cs typeface="Times New Roman" pitchFamily="18" charset="0"/>
              </a:rPr>
              <a:t>Проявляй инициативу, но будь готов пойти на компромисс (уступить)</a:t>
            </a:r>
          </a:p>
          <a:p>
            <a:pPr eaLnBrk="1" hangingPunct="1"/>
            <a:r>
              <a:rPr lang="ru-RU" sz="3600" b="1" dirty="0" smtClean="0">
                <a:latin typeface="+mj-lt"/>
                <a:cs typeface="Times New Roman" pitchFamily="18" charset="0"/>
              </a:rPr>
              <a:t>Будь аккуратен и дисциплинирован</a:t>
            </a:r>
          </a:p>
        </p:txBody>
      </p:sp>
    </p:spTree>
    <p:extLst>
      <p:ext uri="{BB962C8B-B14F-4D97-AF65-F5344CB8AC3E}">
        <p14:creationId xmlns:p14="http://schemas.microsoft.com/office/powerpoint/2010/main" val="11647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shablon-osenniy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71" y="-2149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2799512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Холоден сентябрь,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799512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да сыт.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982998"/>
            <a:ext cx="5350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В сентябре одна ягода,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987824" y="5057601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да и та горькая </a:t>
            </a:r>
            <a:r>
              <a:rPr lang="ru-RU" sz="3600" b="1" dirty="0" smtClean="0">
                <a:solidFill>
                  <a:srgbClr val="C00000"/>
                </a:solidFill>
              </a:rPr>
              <a:t>рябина</a:t>
            </a:r>
            <a:r>
              <a:rPr lang="ru-RU" sz="3600" b="1" dirty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6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88640"/>
            <a:ext cx="60486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Творческая работа</a:t>
            </a:r>
          </a:p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+mj-lt"/>
                <a:cs typeface="Times New Roman" pitchFamily="18" charset="0"/>
              </a:rPr>
              <a:t>У вас на партах бледные и некрасивые шаблоны осенних листьев. Превратите их в сказочные осенние листья. Раскрасьте цветными </a:t>
            </a:r>
            <a:r>
              <a:rPr lang="ru-RU" sz="4400" dirty="0" smtClean="0">
                <a:latin typeface="+mj-lt"/>
                <a:cs typeface="Times New Roman" pitchFamily="18" charset="0"/>
              </a:rPr>
              <a:t>карандашами.</a:t>
            </a:r>
          </a:p>
          <a:p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61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827584" y="1429697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Осень, осень в гости просим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 листопадом и дождем,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 перелетным журавлем</a:t>
            </a:r>
          </a:p>
        </p:txBody>
      </p:sp>
    </p:spTree>
    <p:extLst>
      <p:ext uri="{BB962C8B-B14F-4D97-AF65-F5344CB8AC3E}">
        <p14:creationId xmlns:p14="http://schemas.microsoft.com/office/powerpoint/2010/main" val="17941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>
                <a:solidFill>
                  <a:srgbClr val="C00000"/>
                </a:solidFill>
              </a:rPr>
              <a:t>Осенние листья глазами фотохудожника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4191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66800"/>
            <a:ext cx="4343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2400"/>
            <a:ext cx="4343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23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03878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Домашнее </a:t>
            </a:r>
            <a:r>
              <a:rPr lang="ru-RU" sz="3200" dirty="0" smtClean="0">
                <a:solidFill>
                  <a:srgbClr val="C00000"/>
                </a:solidFill>
              </a:rPr>
              <a:t>задание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849694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Выучи одно из стихотворений.</a:t>
            </a:r>
          </a:p>
          <a:p>
            <a:pPr>
              <a:lnSpc>
                <a:spcPct val="80000"/>
              </a:lnSpc>
            </a:pPr>
            <a:endParaRPr lang="ru-RU" sz="36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dirty="0" smtClean="0"/>
              <a:t>Нарисуй</a:t>
            </a:r>
            <a:r>
              <a:rPr lang="ru-RU" sz="3600" dirty="0"/>
              <a:t>, какой ты представляешь осень. </a:t>
            </a:r>
            <a:endParaRPr lang="ru-RU" sz="3600" dirty="0" smtClean="0"/>
          </a:p>
          <a:p>
            <a:pPr>
              <a:lnSpc>
                <a:spcPct val="80000"/>
              </a:lnSpc>
            </a:pPr>
            <a:endParaRPr lang="ru-RU" sz="3600" b="1" dirty="0"/>
          </a:p>
          <a:p>
            <a:pPr>
              <a:lnSpc>
                <a:spcPct val="80000"/>
              </a:lnSpc>
            </a:pPr>
            <a:r>
              <a:rPr lang="ru-RU" sz="3600" b="1" dirty="0"/>
              <a:t>Создай свой осенний </a:t>
            </a:r>
            <a:r>
              <a:rPr lang="ru-RU" sz="3600" b="1" dirty="0" smtClean="0"/>
              <a:t>узор из сухих листьев</a:t>
            </a:r>
          </a:p>
          <a:p>
            <a:pPr>
              <a:lnSpc>
                <a:spcPct val="80000"/>
              </a:lnSpc>
            </a:pPr>
            <a:endParaRPr lang="ru-RU" sz="3600" b="1" dirty="0"/>
          </a:p>
          <a:p>
            <a:pPr>
              <a:lnSpc>
                <a:spcPct val="80000"/>
              </a:lnSpc>
            </a:pPr>
            <a:r>
              <a:rPr lang="ru-RU" sz="3600" b="1" dirty="0"/>
              <a:t>Сочини</a:t>
            </a:r>
            <a:r>
              <a:rPr lang="ru-RU" sz="3600" dirty="0"/>
              <a:t> стихотворение или рассказ об осени или осенних листьях</a:t>
            </a:r>
            <a:r>
              <a:rPr lang="ru-RU" sz="36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ru-RU" sz="3600" dirty="0" smtClean="0"/>
              <a:t> </a:t>
            </a:r>
            <a:r>
              <a:rPr lang="ru-RU" sz="3600" dirty="0"/>
              <a:t>Используй словарь образов и настроений.</a:t>
            </a:r>
          </a:p>
          <a:p>
            <a:pPr>
              <a:lnSpc>
                <a:spcPct val="80000"/>
              </a:lnSpc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8841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shablon-osenniy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313" y="116632"/>
            <a:ext cx="9144000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2413338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сегодняшнем уроке я узнал…</a:t>
            </a:r>
          </a:p>
          <a:p>
            <a:pPr algn="just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этом уроке я похвалил бы себя за…</a:t>
            </a:r>
          </a:p>
          <a:p>
            <a:pPr algn="just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 урока мне захотелось…</a:t>
            </a:r>
          </a:p>
          <a:p>
            <a:pPr algn="just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 я сумел…</a:t>
            </a:r>
          </a:p>
        </p:txBody>
      </p:sp>
    </p:spTree>
    <p:extLst>
      <p:ext uri="{BB962C8B-B14F-4D97-AF65-F5344CB8AC3E}">
        <p14:creationId xmlns:p14="http://schemas.microsoft.com/office/powerpoint/2010/main" val="27028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5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shablon-osenniy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lit-terra.com/files/109/145/h_07cb76588d92e83a1b14484b08da9e1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28736"/>
            <a:ext cx="2286016" cy="3143272"/>
          </a:xfrm>
          <a:prstGeom prst="rect">
            <a:avLst/>
          </a:prstGeom>
          <a:noFill/>
        </p:spPr>
      </p:pic>
      <p:pic>
        <p:nvPicPr>
          <p:cNvPr id="4" name="Picture 2" descr="http://www.sergesenin.ru/wp-content/uploads/2011/12/esen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428868"/>
            <a:ext cx="2143140" cy="2928958"/>
          </a:xfrm>
          <a:prstGeom prst="rect">
            <a:avLst/>
          </a:prstGeom>
          <a:noFill/>
        </p:spPr>
      </p:pic>
      <p:pic>
        <p:nvPicPr>
          <p:cNvPr id="5" name="Picture 2" descr="http://www.calend.ru/img/content_events/i5/54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285860"/>
            <a:ext cx="2357454" cy="32147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813994"/>
            <a:ext cx="2605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Алексей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Константинович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Толстой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5357826"/>
            <a:ext cx="2367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Сергей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Александрович 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Есенин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6357950" y="4813994"/>
            <a:ext cx="23574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Валерий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Яковлевич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Брюсов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0024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3200" smtClean="0"/>
              <a:t>Осенние листья глазами художников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324600"/>
            <a:ext cx="4038600" cy="334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Левитан Исаак: Осенние листья.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43000"/>
            <a:ext cx="8784976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13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019800"/>
            <a:ext cx="4114800" cy="411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Клод Моне - Осенняя река.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8600"/>
            <a:ext cx="8784976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87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91200"/>
            <a:ext cx="4114800" cy="334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Михаил Иваненко. Осенние мотивы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4267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4572000" y="5867400"/>
            <a:ext cx="441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/>
              <a:t>Аркадий Зражевский. Листья рябины. </a:t>
            </a:r>
          </a:p>
        </p:txBody>
      </p:sp>
      <p:pic>
        <p:nvPicPr>
          <p:cNvPr id="819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04800"/>
            <a:ext cx="446722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5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shablon-osenniy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58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Поэзия-стихи, произведения</a:t>
            </a:r>
          </a:p>
          <a:p>
            <a:pPr algn="just"/>
            <a:r>
              <a:rPr lang="ru-RU" sz="36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написанные стихами.</a:t>
            </a:r>
          </a:p>
          <a:p>
            <a:pPr algn="just"/>
            <a:endParaRPr lang="ru-RU" sz="3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sz="36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Поэзия – красота и прелесть чего-нибудь.</a:t>
            </a:r>
          </a:p>
        </p:txBody>
      </p:sp>
    </p:spTree>
    <p:extLst>
      <p:ext uri="{BB962C8B-B14F-4D97-AF65-F5344CB8AC3E}">
        <p14:creationId xmlns:p14="http://schemas.microsoft.com/office/powerpoint/2010/main" val="326784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olenovo2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70700"/>
          </a:xfrm>
          <a:prstGeom prst="rect">
            <a:avLst/>
          </a:prstGeom>
          <a:noFill/>
          <a:ln w="76200">
            <a:pattFill prst="pct80">
              <a:fgClr>
                <a:srgbClr val="CCCC00"/>
              </a:fgClr>
              <a:bgClr>
                <a:srgbClr val="FFFFFF"/>
              </a:bgClr>
            </a:pattFill>
          </a:ln>
        </p:spPr>
      </p:pic>
      <p:sp>
        <p:nvSpPr>
          <p:cNvPr id="3" name="Прямоугольник 2"/>
          <p:cNvSpPr/>
          <p:nvPr/>
        </p:nvSpPr>
        <p:spPr>
          <a:xfrm>
            <a:off x="3131840" y="332656"/>
            <a:ext cx="60121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Arial" charset="0"/>
              </a:rPr>
              <a:t>А. Толстой.</a:t>
            </a:r>
          </a:p>
          <a:p>
            <a:pPr algn="ctr"/>
            <a:r>
              <a:rPr lang="ru-RU" sz="2400" b="1" i="1" dirty="0">
                <a:latin typeface="Arial" charset="0"/>
              </a:rPr>
              <a:t>Осень. Обсыпается весь наш 			бедный сад.</a:t>
            </a:r>
          </a:p>
          <a:p>
            <a:pPr algn="ctr"/>
            <a:r>
              <a:rPr lang="ru-RU" sz="2400" b="1" i="1" dirty="0">
                <a:latin typeface="Arial" charset="0"/>
              </a:rPr>
              <a:t>Листья пожелтелые по ветру 				летят;</a:t>
            </a:r>
          </a:p>
          <a:p>
            <a:pPr algn="ctr"/>
            <a:r>
              <a:rPr lang="ru-RU" sz="2400" b="1" i="1" dirty="0">
                <a:latin typeface="Arial" charset="0"/>
              </a:rPr>
              <a:t>Лишь вдали красуются,</a:t>
            </a:r>
          </a:p>
          <a:p>
            <a:pPr algn="ctr"/>
            <a:r>
              <a:rPr lang="ru-RU" sz="2400" b="1" i="1" dirty="0">
                <a:latin typeface="Arial" charset="0"/>
              </a:rPr>
              <a:t>		там, на дне долин,</a:t>
            </a:r>
          </a:p>
          <a:p>
            <a:pPr algn="ctr"/>
            <a:r>
              <a:rPr lang="ru-RU" sz="2400" b="1" i="1" dirty="0">
                <a:latin typeface="Arial" charset="0"/>
              </a:rPr>
              <a:t>Кисти ярко – красные вянущих рябин</a:t>
            </a:r>
            <a:r>
              <a:rPr lang="ru-RU" b="1" i="1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294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shablon-osenniy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403648" y="2542837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Работа с трудными словами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403648" y="338283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обсыпается – осыпается ( падает вниз</a:t>
            </a:r>
            <a:r>
              <a:rPr lang="ru-RU" sz="2800" b="1" dirty="0" smtClean="0"/>
              <a:t>)</a:t>
            </a:r>
          </a:p>
          <a:p>
            <a:endParaRPr lang="ru-RU" sz="2800" dirty="0"/>
          </a:p>
          <a:p>
            <a:r>
              <a:rPr lang="ru-RU" sz="2800" b="1" dirty="0"/>
              <a:t>пожелтелые - пожелтевшие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13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326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Осенние листья глазами художников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в парах</vt:lpstr>
      <vt:lpstr>Презентация PowerPoint</vt:lpstr>
      <vt:lpstr>Презентация PowerPoint</vt:lpstr>
      <vt:lpstr>Осенние листья глазами фотохудожника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33</cp:revision>
  <dcterms:created xsi:type="dcterms:W3CDTF">2016-09-28T17:00:13Z</dcterms:created>
  <dcterms:modified xsi:type="dcterms:W3CDTF">2016-10-02T10:12:56Z</dcterms:modified>
</cp:coreProperties>
</file>