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5"/>
  </p:notesMasterIdLst>
  <p:handoutMasterIdLst>
    <p:handoutMasterId r:id="rId6"/>
  </p:handoutMasterIdLst>
  <p:sldIdLst>
    <p:sldId id="261" r:id="rId3"/>
    <p:sldId id="262" r:id="rId4"/>
  </p:sldIdLst>
  <p:sldSz cx="9144000" cy="6858000" type="screen4x3"/>
  <p:notesSz cx="7100888" cy="102330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822" y="498"/>
      </p:cViewPr>
      <p:guideLst>
        <p:guide orient="horz" pos="2160"/>
        <p:guide pos="31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-2940" y="-96"/>
      </p:cViewPr>
      <p:guideLst>
        <p:guide orient="horz" pos="3223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959A4E-8554-48B0-851E-35A880AA008A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4022725" y="9720263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B64474-88A0-4F35-A775-7BE10E565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4AEE9C-5606-4E6C-822F-2EC8CE7F51EF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1662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2725" y="9720263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BC6CA-7CC9-4F90-B66A-92F498873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B307-A31E-4D31-9E53-0B9AA978D2C3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9727C-C3A2-4BD7-887A-182F4B18F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B307-A31E-4D31-9E53-0B9AA978D2C3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9727C-C3A2-4BD7-887A-182F4B18F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B307-A31E-4D31-9E53-0B9AA978D2C3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9727C-C3A2-4BD7-887A-182F4B18F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B307-A31E-4D31-9E53-0B9AA978D2C3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9727C-C3A2-4BD7-887A-182F4B18F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B307-A31E-4D31-9E53-0B9AA978D2C3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9727C-C3A2-4BD7-887A-182F4B18F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B307-A31E-4D31-9E53-0B9AA978D2C3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9727C-C3A2-4BD7-887A-182F4B18F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B307-A31E-4D31-9E53-0B9AA978D2C3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9727C-C3A2-4BD7-887A-182F4B18F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B307-A31E-4D31-9E53-0B9AA978D2C3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9727C-C3A2-4BD7-887A-182F4B18F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B307-A31E-4D31-9E53-0B9AA978D2C3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9727C-C3A2-4BD7-887A-182F4B18F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B307-A31E-4D31-9E53-0B9AA978D2C3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9727C-C3A2-4BD7-887A-182F4B18F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B307-A31E-4D31-9E53-0B9AA978D2C3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9727C-C3A2-4BD7-887A-182F4B18F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8B307-A31E-4D31-9E53-0B9AA978D2C3}" type="datetimeFigureOut">
              <a:rPr lang="ru-RU" smtClean="0"/>
              <a:pPr/>
              <a:t>12.08.2015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9727C-C3A2-4BD7-887A-182F4B18F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428728" y="714356"/>
            <a:ext cx="2643206" cy="1071570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14282" y="928670"/>
            <a:ext cx="4214842" cy="5786478"/>
          </a:xfrm>
        </p:spPr>
        <p:txBody>
          <a:bodyPr>
            <a:normAutofit fontScale="40000" lnSpcReduction="20000"/>
          </a:bodyPr>
          <a:lstStyle/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r>
              <a:rPr lang="ru-RU" sz="3500" b="1" dirty="0" smtClean="0"/>
              <a:t>Наиболее опасны на дорогах </a:t>
            </a:r>
          </a:p>
          <a:p>
            <a:pPr algn="r">
              <a:spcBef>
                <a:spcPts val="0"/>
              </a:spcBef>
              <a:buNone/>
            </a:pPr>
            <a:r>
              <a:rPr lang="ru-RU" sz="3500" b="1" dirty="0" smtClean="0"/>
              <a:t>перекрестки, скоростные участки движения, </a:t>
            </a:r>
          </a:p>
          <a:p>
            <a:pPr algn="r">
              <a:spcBef>
                <a:spcPts val="0"/>
              </a:spcBef>
              <a:buNone/>
            </a:pPr>
            <a:r>
              <a:rPr lang="ru-RU" sz="3500" b="1" dirty="0" smtClean="0"/>
              <a:t>зоны ограниченной видимости, гололёд</a:t>
            </a:r>
            <a:r>
              <a:rPr lang="ru-RU" sz="2900" b="1" dirty="0" smtClean="0"/>
              <a:t>.</a:t>
            </a:r>
          </a:p>
          <a:p>
            <a:pPr marL="176213" indent="-176213"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r>
              <a:rPr lang="ru-RU" sz="3500" b="1" dirty="0" smtClean="0"/>
              <a:t>На дорогу с тротуара  можно  только сойти, </a:t>
            </a:r>
          </a:p>
          <a:p>
            <a:pPr>
              <a:spcBef>
                <a:spcPts val="0"/>
              </a:spcBef>
              <a:buNone/>
            </a:pPr>
            <a:r>
              <a:rPr lang="ru-RU" sz="3500" b="1" dirty="0" smtClean="0"/>
              <a:t>а не выбежать.</a:t>
            </a:r>
            <a:r>
              <a:rPr lang="ru-RU" sz="3600" b="1" dirty="0" smtClean="0"/>
              <a:t> </a:t>
            </a:r>
          </a:p>
          <a:p>
            <a:pPr marL="176213" indent="-176213"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buFont typeface="Wingdings" pitchFamily="2" charset="2"/>
              <a:buChar char="Ø"/>
            </a:pPr>
            <a:r>
              <a:rPr lang="ru-RU" sz="3600" b="1" dirty="0" smtClean="0"/>
              <a:t>Опасно выбегать на дорогу из-за препятствия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600" b="1" dirty="0" smtClean="0"/>
              <a:t>(стоящего у обочины транспорта, высокого сугроба и т.д.), так как  водитель не успеет затормозить. </a:t>
            </a:r>
          </a:p>
          <a:p>
            <a:pPr marL="176213" indent="-176213"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r>
              <a:rPr lang="ru-RU" sz="3600" b="1" dirty="0" smtClean="0"/>
              <a:t>Переходить  дорогу следует,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600" b="1" dirty="0" smtClean="0"/>
              <a:t>убедившись в отсутствии опасности, предварительно посмотрев </a:t>
            </a:r>
          </a:p>
          <a:p>
            <a:pPr marL="176213" indent="-176213">
              <a:spcBef>
                <a:spcPts val="0"/>
              </a:spcBef>
              <a:buNone/>
            </a:pPr>
            <a:r>
              <a:rPr lang="ru-RU" sz="3600" b="1" dirty="0" smtClean="0"/>
              <a:t>сначала налево,  потом направо.</a:t>
            </a:r>
            <a:endParaRPr lang="ru-RU" sz="2900" b="1" dirty="0" smtClean="0"/>
          </a:p>
          <a:p>
            <a:pPr marL="176213" indent="-176213"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buFont typeface="Wingdings" pitchFamily="2" charset="2"/>
              <a:buChar char="Ø"/>
            </a:pPr>
            <a:endParaRPr lang="ru-RU" sz="500" b="1" dirty="0" smtClean="0"/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ru-RU" sz="3500" b="1" dirty="0" smtClean="0"/>
              <a:t>Нельзя переходить улицу на красный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500" b="1" dirty="0" smtClean="0"/>
              <a:t>свет,  даже если не видно машин.</a:t>
            </a:r>
            <a:endParaRPr lang="ru-RU" sz="2900" b="1" dirty="0" smtClean="0"/>
          </a:p>
          <a:p>
            <a:pPr algn="r">
              <a:buNone/>
            </a:pPr>
            <a:endParaRPr lang="ru-RU" sz="500" b="1" dirty="0" smtClean="0"/>
          </a:p>
          <a:p>
            <a:pPr algn="r">
              <a:buNone/>
            </a:pPr>
            <a:endParaRPr lang="ru-RU" sz="500" b="1" dirty="0" smtClean="0"/>
          </a:p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r>
              <a:rPr lang="ru-RU" sz="3600" b="1" dirty="0" smtClean="0"/>
              <a:t>Следует ходить только по тротуару. </a:t>
            </a:r>
          </a:p>
          <a:p>
            <a:pPr algn="r">
              <a:spcBef>
                <a:spcPts val="0"/>
              </a:spcBef>
              <a:buNone/>
            </a:pPr>
            <a:r>
              <a:rPr lang="ru-RU" sz="3600" b="1" dirty="0" smtClean="0"/>
              <a:t>Если же тротуара </a:t>
            </a:r>
            <a:r>
              <a:rPr lang="ru-RU" sz="3600" b="1" dirty="0" smtClean="0"/>
              <a:t>нет и </a:t>
            </a:r>
            <a:r>
              <a:rPr lang="ru-RU" sz="3600" b="1" dirty="0" smtClean="0"/>
              <a:t>приходится </a:t>
            </a:r>
          </a:p>
          <a:p>
            <a:pPr algn="r">
              <a:spcBef>
                <a:spcPts val="0"/>
              </a:spcBef>
              <a:buNone/>
            </a:pPr>
            <a:r>
              <a:rPr lang="ru-RU" sz="3600" b="1" dirty="0" smtClean="0"/>
              <a:t>идти </a:t>
            </a:r>
            <a:r>
              <a:rPr lang="ru-RU" sz="3600" b="1" dirty="0" smtClean="0"/>
              <a:t>по обочине дороги, </a:t>
            </a:r>
          </a:p>
          <a:p>
            <a:pPr algn="r">
              <a:spcBef>
                <a:spcPts val="0"/>
              </a:spcBef>
              <a:buNone/>
            </a:pPr>
            <a:r>
              <a:rPr lang="ru-RU" sz="3600" b="1" dirty="0" smtClean="0"/>
              <a:t>выбирайте ту же сторону, по которой </a:t>
            </a:r>
          </a:p>
          <a:p>
            <a:pPr algn="r">
              <a:spcBef>
                <a:spcPts val="0"/>
              </a:spcBef>
              <a:buNone/>
            </a:pPr>
            <a:r>
              <a:rPr lang="ru-RU" sz="3600" b="1" dirty="0" smtClean="0"/>
              <a:t>машины идут Вам навстречу.</a:t>
            </a:r>
          </a:p>
          <a:p>
            <a:pPr marL="176213" indent="-176213"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buFont typeface="Wingdings" pitchFamily="2" charset="2"/>
              <a:buChar char="Ø"/>
            </a:pPr>
            <a:r>
              <a:rPr lang="ru-RU" sz="3600" b="1" dirty="0" smtClean="0"/>
              <a:t>Будучи пешеходом, никогда не рассчитывайте на внимание водителя, надейтесь только на себя! </a:t>
            </a:r>
          </a:p>
          <a:p>
            <a:pPr marL="176213" indent="-176213" algn="ctr">
              <a:buNone/>
            </a:pPr>
            <a:endParaRPr lang="ru-RU" sz="500" b="1" dirty="0" smtClean="0">
              <a:solidFill>
                <a:srgbClr val="FF0000"/>
              </a:solidFill>
            </a:endParaRPr>
          </a:p>
          <a:p>
            <a:pPr marL="176213" indent="-176213" algn="ctr">
              <a:buNone/>
            </a:pPr>
            <a:endParaRPr lang="ru-RU" sz="500" b="1" dirty="0" smtClean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ru-RU" sz="3500" b="1" dirty="0" smtClean="0"/>
              <a:t>                              </a:t>
            </a:r>
            <a:r>
              <a:rPr lang="ru-RU" sz="1500" b="1" dirty="0" smtClean="0"/>
              <a:t> </a:t>
            </a:r>
            <a:endParaRPr lang="ru-RU" sz="15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5072066" y="142852"/>
            <a:ext cx="3857652" cy="6500858"/>
          </a:xfrm>
          <a:noFill/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endParaRPr lang="ru-RU" sz="1400" b="1" dirty="0" smtClean="0"/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endParaRPr lang="ru-RU" sz="1600" dirty="0" smtClean="0"/>
          </a:p>
          <a:p>
            <a:pPr marL="0" indent="0" algn="ctr">
              <a:buNone/>
            </a:pPr>
            <a:r>
              <a:rPr lang="ru-RU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ПАМЯТКА НАСЕЛЕНИЮ</a:t>
            </a: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       </a:t>
            </a:r>
            <a:r>
              <a:rPr lang="ru-RU" b="1" dirty="0" smtClean="0">
                <a:solidFill>
                  <a:srgbClr val="FF0000"/>
                </a:solidFill>
              </a:rPr>
              <a:t>по  обеспечению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безопасности детей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на дороге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15616" y="116632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>
              <a:solidFill>
                <a:srgbClr val="008000"/>
              </a:solidFill>
            </a:endParaRPr>
          </a:p>
        </p:txBody>
      </p:sp>
      <p:pic>
        <p:nvPicPr>
          <p:cNvPr id="21" name="Рисунок 0" descr="pdd_autogazeta.gif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1428728" cy="1214422"/>
          </a:xfrm>
          <a:prstGeom prst="rect">
            <a:avLst/>
          </a:prstGeom>
          <a:noFill/>
        </p:spPr>
      </p:pic>
      <p:pic>
        <p:nvPicPr>
          <p:cNvPr id="22" name="Picture 3" descr="E:\клипарды\разное клип\0_94244_fd570c9d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714620"/>
            <a:ext cx="982658" cy="982658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 rot="10800000" flipV="1">
            <a:off x="1643040" y="383884"/>
            <a:ext cx="24288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ПОМНИТЕ!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27" name="Picture 11" descr="E:\клипарды\транспорт\тран\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000504"/>
            <a:ext cx="1072630" cy="1057407"/>
          </a:xfrm>
          <a:prstGeom prst="rect">
            <a:avLst/>
          </a:prstGeom>
          <a:noFill/>
        </p:spPr>
      </p:pic>
      <p:sp>
        <p:nvSpPr>
          <p:cNvPr id="10" name="WordArt 4"/>
          <p:cNvSpPr>
            <a:spLocks noChangeArrowheads="1" noChangeShapeType="1" noTextEdit="1"/>
          </p:cNvSpPr>
          <p:nvPr/>
        </p:nvSpPr>
        <p:spPr bwMode="auto">
          <a:xfrm>
            <a:off x="214282" y="5572140"/>
            <a:ext cx="4143404" cy="571504"/>
          </a:xfrm>
          <a:prstGeom prst="rect">
            <a:avLst/>
          </a:prstGeom>
        </p:spPr>
        <p:txBody>
          <a:bodyPr wrap="none" fromWordArt="1">
            <a:prstTxWarp prst="textChevronInverted">
              <a:avLst>
                <a:gd name="adj" fmla="val 75000"/>
              </a:avLst>
            </a:prstTxWarp>
          </a:bodyPr>
          <a:lstStyle/>
          <a:p>
            <a:pPr algn="ctr" rtl="0"/>
            <a:r>
              <a:rPr lang="ru-RU" sz="3200" b="1" i="1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latin typeface="Tahoma" pitchFamily="34" charset="0"/>
                <a:cs typeface="Tahoma" pitchFamily="34" charset="0"/>
              </a:rPr>
              <a:t>Соблюдайте</a:t>
            </a:r>
            <a:r>
              <a:rPr lang="ru-RU" sz="3200" b="1" i="1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ru-RU" sz="3200" b="1" i="1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latin typeface="Tahoma" pitchFamily="34" charset="0"/>
                <a:cs typeface="Tahoma" pitchFamily="34" charset="0"/>
              </a:rPr>
              <a:t>правила дорожного движения! </a:t>
            </a:r>
            <a:endParaRPr lang="ru-RU" sz="3200" b="1" i="1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285720" y="6143644"/>
            <a:ext cx="4000528" cy="500066"/>
          </a:xfrm>
          <a:prstGeom prst="rect">
            <a:avLst/>
          </a:prstGeom>
        </p:spPr>
        <p:txBody>
          <a:bodyPr wrap="none" fromWordArt="1">
            <a:prstTxWarp prst="textTriangleInverted">
              <a:avLst>
                <a:gd name="adj" fmla="val 49119"/>
              </a:avLst>
            </a:prstTxWarp>
          </a:bodyPr>
          <a:lstStyle/>
          <a:p>
            <a:pPr algn="ctr" rtl="0"/>
            <a:r>
              <a:rPr lang="ru-RU" sz="3200" i="1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Берегите</a:t>
            </a:r>
            <a:r>
              <a:rPr lang="ru-RU" sz="3200" i="1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  </a:t>
            </a:r>
            <a:r>
              <a:rPr lang="ru-RU" sz="3200" i="1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детей!</a:t>
            </a:r>
            <a:endParaRPr lang="ru-RU" sz="3200" i="1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786314" y="130157"/>
            <a:ext cx="414340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Муниципальное учреждение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«Управление гражданской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защиты населения»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Копейского городского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57818" y="6143644"/>
            <a:ext cx="31432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Курсы гражданской защиты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428728" y="214290"/>
            <a:ext cx="3000396" cy="571504"/>
          </a:xfrm>
        </p:spPr>
        <p:txBody>
          <a:bodyPr>
            <a:normAutofit fontScale="47500" lnSpcReduction="20000"/>
          </a:bodyPr>
          <a:lstStyle/>
          <a:p>
            <a:r>
              <a:rPr lang="ru-RU" sz="4200" dirty="0" smtClean="0">
                <a:solidFill>
                  <a:srgbClr val="008000"/>
                </a:solidFill>
              </a:rPr>
              <a:t>УВАЖАЕМЫЕ ГРАЖДАНЕ!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42844" y="714356"/>
            <a:ext cx="4071966" cy="5929354"/>
          </a:xfrm>
        </p:spPr>
        <p:txBody>
          <a:bodyPr>
            <a:normAutofit fontScale="40000" lnSpcReduction="20000"/>
          </a:bodyPr>
          <a:lstStyle/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r>
              <a:rPr lang="ru-RU" sz="3500" b="1" dirty="0" smtClean="0"/>
              <a:t>Не оставляйте детей</a:t>
            </a:r>
          </a:p>
          <a:p>
            <a:pPr marL="176213" indent="-176213" algn="r">
              <a:spcBef>
                <a:spcPts val="0"/>
              </a:spcBef>
              <a:buNone/>
            </a:pPr>
            <a:r>
              <a:rPr lang="ru-RU" sz="3500" b="1" dirty="0" smtClean="0"/>
              <a:t> без присмотра</a:t>
            </a:r>
            <a:r>
              <a:rPr lang="ru-RU" sz="2900" b="1" dirty="0" smtClean="0"/>
              <a:t>!</a:t>
            </a:r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endParaRPr lang="ru-RU" sz="29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endParaRPr lang="ru-RU" sz="2900" b="1" dirty="0" smtClean="0"/>
          </a:p>
          <a:p>
            <a:pPr marL="176213" indent="-176213">
              <a:spcBef>
                <a:spcPts val="0"/>
              </a:spcBef>
              <a:buNone/>
            </a:pPr>
            <a:endParaRPr lang="ru-RU" sz="2900" b="1" dirty="0" smtClean="0"/>
          </a:p>
          <a:p>
            <a:pPr marL="176213" indent="-176213">
              <a:spcBef>
                <a:spcPts val="0"/>
              </a:spcBef>
              <a:buNone/>
            </a:pPr>
            <a:endParaRPr lang="ru-RU" sz="2900" b="1" dirty="0" smtClean="0"/>
          </a:p>
          <a:p>
            <a:pPr marL="176213" indent="-176213">
              <a:spcBef>
                <a:spcPts val="0"/>
              </a:spcBef>
              <a:buNone/>
            </a:pPr>
            <a:endParaRPr lang="ru-RU" sz="29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r>
              <a:rPr lang="ru-RU" sz="3500" b="1" dirty="0" smtClean="0"/>
              <a:t>Не ускоряйте шаг и не бегите </a:t>
            </a:r>
          </a:p>
          <a:p>
            <a:pPr>
              <a:spcBef>
                <a:spcPts val="0"/>
              </a:spcBef>
              <a:buNone/>
            </a:pPr>
            <a:r>
              <a:rPr lang="ru-RU" sz="3500" b="1" dirty="0" smtClean="0"/>
              <a:t>вместе с детьми на </a:t>
            </a:r>
          </a:p>
          <a:p>
            <a:pPr>
              <a:spcBef>
                <a:spcPts val="0"/>
              </a:spcBef>
              <a:buNone/>
            </a:pPr>
            <a:r>
              <a:rPr lang="ru-RU" sz="3500" b="1" dirty="0" smtClean="0"/>
              <a:t>остановку нужного </a:t>
            </a:r>
          </a:p>
          <a:p>
            <a:pPr>
              <a:spcBef>
                <a:spcPts val="0"/>
              </a:spcBef>
              <a:buNone/>
            </a:pPr>
            <a:r>
              <a:rPr lang="ru-RU" sz="3500" b="1" dirty="0" smtClean="0"/>
              <a:t>маршрутного транспорта- </a:t>
            </a:r>
          </a:p>
          <a:p>
            <a:pPr>
              <a:spcBef>
                <a:spcPts val="0"/>
              </a:spcBef>
              <a:buNone/>
            </a:pPr>
            <a:r>
              <a:rPr lang="ru-RU" sz="3500" b="1" dirty="0" smtClean="0"/>
              <a:t> это опасно. Лучше подождать</a:t>
            </a:r>
          </a:p>
          <a:p>
            <a:pPr>
              <a:spcBef>
                <a:spcPts val="0"/>
              </a:spcBef>
              <a:buNone/>
            </a:pPr>
            <a:r>
              <a:rPr lang="ru-RU" sz="3500" b="1" dirty="0" smtClean="0"/>
              <a:t> следующий автобус </a:t>
            </a:r>
          </a:p>
          <a:p>
            <a:pPr>
              <a:spcBef>
                <a:spcPts val="0"/>
              </a:spcBef>
              <a:buNone/>
            </a:pPr>
            <a:r>
              <a:rPr lang="ru-RU" sz="3500" b="1" dirty="0" smtClean="0"/>
              <a:t>(маршрутку и пр. виды транспорта).</a:t>
            </a:r>
            <a:endParaRPr lang="ru-RU" sz="3500" dirty="0" smtClean="0"/>
          </a:p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r>
              <a:rPr lang="ru-RU" sz="3500" b="1" dirty="0" smtClean="0"/>
              <a:t>На</a:t>
            </a:r>
            <a:r>
              <a:rPr lang="ru-RU" sz="1500" b="1" dirty="0" smtClean="0"/>
              <a:t> </a:t>
            </a:r>
            <a:r>
              <a:rPr lang="ru-RU" sz="3500" b="1" dirty="0" smtClean="0"/>
              <a:t>остановках маршрутного </a:t>
            </a:r>
          </a:p>
          <a:p>
            <a:pPr algn="r">
              <a:spcBef>
                <a:spcPts val="0"/>
              </a:spcBef>
              <a:buNone/>
            </a:pPr>
            <a:r>
              <a:rPr lang="ru-RU" sz="3500" b="1" dirty="0" smtClean="0"/>
              <a:t>транспорта держите ребенка </a:t>
            </a:r>
          </a:p>
          <a:p>
            <a:pPr algn="r">
              <a:spcBef>
                <a:spcPts val="0"/>
              </a:spcBef>
              <a:buNone/>
            </a:pPr>
            <a:r>
              <a:rPr lang="ru-RU" sz="3500" b="1" dirty="0" smtClean="0"/>
              <a:t>крепко за руку. Нередки </a:t>
            </a:r>
          </a:p>
          <a:p>
            <a:pPr algn="r">
              <a:spcBef>
                <a:spcPts val="0"/>
              </a:spcBef>
              <a:buNone/>
            </a:pPr>
            <a:r>
              <a:rPr lang="ru-RU" sz="3500" b="1" dirty="0" smtClean="0"/>
              <a:t>случаи, когда ребенок </a:t>
            </a:r>
          </a:p>
          <a:p>
            <a:pPr algn="r">
              <a:spcBef>
                <a:spcPts val="0"/>
              </a:spcBef>
              <a:buNone/>
            </a:pPr>
            <a:r>
              <a:rPr lang="ru-RU" sz="3500" b="1" dirty="0" smtClean="0"/>
              <a:t>вырывается и выбегает на </a:t>
            </a:r>
          </a:p>
          <a:p>
            <a:pPr algn="r">
              <a:spcBef>
                <a:spcPts val="0"/>
              </a:spcBef>
              <a:buNone/>
            </a:pPr>
            <a:r>
              <a:rPr lang="ru-RU" sz="3500" b="1" dirty="0" smtClean="0"/>
              <a:t>проезжую часть.</a:t>
            </a:r>
          </a:p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r>
              <a:rPr lang="ru-RU" sz="3500" b="1" dirty="0" smtClean="0"/>
              <a:t>Переходите проезжую часть </a:t>
            </a:r>
          </a:p>
          <a:p>
            <a:pPr algn="r">
              <a:spcBef>
                <a:spcPts val="0"/>
              </a:spcBef>
              <a:buNone/>
            </a:pPr>
            <a:r>
              <a:rPr lang="ru-RU" sz="3500" b="1" dirty="0" smtClean="0"/>
              <a:t>только на пешеходных переходах. </a:t>
            </a:r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r>
              <a:rPr lang="ru-RU" sz="3500" b="1" dirty="0" smtClean="0"/>
              <a:t>Если поблизости нет </a:t>
            </a:r>
          </a:p>
          <a:p>
            <a:pPr>
              <a:spcBef>
                <a:spcPts val="0"/>
              </a:spcBef>
              <a:buNone/>
            </a:pPr>
            <a:r>
              <a:rPr lang="ru-RU" sz="3500" b="1" dirty="0" smtClean="0"/>
              <a:t>пешеходного перехода, </a:t>
            </a:r>
          </a:p>
          <a:p>
            <a:pPr>
              <a:spcBef>
                <a:spcPts val="0"/>
              </a:spcBef>
              <a:buNone/>
            </a:pPr>
            <a:r>
              <a:rPr lang="ru-RU" sz="3500" b="1" dirty="0" smtClean="0"/>
              <a:t>дождитесь, когда </a:t>
            </a:r>
          </a:p>
          <a:p>
            <a:pPr>
              <a:spcBef>
                <a:spcPts val="0"/>
              </a:spcBef>
              <a:buNone/>
            </a:pPr>
            <a:r>
              <a:rPr lang="ru-RU" sz="3500" b="1" dirty="0" smtClean="0"/>
              <a:t>Транспорт  отъедет </a:t>
            </a:r>
          </a:p>
          <a:p>
            <a:pPr>
              <a:spcBef>
                <a:spcPts val="0"/>
              </a:spcBef>
              <a:buNone/>
            </a:pPr>
            <a:r>
              <a:rPr lang="ru-RU" sz="3500" b="1" dirty="0" smtClean="0"/>
              <a:t>подальше, и </a:t>
            </a:r>
          </a:p>
          <a:p>
            <a:pPr>
              <a:spcBef>
                <a:spcPts val="0"/>
              </a:spcBef>
              <a:buNone/>
            </a:pPr>
            <a:r>
              <a:rPr lang="ru-RU" sz="3500" b="1" dirty="0" smtClean="0"/>
              <a:t>переходите дорогу в том </a:t>
            </a:r>
          </a:p>
          <a:p>
            <a:pPr>
              <a:spcBef>
                <a:spcPts val="0"/>
              </a:spcBef>
              <a:buNone/>
            </a:pPr>
            <a:r>
              <a:rPr lang="ru-RU" sz="3500" b="1" dirty="0" smtClean="0"/>
              <a:t>месте, где она хорошо </a:t>
            </a:r>
          </a:p>
          <a:p>
            <a:pPr>
              <a:spcBef>
                <a:spcPts val="0"/>
              </a:spcBef>
              <a:buNone/>
            </a:pPr>
            <a:r>
              <a:rPr lang="ru-RU" sz="3500" b="1" dirty="0" smtClean="0"/>
              <a:t>просматривается в обе </a:t>
            </a:r>
          </a:p>
          <a:p>
            <a:pPr>
              <a:spcBef>
                <a:spcPts val="0"/>
              </a:spcBef>
              <a:buNone/>
            </a:pPr>
            <a:r>
              <a:rPr lang="ru-RU" sz="3500" b="1" dirty="0" smtClean="0"/>
              <a:t>стороны.                              </a:t>
            </a:r>
            <a:r>
              <a:rPr lang="ru-RU" sz="1500" b="1" dirty="0" smtClean="0"/>
              <a:t> </a:t>
            </a:r>
            <a:endParaRPr lang="ru-RU" sz="15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786314" y="142853"/>
            <a:ext cx="2214578" cy="1000131"/>
          </a:xfrm>
        </p:spPr>
        <p:txBody>
          <a:bodyPr>
            <a:normAutofit fontScale="25000" lnSpcReduction="20000"/>
          </a:bodyPr>
          <a:lstStyle/>
          <a:p>
            <a:endParaRPr lang="ru-RU" dirty="0" smtClean="0">
              <a:solidFill>
                <a:srgbClr val="00B050"/>
              </a:solidFill>
            </a:endParaRPr>
          </a:p>
          <a:p>
            <a:pPr algn="ctr"/>
            <a:endParaRPr lang="ru-RU" sz="3800" dirty="0" smtClean="0">
              <a:solidFill>
                <a:srgbClr val="00B050"/>
              </a:solidFill>
            </a:endParaRPr>
          </a:p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ОБЪЯСНИТЕ ДЕТЯМ, </a:t>
            </a:r>
          </a:p>
          <a:p>
            <a:pPr algn="ctr"/>
            <a:r>
              <a:rPr lang="ru-RU" sz="6800" dirty="0" smtClean="0"/>
              <a:t>что:</a:t>
            </a:r>
          </a:p>
          <a:p>
            <a:pPr algn="ctr"/>
            <a:endParaRPr lang="ru-RU" sz="7200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3438" y="857232"/>
            <a:ext cx="4214842" cy="5786478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900" b="1" dirty="0" smtClean="0"/>
              <a:t> На проезжей части дороги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900" b="1" dirty="0" smtClean="0"/>
              <a:t>бегать и играть запрещено!</a:t>
            </a:r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r>
              <a:rPr lang="ru-RU" sz="2900" b="1" dirty="0" smtClean="0"/>
              <a:t>Проезжая часть предназначена</a:t>
            </a:r>
          </a:p>
          <a:p>
            <a:pPr>
              <a:spcBef>
                <a:spcPts val="0"/>
              </a:spcBef>
              <a:buNone/>
            </a:pPr>
            <a:r>
              <a:rPr lang="ru-RU" sz="2900" b="1" dirty="0" smtClean="0"/>
              <a:t> только для транспортных средств.</a:t>
            </a:r>
          </a:p>
          <a:p>
            <a:pPr marL="176213" indent="-176213" algn="just">
              <a:lnSpc>
                <a:spcPct val="8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just">
              <a:lnSpc>
                <a:spcPct val="8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just">
              <a:lnSpc>
                <a:spcPct val="8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just">
              <a:lnSpc>
                <a:spcPct val="8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just">
              <a:lnSpc>
                <a:spcPct val="8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just">
              <a:lnSpc>
                <a:spcPct val="8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just">
              <a:lnSpc>
                <a:spcPct val="8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just">
              <a:lnSpc>
                <a:spcPct val="8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just">
              <a:lnSpc>
                <a:spcPct val="8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2900" b="1" dirty="0" smtClean="0"/>
              <a:t>Без родителей улицу лучше всего переходить в группе пешеходов.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900" b="1" dirty="0" smtClean="0"/>
              <a:t>  </a:t>
            </a:r>
            <a:endParaRPr lang="ru-RU" sz="500" b="1" dirty="0" smtClean="0"/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ru-RU" sz="2900" b="1" dirty="0" smtClean="0"/>
              <a:t>Переходить дорогу можно  только по пешеходному переходу на зеленый сигнал светофора,  убедившись, что все автомобили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900" b="1" dirty="0" smtClean="0"/>
              <a:t> остановились.</a:t>
            </a:r>
          </a:p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r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r>
              <a:rPr lang="ru-RU" sz="2900" b="1" dirty="0" smtClean="0"/>
              <a:t>Находясь в  транспорте, нельзя высовываться </a:t>
            </a:r>
          </a:p>
          <a:p>
            <a:pPr marL="176213" indent="-176213">
              <a:spcBef>
                <a:spcPts val="0"/>
              </a:spcBef>
              <a:buNone/>
            </a:pPr>
            <a:r>
              <a:rPr lang="ru-RU" sz="2900" b="1" dirty="0" smtClean="0"/>
              <a:t>из окон и выставлять какие-либо предметы.</a:t>
            </a:r>
            <a:endParaRPr lang="ru-RU" sz="500" b="1" dirty="0" smtClean="0"/>
          </a:p>
          <a:p>
            <a:pPr marL="176213" indent="-176213" algn="r">
              <a:spcBef>
                <a:spcPts val="0"/>
              </a:spcBef>
              <a:buNone/>
            </a:pPr>
            <a:endParaRPr lang="ru-RU" sz="29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3800" b="1" dirty="0" smtClean="0">
                <a:solidFill>
                  <a:srgbClr val="FF0000"/>
                </a:solidFill>
              </a:rPr>
              <a:t>    ОБРАТИТЕ ВНИМАНИЕ:      </a:t>
            </a:r>
          </a:p>
          <a:p>
            <a:pPr marL="0" indent="0" algn="r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0" indent="0" algn="r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0" indent="0" algn="r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0" indent="0" algn="r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0" indent="0" algn="r">
              <a:spcBef>
                <a:spcPts val="0"/>
              </a:spcBef>
              <a:buFont typeface="Wingdings" pitchFamily="2" charset="2"/>
              <a:buChar char="Ø"/>
            </a:pPr>
            <a:r>
              <a:rPr lang="ru-RU" sz="2900" b="1" dirty="0" smtClean="0"/>
              <a:t>В транспорте дети должны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900" b="1" dirty="0" smtClean="0"/>
              <a:t>сидеть в  детском кресле (специальном устройстве) и  занимать самые безопасные места </a:t>
            </a:r>
          </a:p>
          <a:p>
            <a:pPr algn="r">
              <a:lnSpc>
                <a:spcPct val="80000"/>
              </a:lnSpc>
              <a:buNone/>
            </a:pPr>
            <a:r>
              <a:rPr lang="ru-RU" sz="2900" b="1" dirty="0" smtClean="0"/>
              <a:t>в автомобиле: заднее сиденье </a:t>
            </a:r>
          </a:p>
          <a:p>
            <a:pPr algn="r">
              <a:lnSpc>
                <a:spcPct val="80000"/>
              </a:lnSpc>
              <a:buNone/>
            </a:pPr>
            <a:r>
              <a:rPr lang="ru-RU" sz="2900" b="1" dirty="0" smtClean="0"/>
              <a:t>за водителем.</a:t>
            </a:r>
            <a:r>
              <a:rPr lang="ru-RU" sz="2200" b="1" dirty="0" smtClean="0"/>
              <a:t> </a:t>
            </a:r>
          </a:p>
          <a:p>
            <a:pPr marL="176213" indent="-176213" algn="r"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r"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r">
              <a:lnSpc>
                <a:spcPct val="80000"/>
              </a:lnSpc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 algn="r"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900" b="1" dirty="0" smtClean="0"/>
              <a:t>Пристегиваться ремнями </a:t>
            </a:r>
          </a:p>
          <a:p>
            <a:pPr algn="r">
              <a:lnSpc>
                <a:spcPct val="80000"/>
              </a:lnSpc>
              <a:buNone/>
            </a:pPr>
            <a:r>
              <a:rPr lang="ru-RU" sz="2900" b="1" dirty="0" smtClean="0"/>
              <a:t>безопасности необходимо </a:t>
            </a:r>
          </a:p>
          <a:p>
            <a:pPr algn="r">
              <a:lnSpc>
                <a:spcPct val="80000"/>
              </a:lnSpc>
              <a:buNone/>
            </a:pPr>
            <a:r>
              <a:rPr lang="ru-RU" sz="2900" b="1" dirty="0" smtClean="0"/>
              <a:t>абсолютно всем! В том числе </a:t>
            </a:r>
          </a:p>
          <a:p>
            <a:pPr algn="r">
              <a:lnSpc>
                <a:spcPct val="80000"/>
              </a:lnSpc>
              <a:buNone/>
            </a:pPr>
            <a:r>
              <a:rPr lang="ru-RU" sz="2900" b="1" dirty="0" smtClean="0"/>
              <a:t>и  в чужом автомобиле, </a:t>
            </a:r>
          </a:p>
          <a:p>
            <a:pPr algn="r">
              <a:lnSpc>
                <a:spcPct val="80000"/>
              </a:lnSpc>
              <a:buNone/>
            </a:pPr>
            <a:r>
              <a:rPr lang="ru-RU" sz="2900" b="1" dirty="0" smtClean="0"/>
              <a:t>даже при езде на </a:t>
            </a:r>
          </a:p>
          <a:p>
            <a:pPr algn="r">
              <a:lnSpc>
                <a:spcPct val="80000"/>
              </a:lnSpc>
              <a:buNone/>
            </a:pPr>
            <a:r>
              <a:rPr lang="ru-RU" sz="2900" b="1" dirty="0" smtClean="0"/>
              <a:t>короткие расстояния.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Ø"/>
            </a:pPr>
            <a:endParaRPr lang="ru-RU" sz="2900" b="1" dirty="0" smtClean="0"/>
          </a:p>
          <a:p>
            <a:pPr marL="0">
              <a:spcBef>
                <a:spcPts val="0"/>
              </a:spcBef>
              <a:buFont typeface="Wingdings" pitchFamily="2" charset="2"/>
              <a:buChar char="Ø"/>
            </a:pPr>
            <a:endParaRPr lang="ru-RU" sz="29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176213" indent="-176213">
              <a:spcBef>
                <a:spcPts val="0"/>
              </a:spcBef>
              <a:buFont typeface="Wingdings" pitchFamily="2" charset="2"/>
              <a:buChar char="Ø"/>
            </a:pPr>
            <a:endParaRPr lang="ru-RU" sz="500" b="1" dirty="0" smtClean="0"/>
          </a:p>
          <a:p>
            <a:pPr marL="0">
              <a:spcBef>
                <a:spcPts val="0"/>
              </a:spcBef>
              <a:buFont typeface="Wingdings" pitchFamily="2" charset="2"/>
              <a:buChar char="Ø"/>
            </a:pPr>
            <a:endParaRPr lang="ru-RU" sz="1600" b="1" dirty="0" smtClean="0"/>
          </a:p>
          <a:p>
            <a:pPr marL="0">
              <a:spcBef>
                <a:spcPts val="0"/>
              </a:spcBef>
              <a:buFont typeface="Wingdings" pitchFamily="2" charset="2"/>
              <a:buChar char="Ø"/>
            </a:pPr>
            <a:endParaRPr lang="ru-RU" sz="1600" b="1" dirty="0" smtClean="0"/>
          </a:p>
          <a:p>
            <a:pPr marL="0">
              <a:spcBef>
                <a:spcPts val="0"/>
              </a:spcBef>
              <a:buFont typeface="Wingdings" pitchFamily="2" charset="2"/>
              <a:buChar char="Ø"/>
            </a:pPr>
            <a:endParaRPr lang="ru-RU" sz="16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1600" b="1" dirty="0" smtClean="0"/>
              <a:t>  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Ø"/>
            </a:pPr>
            <a:endParaRPr lang="ru-RU" sz="1600" b="1" dirty="0" smtClean="0"/>
          </a:p>
          <a:p>
            <a:pPr marL="0">
              <a:spcBef>
                <a:spcPts val="0"/>
              </a:spcBef>
              <a:buFont typeface="Wingdings" pitchFamily="2" charset="2"/>
              <a:buChar char="Ø"/>
            </a:pPr>
            <a:endParaRPr lang="ru-RU" sz="1600" b="1" dirty="0" smtClean="0"/>
          </a:p>
          <a:p>
            <a:pPr marL="0">
              <a:spcBef>
                <a:spcPts val="0"/>
              </a:spcBef>
              <a:buFont typeface="Wingdings" pitchFamily="2" charset="2"/>
              <a:buChar char="Ø"/>
            </a:pPr>
            <a:endParaRPr lang="ru-RU" sz="1600" b="1" dirty="0" smtClean="0"/>
          </a:p>
          <a:p>
            <a:pPr marL="0">
              <a:spcBef>
                <a:spcPts val="0"/>
              </a:spcBef>
              <a:buFont typeface="Wingdings" pitchFamily="2" charset="2"/>
              <a:buChar char="Ø"/>
            </a:pPr>
            <a:endParaRPr lang="ru-RU" sz="1600" b="1" dirty="0" smtClean="0"/>
          </a:p>
          <a:p>
            <a:pPr marL="0">
              <a:spcBef>
                <a:spcPts val="0"/>
              </a:spcBef>
              <a:buFont typeface="Wingdings" pitchFamily="2" charset="2"/>
              <a:buChar char="Ø"/>
            </a:pPr>
            <a:endParaRPr lang="ru-RU" sz="1600" b="1" dirty="0" smtClean="0"/>
          </a:p>
          <a:p>
            <a:pPr marL="0">
              <a:spcBef>
                <a:spcPts val="0"/>
              </a:spcBef>
              <a:buFont typeface="Wingdings" pitchFamily="2" charset="2"/>
              <a:buChar char="Ø"/>
            </a:pPr>
            <a:endParaRPr lang="ru-RU" sz="1600" b="1" dirty="0" smtClean="0"/>
          </a:p>
        </p:txBody>
      </p:sp>
      <p:pic>
        <p:nvPicPr>
          <p:cNvPr id="1026" name="Picture 2" descr="E:\наглядный материал\Новая папка\mult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1214446" cy="1571636"/>
          </a:xfrm>
          <a:prstGeom prst="rect">
            <a:avLst/>
          </a:prstGeom>
          <a:noFill/>
        </p:spPr>
      </p:pic>
      <p:pic>
        <p:nvPicPr>
          <p:cNvPr id="1030" name="Picture 6" descr="E:\клипарды\детки\клип дети\Новый рисунок (6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857488" y="1357298"/>
            <a:ext cx="1204364" cy="1402257"/>
          </a:xfrm>
          <a:prstGeom prst="rect">
            <a:avLst/>
          </a:prstGeom>
          <a:noFill/>
        </p:spPr>
      </p:pic>
      <p:pic>
        <p:nvPicPr>
          <p:cNvPr id="1037" name="Picture 13" descr="E:\клипарды\транспорт\Машин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14282" y="3143248"/>
            <a:ext cx="1607355" cy="1071570"/>
          </a:xfrm>
          <a:prstGeom prst="rect">
            <a:avLst/>
          </a:prstGeom>
          <a:noFill/>
        </p:spPr>
      </p:pic>
      <p:pic>
        <p:nvPicPr>
          <p:cNvPr id="16" name="Picture 5" descr="E:\клипарды\разное клип\8906583ab7b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5000636"/>
            <a:ext cx="1714512" cy="1357322"/>
          </a:xfrm>
          <a:prstGeom prst="rect">
            <a:avLst/>
          </a:prstGeom>
          <a:noFill/>
        </p:spPr>
      </p:pic>
      <p:pic>
        <p:nvPicPr>
          <p:cNvPr id="14" name="Picture 8" descr="E:\клипарды\детки\Kids11\Мальчик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29520" y="642918"/>
            <a:ext cx="571505" cy="1157744"/>
          </a:xfrm>
          <a:prstGeom prst="rect">
            <a:avLst/>
          </a:prstGeom>
          <a:noFill/>
        </p:spPr>
      </p:pic>
      <p:pic>
        <p:nvPicPr>
          <p:cNvPr id="18" name="Picture 12" descr="E:\клипарды\спорт\мячи\poolbal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72462" y="1071546"/>
            <a:ext cx="704832" cy="704832"/>
          </a:xfrm>
          <a:prstGeom prst="rect">
            <a:avLst/>
          </a:prstGeom>
          <a:noFill/>
        </p:spPr>
      </p:pic>
      <p:pic>
        <p:nvPicPr>
          <p:cNvPr id="20" name="Picture 9" descr="E:\клипарды\детки\Kids11\Девочка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8286776" y="0"/>
            <a:ext cx="688072" cy="1275400"/>
          </a:xfrm>
          <a:prstGeom prst="rect">
            <a:avLst/>
          </a:prstGeom>
          <a:noFill/>
        </p:spPr>
      </p:pic>
      <p:pic>
        <p:nvPicPr>
          <p:cNvPr id="24" name="Рисунок 1" descr="машина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4876" y="4357694"/>
            <a:ext cx="1562112" cy="1405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 rot="10800000" flipV="1">
            <a:off x="4572000" y="5904810"/>
            <a:ext cx="3071834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1400" b="1" dirty="0" smtClean="0"/>
              <a:t>Необходимо научить ребёнка правильно  выходить из автомобиля через правую дверь, которая  находится со стороны тротуара.</a:t>
            </a:r>
            <a:endParaRPr lang="ru-RU" sz="1400" dirty="0"/>
          </a:p>
        </p:txBody>
      </p:sp>
      <p:pic>
        <p:nvPicPr>
          <p:cNvPr id="17" name="Picture 2" descr="E:\клипарды\транспорт\тран\20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72396" y="5857892"/>
            <a:ext cx="1390526" cy="857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</TotalTime>
  <Words>404</Words>
  <Application>Microsoft Office PowerPoint</Application>
  <PresentationFormat>Экран (4:3)</PresentationFormat>
  <Paragraphs>181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</vt:i4>
      </vt:variant>
    </vt:vector>
  </HeadingPairs>
  <TitlesOfParts>
    <vt:vector size="4" baseType="lpstr">
      <vt:lpstr>Тема Office</vt:lpstr>
      <vt:lpstr>Специальное оформление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94</cp:revision>
  <dcterms:modified xsi:type="dcterms:W3CDTF">2015-08-12T08:47:19Z</dcterms:modified>
</cp:coreProperties>
</file>