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1" r:id="rId1"/>
  </p:sldMasterIdLst>
  <p:handoutMasterIdLst>
    <p:handoutMasterId r:id="rId13"/>
  </p:handout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bg1"/>
    </p:penClr>
  </p:showPr>
  <p:clrMru>
    <a:srgbClr val="000000"/>
    <a:srgbClr val="07B11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06" autoAdjust="0"/>
    <p:restoredTop sz="94654" autoAdjust="0"/>
  </p:normalViewPr>
  <p:slideViewPr>
    <p:cSldViewPr>
      <p:cViewPr>
        <p:scale>
          <a:sx n="106" d="100"/>
          <a:sy n="106" d="100"/>
        </p:scale>
        <p:origin x="-270" y="15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F19CCE-FCFF-4631-9D15-B270DA19C302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9C0217-533B-41D8-8706-5D765C4CE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92275" y="407988"/>
            <a:ext cx="6048375" cy="1109662"/>
          </a:xfrm>
        </p:spPr>
        <p:txBody>
          <a:bodyPr/>
          <a:lstStyle>
            <a:lvl1pPr algn="ctr">
              <a:defRPr sz="3200" b="1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92275" y="1268413"/>
            <a:ext cx="6048375" cy="696912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marL="0" indent="0" algn="ctr">
              <a:buFontTx/>
              <a:buNone/>
              <a:defRPr sz="2400" b="1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</p:cSld>
  <p:clrMapOvr>
    <a:masterClrMapping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43688" y="476250"/>
            <a:ext cx="2033587" cy="63817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9750" y="476250"/>
            <a:ext cx="5951538" cy="63817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9750" y="1268413"/>
            <a:ext cx="3775075" cy="5589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67225" y="1268413"/>
            <a:ext cx="3776663" cy="5589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476250"/>
            <a:ext cx="7705725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268413"/>
            <a:ext cx="7704138" cy="55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ransition>
    <p:wheel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7864" y="3645024"/>
            <a:ext cx="5688632" cy="2880320"/>
          </a:xfr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>
            <a:noAutofit/>
          </a:bodyPr>
          <a:lstStyle/>
          <a:p>
            <a:pPr algn="r">
              <a:lnSpc>
                <a:spcPct val="90000"/>
              </a:lnSpc>
              <a:defRPr/>
            </a:pPr>
            <a:r>
              <a:rPr lang="ru-RU" b="0" dirty="0" smtClean="0">
                <a:latin typeface="Monotype Corsiva" pitchFamily="66" charset="0"/>
              </a:rPr>
              <a:t/>
            </a:r>
            <a:br>
              <a:rPr lang="ru-RU" b="0" dirty="0" smtClean="0">
                <a:latin typeface="Monotype Corsiva" pitchFamily="66" charset="0"/>
              </a:rPr>
            </a:br>
            <a:r>
              <a:rPr lang="en-US" b="0" dirty="0" smtClean="0">
                <a:solidFill>
                  <a:schemeClr val="bg2"/>
                </a:solidFill>
                <a:latin typeface="Monotype Corsiva" pitchFamily="66" charset="0"/>
              </a:rPr>
              <a:t/>
            </a:r>
            <a:br>
              <a:rPr lang="en-US" b="0" dirty="0" smtClean="0">
                <a:solidFill>
                  <a:schemeClr val="bg2"/>
                </a:solidFill>
                <a:latin typeface="Monotype Corsiva" pitchFamily="66" charset="0"/>
              </a:rPr>
            </a:br>
            <a:r>
              <a:rPr lang="ru-RU" b="0" dirty="0" smtClean="0">
                <a:solidFill>
                  <a:schemeClr val="bg2"/>
                </a:solidFill>
                <a:latin typeface="Monotype Corsiva" pitchFamily="66" charset="0"/>
              </a:rPr>
              <a:t>Этот праздник - </a:t>
            </a:r>
            <a:r>
              <a:rPr lang="ru-RU" b="0" dirty="0" err="1" smtClean="0">
                <a:solidFill>
                  <a:schemeClr val="bg2"/>
                </a:solidFill>
                <a:latin typeface="Monotype Corsiva" pitchFamily="66" charset="0"/>
              </a:rPr>
              <a:t>праздник</a:t>
            </a:r>
            <a:r>
              <a:rPr lang="ru-RU" b="0" dirty="0" smtClean="0">
                <a:solidFill>
                  <a:schemeClr val="bg2"/>
                </a:solidFill>
                <a:latin typeface="Monotype Corsiva" pitchFamily="66" charset="0"/>
              </a:rPr>
              <a:t> вечности: из поколения в поколение для каждого человека мама – самый главный человек в жизни</a:t>
            </a:r>
            <a:r>
              <a:rPr lang="ru-RU" sz="3600" b="0" dirty="0" smtClean="0">
                <a:solidFill>
                  <a:schemeClr val="bg2"/>
                </a:solidFill>
                <a:latin typeface="Monotype Corsiva" pitchFamily="66" charset="0"/>
              </a:rPr>
              <a:t>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1340768"/>
            <a:ext cx="496855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solidFill>
                  <a:schemeClr val="bg2"/>
                </a:solidFill>
                <a:latin typeface="Monotype Corsiva" pitchFamily="66" charset="0"/>
              </a:rPr>
              <a:t>День Матери</a:t>
            </a:r>
            <a:endParaRPr lang="ru-RU" sz="66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39750" y="620689"/>
            <a:ext cx="7704138" cy="623731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</a:t>
            </a:r>
            <a:r>
              <a:rPr lang="ru-RU" dirty="0" smtClean="0">
                <a:solidFill>
                  <a:schemeClr val="bg2"/>
                </a:solidFill>
                <a:latin typeface="Monotype Corsiva" pitchFamily="66" charset="0"/>
              </a:rPr>
              <a:t> </a:t>
            </a:r>
          </a:p>
          <a:p>
            <a:pPr algn="ctr">
              <a:buNone/>
            </a:pPr>
            <a:endParaRPr lang="ru-RU" dirty="0" smtClean="0">
              <a:solidFill>
                <a:schemeClr val="bg2"/>
              </a:solidFill>
              <a:latin typeface="Monotype Corsiva" pitchFamily="66" charset="0"/>
            </a:endParaRPr>
          </a:p>
          <a:p>
            <a:pPr algn="ctr">
              <a:buNone/>
            </a:pPr>
            <a:endParaRPr lang="ru-RU" dirty="0" smtClean="0">
              <a:solidFill>
                <a:schemeClr val="bg2"/>
              </a:solidFill>
              <a:latin typeface="Monotype Corsiva" pitchFamily="66" charset="0"/>
            </a:endParaRPr>
          </a:p>
          <a:p>
            <a:pPr algn="ctr">
              <a:buNone/>
            </a:pPr>
            <a:endParaRPr lang="ru-RU" dirty="0" smtClean="0">
              <a:solidFill>
                <a:schemeClr val="bg2"/>
              </a:solidFill>
              <a:latin typeface="Monotype Corsiva" pitchFamily="66" charset="0"/>
            </a:endParaRPr>
          </a:p>
          <a:p>
            <a:pPr algn="ctr">
              <a:buNone/>
            </a:pPr>
            <a:endParaRPr lang="ru-RU" dirty="0" smtClean="0">
              <a:solidFill>
                <a:schemeClr val="bg2"/>
              </a:solidFill>
              <a:latin typeface="Monotype Corsiva" pitchFamily="66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bg2"/>
                </a:solidFill>
                <a:latin typeface="Monotype Corsiva" pitchFamily="66" charset="0"/>
              </a:rPr>
              <a:t>Среди многочисленных праздников, отмечаемых в нашей стране, День матери занимает особое место. Это праздник, к которому никто не может остаться равнодушным. В этот день хочется сказать слова благодарности всем Матерям, которые дарят детям любовь, добро , нежность и ласку </a:t>
            </a:r>
            <a:endParaRPr lang="ru-RU" dirty="0">
              <a:solidFill>
                <a:schemeClr val="bg2"/>
              </a:solidFill>
              <a:latin typeface="Monotype Corsiva" pitchFamily="66" charset="0"/>
            </a:endParaRPr>
          </a:p>
        </p:txBody>
      </p:sp>
      <p:pic>
        <p:nvPicPr>
          <p:cNvPr id="8" name="Picture 2" descr="http://www.valyaeva.ru/wp-content/uploads/2012/03/8136564_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692696"/>
            <a:ext cx="2918046" cy="194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764704"/>
            <a:ext cx="8424936" cy="21602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chemeClr val="bg2"/>
                </a:solidFill>
                <a:latin typeface="Monotype Corsiva" pitchFamily="66" charset="0"/>
              </a:rPr>
              <a:t>Цените Матерей и уважайте,</a:t>
            </a:r>
            <a:endParaRPr lang="uk-UA" sz="2400" dirty="0" smtClean="0">
              <a:solidFill>
                <a:schemeClr val="bg2"/>
              </a:solidFill>
              <a:latin typeface="Monotype Corsiva" pitchFamily="66" charset="0"/>
            </a:endParaRPr>
          </a:p>
          <a:p>
            <a:pPr algn="ctr">
              <a:buNone/>
            </a:pPr>
            <a:r>
              <a:rPr lang="ru-RU" sz="2400" dirty="0" smtClean="0">
                <a:solidFill>
                  <a:schemeClr val="bg2"/>
                </a:solidFill>
                <a:latin typeface="Monotype Corsiva" pitchFamily="66" charset="0"/>
              </a:rPr>
              <a:t>Никто вам не заменит их тепла.</a:t>
            </a:r>
            <a:endParaRPr lang="uk-UA" sz="2400" dirty="0" smtClean="0">
              <a:solidFill>
                <a:schemeClr val="bg2"/>
              </a:solidFill>
              <a:latin typeface="Monotype Corsiva" pitchFamily="66" charset="0"/>
            </a:endParaRPr>
          </a:p>
          <a:p>
            <a:pPr algn="ctr">
              <a:buNone/>
            </a:pPr>
            <a:r>
              <a:rPr lang="ru-RU" sz="2400" dirty="0" smtClean="0">
                <a:solidFill>
                  <a:schemeClr val="bg2"/>
                </a:solidFill>
                <a:latin typeface="Monotype Corsiva" pitchFamily="66" charset="0"/>
              </a:rPr>
              <a:t>Лишь с ними вы сильнее, вы богаты,</a:t>
            </a:r>
            <a:endParaRPr lang="uk-UA" sz="2400" dirty="0" smtClean="0">
              <a:solidFill>
                <a:schemeClr val="bg2"/>
              </a:solidFill>
              <a:latin typeface="Monotype Corsiva" pitchFamily="66" charset="0"/>
            </a:endParaRPr>
          </a:p>
          <a:p>
            <a:pPr algn="ctr">
              <a:buNone/>
            </a:pPr>
            <a:r>
              <a:rPr lang="ru-RU" sz="2400" dirty="0" smtClean="0">
                <a:solidFill>
                  <a:schemeClr val="bg2"/>
                </a:solidFill>
                <a:latin typeface="Monotype Corsiva" pitchFamily="66" charset="0"/>
              </a:rPr>
              <a:t>Лишь с ними ваша жизнь прекрасна и светла!</a:t>
            </a:r>
            <a:endParaRPr lang="uk-UA" sz="2400" dirty="0">
              <a:solidFill>
                <a:schemeClr val="bg2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viewside.net/wp-content/uploads/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861048"/>
            <a:ext cx="3681918" cy="23042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2275" y="0"/>
            <a:ext cx="6048375" cy="836712"/>
          </a:xfr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/>
          <a:lstStyle/>
          <a:p>
            <a:r>
              <a:rPr lang="ru-RU" sz="4400" b="0" dirty="0" smtClean="0">
                <a:solidFill>
                  <a:schemeClr val="bg2"/>
                </a:solidFill>
                <a:latin typeface="Monotype Corsiva" pitchFamily="66" charset="0"/>
              </a:rPr>
              <a:t>Из истории</a:t>
            </a:r>
            <a:endParaRPr lang="ru-RU" sz="4400" b="0" dirty="0">
              <a:solidFill>
                <a:schemeClr val="bg2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836712"/>
            <a:ext cx="7992887" cy="3312367"/>
          </a:xfr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/>
          <a:lstStyle/>
          <a:p>
            <a:r>
              <a:rPr lang="ru-RU" sz="2000" b="0" dirty="0" smtClean="0">
                <a:solidFill>
                  <a:schemeClr val="bg2"/>
                </a:solidFill>
                <a:latin typeface="Monotype Corsiva" pitchFamily="66" charset="0"/>
              </a:rPr>
              <a:t>По некоторым источникам традиция празднования Дня матери берет начало еще в древнем Риме, праздник предназначался для почитания Великой Матери- богини, матери всех богов. Также известно, что в Англии </a:t>
            </a:r>
            <a:r>
              <a:rPr lang="en-US" sz="2000" b="0" dirty="0" smtClean="0">
                <a:solidFill>
                  <a:schemeClr val="bg2"/>
                </a:solidFill>
                <a:latin typeface="Monotype Corsiva" pitchFamily="66" charset="0"/>
              </a:rPr>
              <a:t>XV </a:t>
            </a:r>
            <a:r>
              <a:rPr lang="ru-RU" sz="2000" b="0" dirty="0" smtClean="0">
                <a:solidFill>
                  <a:schemeClr val="bg2"/>
                </a:solidFill>
                <a:latin typeface="Monotype Corsiva" pitchFamily="66" charset="0"/>
              </a:rPr>
              <a:t>века отмечалось так называемое «Материнское воскресенье»- четвертое воскресенье Великого поста, посвященное чествованию матерей по всей стране. Постепенно этот праздник приобрел другое значение – чествовать стали не матерей, а «Матерь Церковь», так что праздник стал отчасти церковным. 12 декабря 1912 года была создана Международная</a:t>
            </a:r>
            <a:r>
              <a:rPr lang="en-US" sz="2000" b="0" dirty="0" smtClean="0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ru-RU" sz="2000" b="0" dirty="0" smtClean="0">
                <a:solidFill>
                  <a:schemeClr val="bg2"/>
                </a:solidFill>
                <a:latin typeface="Monotype Corsiva" pitchFamily="66" charset="0"/>
              </a:rPr>
              <a:t>Ассоциация Дня Матери с целью распространения сознательного празднования этого дня.  </a:t>
            </a:r>
            <a:endParaRPr lang="ru-RU" sz="2000" b="0" dirty="0">
              <a:solidFill>
                <a:schemeClr val="bg2"/>
              </a:solidFill>
              <a:latin typeface="Monotype Corsiva" pitchFamily="66" charset="0"/>
            </a:endParaRPr>
          </a:p>
        </p:txBody>
      </p:sp>
      <p:pic>
        <p:nvPicPr>
          <p:cNvPr id="24580" name="Picture 4" descr="http://www.psychologos.ru/images/idealnaya_mama_1_13971908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861048"/>
            <a:ext cx="3469938" cy="2304256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i.veratur.ru/u/54/195ee213cc11e3914b1e6ef3284aaa/-/%D0%BC%D0%B0%D0%BC%D0%B0%20%D0%B8%20%D0%BC%D0%B0%D0%BB%D1%8B%D1%88%2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573016"/>
            <a:ext cx="4932040" cy="299401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80728"/>
            <a:ext cx="8424936" cy="2448272"/>
          </a:xfrm>
        </p:spPr>
        <p:txBody>
          <a:bodyPr/>
          <a:lstStyle/>
          <a:p>
            <a:pPr marL="0" indent="539750" algn="just">
              <a:buNone/>
            </a:pPr>
            <a:r>
              <a:rPr lang="ru-RU" sz="3200" dirty="0" smtClean="0">
                <a:solidFill>
                  <a:schemeClr val="bg2"/>
                </a:solidFill>
                <a:latin typeface="Monotype Corsiva" pitchFamily="66" charset="0"/>
              </a:rPr>
              <a:t>День матери в Российской Федерации стали отмечать с 1998 года. По указу Президента РФ Б. Н. Ельцина этот праздник принято отмечать в последнее воскресенье ноября. Инициативу выдвинула депутат Госдумы А. В. </a:t>
            </a:r>
            <a:r>
              <a:rPr lang="ru-RU" sz="3200" dirty="0" err="1" smtClean="0">
                <a:solidFill>
                  <a:schemeClr val="bg2"/>
                </a:solidFill>
                <a:latin typeface="Monotype Corsiva" pitchFamily="66" charset="0"/>
              </a:rPr>
              <a:t>Апарина</a:t>
            </a:r>
            <a:r>
              <a:rPr lang="ru-RU" sz="3200" dirty="0" smtClean="0">
                <a:solidFill>
                  <a:schemeClr val="bg2"/>
                </a:solidFill>
                <a:latin typeface="Monotype Corsiva" pitchFamily="66" charset="0"/>
              </a:rPr>
              <a:t>.</a:t>
            </a:r>
            <a:endParaRPr lang="uk-UA" sz="3200" dirty="0">
              <a:solidFill>
                <a:schemeClr val="bg2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0"/>
            <a:ext cx="7884368" cy="769441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n w="10541" cmpd="sng">
                  <a:noFill/>
                  <a:prstDash val="solid"/>
                </a:ln>
                <a:solidFill>
                  <a:schemeClr val="bg2"/>
                </a:solidFill>
                <a:latin typeface="Monotype Corsiva" pitchFamily="66" charset="0"/>
              </a:rPr>
              <a:t>История</a:t>
            </a:r>
            <a:r>
              <a:rPr lang="ru-RU" sz="4400" dirty="0" smtClean="0">
                <a:ln w="10541" cmpd="sng">
                  <a:solidFill>
                    <a:schemeClr val="accent4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ru-RU" sz="4400" dirty="0" smtClean="0">
                <a:ln w="10541" cmpd="sng">
                  <a:noFill/>
                  <a:prstDash val="solid"/>
                </a:ln>
                <a:solidFill>
                  <a:schemeClr val="bg2"/>
                </a:solidFill>
                <a:latin typeface="Monotype Corsiva" pitchFamily="66" charset="0"/>
              </a:rPr>
              <a:t>создания</a:t>
            </a:r>
            <a:r>
              <a:rPr lang="ru-RU" sz="4400" dirty="0" smtClean="0">
                <a:ln w="10541" cmpd="sng">
                  <a:solidFill>
                    <a:schemeClr val="accent4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chemeClr val="bg2"/>
                </a:solidFill>
                <a:latin typeface="Monotype Corsiva" pitchFamily="66" charset="0"/>
              </a:rPr>
              <a:t> 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5040560" cy="4176464"/>
          </a:xfrm>
        </p:spPr>
        <p:txBody>
          <a:bodyPr>
            <a:normAutofit/>
          </a:bodyPr>
          <a:lstStyle/>
          <a:p>
            <a:pPr marL="0" indent="539750" algn="just">
              <a:buNone/>
            </a:pPr>
            <a:r>
              <a:rPr lang="ru-RU" dirty="0" smtClean="0">
                <a:solidFill>
                  <a:schemeClr val="bg2"/>
                </a:solidFill>
                <a:latin typeface="Monotype Corsiva" pitchFamily="66" charset="0"/>
              </a:rPr>
              <a:t>В первый раз материнский день провели еще 1988 году в обычной школе города Баку под  руководством учителя </a:t>
            </a:r>
            <a:r>
              <a:rPr lang="ru-RU" dirty="0" err="1" smtClean="0">
                <a:solidFill>
                  <a:schemeClr val="bg2"/>
                </a:solidFill>
                <a:latin typeface="Monotype Corsiva" pitchFamily="66" charset="0"/>
              </a:rPr>
              <a:t>Эльмиры</a:t>
            </a:r>
            <a:r>
              <a:rPr lang="ru-RU" dirty="0" smtClean="0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ru-RU" dirty="0" err="1" smtClean="0">
                <a:solidFill>
                  <a:schemeClr val="bg2"/>
                </a:solidFill>
                <a:latin typeface="Monotype Corsiva" pitchFamily="66" charset="0"/>
              </a:rPr>
              <a:t>Джавадовны</a:t>
            </a:r>
            <a:r>
              <a:rPr lang="ru-RU" dirty="0" smtClean="0">
                <a:solidFill>
                  <a:schemeClr val="bg2"/>
                </a:solidFill>
                <a:latin typeface="Monotype Corsiva" pitchFamily="66" charset="0"/>
              </a:rPr>
              <a:t> Гусейновой. После этого предложение празднования Дня матери опубликовали многие газеты.</a:t>
            </a:r>
            <a:endParaRPr lang="uk-UA" dirty="0" smtClean="0">
              <a:solidFill>
                <a:schemeClr val="bg2"/>
              </a:solidFill>
              <a:latin typeface="Monotype Corsiva" pitchFamily="66" charset="0"/>
            </a:endParaRPr>
          </a:p>
          <a:p>
            <a:pPr marL="0" indent="539750" algn="just">
              <a:buNone/>
            </a:pPr>
            <a:endParaRPr lang="uk-UA" sz="2400" dirty="0"/>
          </a:p>
        </p:txBody>
      </p:sp>
      <p:pic>
        <p:nvPicPr>
          <p:cNvPr id="5" name="Рисунок 4" descr="Эльмира_Гусейнов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836712"/>
            <a:ext cx="2664296" cy="4046151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39952" y="980728"/>
            <a:ext cx="4680520" cy="3600400"/>
          </a:xfrm>
        </p:spPr>
        <p:txBody>
          <a:bodyPr>
            <a:normAutofit/>
          </a:bodyPr>
          <a:lstStyle/>
          <a:p>
            <a:pPr marL="0" indent="539750" algn="just">
              <a:buNone/>
            </a:pPr>
            <a:r>
              <a:rPr lang="ru-RU" sz="2400" dirty="0" smtClean="0">
                <a:solidFill>
                  <a:schemeClr val="bg2"/>
                </a:solidFill>
                <a:latin typeface="Monotype Corsiva" pitchFamily="66" charset="0"/>
              </a:rPr>
              <a:t>Сегодня праздник матерей отмечают в более 50 странах по-разному. В каждой стране имеются свои особенности празднования. Но везде одинаково одно – в этот день поздравляют и чествуют всех матерей, дарят им подарки.</a:t>
            </a:r>
            <a:endParaRPr lang="uk-UA" sz="2400" dirty="0">
              <a:solidFill>
                <a:schemeClr val="bg2"/>
              </a:solidFill>
              <a:latin typeface="Monotype Corsiva" pitchFamily="66" charset="0"/>
            </a:endParaRPr>
          </a:p>
        </p:txBody>
      </p:sp>
      <p:pic>
        <p:nvPicPr>
          <p:cNvPr id="8196" name="Picture 4" descr="http://garmoniya-nk.ru/userfiles/images/service/gallery/malchik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861048"/>
            <a:ext cx="3168352" cy="2376264"/>
          </a:xfrm>
          <a:prstGeom prst="rect">
            <a:avLst/>
          </a:prstGeom>
          <a:noFill/>
        </p:spPr>
      </p:pic>
      <p:pic>
        <p:nvPicPr>
          <p:cNvPr id="8198" name="Picture 6" descr="http://www.lelchitsy.by/wp-content/uploads/2013/10/%D1%81%D1%87%D0%B0%D1%81%D1%82%D0%BB%D0%B8%D0%B2%D0%B0%D1%8F-%D0%BC%D0%B0%D1%82%D1%8C-%D1%81-%D1%80%D0%B5%D0%B1%D0%B5%D0%BD%D0%BA%D0%BE%D0%BC-%D0%BD%D0%B0-%D1%80%D1%83%D0%BA%D0%B0%D1%85-3000-%D1%85-2562-%D1%80%D1%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924944"/>
            <a:ext cx="3347864" cy="2613096"/>
          </a:xfrm>
          <a:prstGeom prst="rect">
            <a:avLst/>
          </a:prstGeom>
          <a:noFill/>
        </p:spPr>
      </p:pic>
      <p:pic>
        <p:nvPicPr>
          <p:cNvPr id="8194" name="Picture 2" descr="http://pravotnosheniya.info/images/original/4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76672"/>
            <a:ext cx="3347864" cy="267829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00808"/>
            <a:ext cx="8496944" cy="3456384"/>
          </a:xfrm>
        </p:spPr>
        <p:txBody>
          <a:bodyPr/>
          <a:lstStyle/>
          <a:p>
            <a:pPr marL="0" indent="539750" algn="ctr">
              <a:buNone/>
            </a:pPr>
            <a:r>
              <a:rPr lang="ru-RU" sz="2400" dirty="0" smtClean="0">
                <a:solidFill>
                  <a:schemeClr val="bg2"/>
                </a:solidFill>
                <a:latin typeface="Monotype Corsiva" pitchFamily="66" charset="0"/>
              </a:rPr>
              <a:t>Во многих странах мира отмечают День матери. Например, США, Мальта, Дания, Финляндия, Германия, Италия, Турция, Австралия, Япония, Бельгия, Украина, Эстония празднуют его во второе воскресенье мая,  Греция - 9 мая, а Белоруссия - 14 октября.</a:t>
            </a:r>
            <a:endParaRPr lang="uk-UA" sz="2400" dirty="0">
              <a:solidFill>
                <a:schemeClr val="bg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332657"/>
            <a:ext cx="78488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9750" algn="ctr"/>
            <a:r>
              <a:rPr lang="ru-RU" sz="3200" dirty="0" smtClean="0">
                <a:solidFill>
                  <a:schemeClr val="bg2"/>
                </a:solidFill>
                <a:latin typeface="Monotype Corsiva" pitchFamily="66" charset="0"/>
              </a:rPr>
              <a:t>     Празднование Дня Матери в других странах: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7172" name="Picture 4" descr="http://assalam.ru/sites/default/files/img/story/350/sino4ek-ya-tvoya-mama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9704" y="4610000"/>
            <a:ext cx="2664296" cy="2248000"/>
          </a:xfrm>
          <a:prstGeom prst="rect">
            <a:avLst/>
          </a:prstGeom>
          <a:noFill/>
        </p:spPr>
      </p:pic>
      <p:pic>
        <p:nvPicPr>
          <p:cNvPr id="7174" name="Picture 6" descr="http://adduonline.com.mv/wp-content/themes/v3/timthumb.php?src=http%3A%2F%2Fadduonline.com.mv%2Fwp-content%2Fuploads%2F2013%2F11%2Fmother-and-daughters-read-quran.jpg&amp;q=90&amp;w=740&amp;h=400&amp;zc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573016"/>
            <a:ext cx="4528220" cy="2447686"/>
          </a:xfrm>
          <a:prstGeom prst="rect">
            <a:avLst/>
          </a:prstGeom>
          <a:noFill/>
        </p:spPr>
      </p:pic>
      <p:pic>
        <p:nvPicPr>
          <p:cNvPr id="7170" name="Picture 2" descr="http://www.calend.ru/img/content/i0/38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3356992"/>
            <a:ext cx="2252128" cy="152957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8280920" cy="3096344"/>
          </a:xfrm>
        </p:spPr>
        <p:txBody>
          <a:bodyPr>
            <a:noAutofit/>
          </a:bodyPr>
          <a:lstStyle/>
          <a:p>
            <a:pPr marL="0" indent="539750" algn="just">
              <a:buNone/>
            </a:pPr>
            <a:r>
              <a:rPr lang="uk-UA" sz="3600" dirty="0" smtClean="0">
                <a:solidFill>
                  <a:schemeClr val="bg2"/>
                </a:solidFill>
                <a:latin typeface="Monotype Corsiva" pitchFamily="66" charset="0"/>
              </a:rPr>
              <a:t>           </a:t>
            </a:r>
            <a:r>
              <a:rPr lang="uk-UA" sz="3600" dirty="0" err="1" smtClean="0">
                <a:solidFill>
                  <a:schemeClr val="bg2"/>
                </a:solidFill>
                <a:latin typeface="Monotype Corsiva" pitchFamily="66" charset="0"/>
              </a:rPr>
              <a:t>Символика</a:t>
            </a:r>
            <a:r>
              <a:rPr lang="uk-UA" sz="3600" dirty="0" smtClean="0">
                <a:solidFill>
                  <a:schemeClr val="bg2"/>
                </a:solidFill>
                <a:latin typeface="Monotype Corsiva" pitchFamily="66" charset="0"/>
              </a:rPr>
              <a:t> и </a:t>
            </a:r>
            <a:r>
              <a:rPr lang="uk-UA" sz="3600" dirty="0" err="1" smtClean="0">
                <a:solidFill>
                  <a:schemeClr val="bg2"/>
                </a:solidFill>
                <a:latin typeface="Monotype Corsiva" pitchFamily="66" charset="0"/>
              </a:rPr>
              <a:t>обычаи</a:t>
            </a:r>
            <a:endParaRPr lang="uk-UA" sz="3600" dirty="0" smtClean="0">
              <a:solidFill>
                <a:schemeClr val="bg2"/>
              </a:solidFill>
              <a:latin typeface="Monotype Corsiva" pitchFamily="66" charset="0"/>
            </a:endParaRPr>
          </a:p>
          <a:p>
            <a:pPr marL="0" indent="539750" algn="just">
              <a:buNone/>
            </a:pPr>
            <a:endParaRPr lang="uk-UA" sz="2000" dirty="0" smtClean="0">
              <a:solidFill>
                <a:schemeClr val="bg2"/>
              </a:solidFill>
              <a:latin typeface="Monotype Corsiva" pitchFamily="66" charset="0"/>
            </a:endParaRPr>
          </a:p>
          <a:p>
            <a:pPr marL="0" indent="539750" algn="just">
              <a:buNone/>
            </a:pPr>
            <a:endParaRPr lang="uk-UA" sz="2000" dirty="0" smtClean="0">
              <a:solidFill>
                <a:schemeClr val="bg2"/>
              </a:solidFill>
              <a:latin typeface="Monotype Corsiva" pitchFamily="66" charset="0"/>
            </a:endParaRPr>
          </a:p>
          <a:p>
            <a:pPr marL="0" indent="539750" algn="just">
              <a:buNone/>
            </a:pPr>
            <a:endParaRPr lang="uk-UA" sz="2400" dirty="0" smtClean="0">
              <a:solidFill>
                <a:schemeClr val="bg2"/>
              </a:solidFill>
              <a:latin typeface="Monotype Corsiva" pitchFamily="66" charset="0"/>
            </a:endParaRPr>
          </a:p>
          <a:p>
            <a:pPr marL="0" indent="539750" algn="just">
              <a:buNone/>
            </a:pPr>
            <a:endParaRPr lang="uk-UA" sz="2400" dirty="0" smtClean="0">
              <a:solidFill>
                <a:schemeClr val="bg2"/>
              </a:solidFill>
              <a:latin typeface="Monotype Corsiva" pitchFamily="66" charset="0"/>
            </a:endParaRPr>
          </a:p>
          <a:p>
            <a:pPr marL="0" indent="539750" algn="just">
              <a:buNone/>
            </a:pPr>
            <a:endParaRPr lang="uk-UA" sz="2400" dirty="0" smtClean="0">
              <a:solidFill>
                <a:schemeClr val="bg2"/>
              </a:solidFill>
              <a:latin typeface="Monotype Corsiva" pitchFamily="66" charset="0"/>
            </a:endParaRPr>
          </a:p>
          <a:p>
            <a:pPr marL="0" indent="539750" algn="just">
              <a:buNone/>
            </a:pPr>
            <a:r>
              <a:rPr lang="uk-UA" sz="2400" dirty="0" smtClean="0">
                <a:solidFill>
                  <a:schemeClr val="bg2"/>
                </a:solidFill>
                <a:latin typeface="Monotype Corsiva" pitchFamily="66" charset="0"/>
              </a:rPr>
              <a:t>В США и </a:t>
            </a:r>
            <a:r>
              <a:rPr lang="uk-UA" sz="2400" dirty="0" err="1" smtClean="0">
                <a:solidFill>
                  <a:schemeClr val="bg2"/>
                </a:solidFill>
                <a:latin typeface="Monotype Corsiva" pitchFamily="66" charset="0"/>
              </a:rPr>
              <a:t>Австралии</a:t>
            </a:r>
            <a:r>
              <a:rPr lang="uk-UA" sz="2400" dirty="0" smtClean="0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uk-UA" sz="2400" dirty="0" err="1" smtClean="0">
                <a:solidFill>
                  <a:schemeClr val="bg2"/>
                </a:solidFill>
                <a:latin typeface="Monotype Corsiva" pitchFamily="66" charset="0"/>
              </a:rPr>
              <a:t>существует</a:t>
            </a:r>
            <a:r>
              <a:rPr lang="uk-UA" sz="2400" dirty="0" smtClean="0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uk-UA" sz="2400" dirty="0" err="1" smtClean="0">
                <a:solidFill>
                  <a:schemeClr val="bg2"/>
                </a:solidFill>
                <a:latin typeface="Monotype Corsiva" pitchFamily="66" charset="0"/>
              </a:rPr>
              <a:t>традиция</a:t>
            </a:r>
            <a:r>
              <a:rPr lang="uk-UA" sz="2400" dirty="0" smtClean="0">
                <a:solidFill>
                  <a:schemeClr val="bg2"/>
                </a:solidFill>
                <a:latin typeface="Monotype Corsiva" pitchFamily="66" charset="0"/>
              </a:rPr>
              <a:t> носить в </a:t>
            </a:r>
            <a:r>
              <a:rPr lang="uk-UA" sz="2400" dirty="0" err="1" smtClean="0">
                <a:solidFill>
                  <a:schemeClr val="bg2"/>
                </a:solidFill>
                <a:latin typeface="Monotype Corsiva" pitchFamily="66" charset="0"/>
              </a:rPr>
              <a:t>этот</a:t>
            </a:r>
            <a:r>
              <a:rPr lang="uk-UA" sz="2400" dirty="0" smtClean="0">
                <a:solidFill>
                  <a:schemeClr val="bg2"/>
                </a:solidFill>
                <a:latin typeface="Monotype Corsiva" pitchFamily="66" charset="0"/>
              </a:rPr>
              <a:t> день на </a:t>
            </a:r>
            <a:r>
              <a:rPr lang="uk-UA" sz="2400" dirty="0" err="1" smtClean="0">
                <a:solidFill>
                  <a:schemeClr val="bg2"/>
                </a:solidFill>
                <a:latin typeface="Monotype Corsiva" pitchFamily="66" charset="0"/>
              </a:rPr>
              <a:t>одежде</a:t>
            </a:r>
            <a:r>
              <a:rPr lang="uk-UA" sz="2400" dirty="0" smtClean="0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uk-UA" sz="2400" dirty="0" err="1" smtClean="0">
                <a:solidFill>
                  <a:schemeClr val="bg2"/>
                </a:solidFill>
                <a:latin typeface="Monotype Corsiva" pitchFamily="66" charset="0"/>
              </a:rPr>
              <a:t>цветок</a:t>
            </a:r>
            <a:r>
              <a:rPr lang="uk-UA" sz="2400" dirty="0" smtClean="0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uk-UA" sz="2400" dirty="0" err="1" smtClean="0">
                <a:solidFill>
                  <a:schemeClr val="bg2"/>
                </a:solidFill>
                <a:latin typeface="Monotype Corsiva" pitchFamily="66" charset="0"/>
              </a:rPr>
              <a:t>гвоздики.Причем</a:t>
            </a:r>
            <a:r>
              <a:rPr lang="uk-UA" sz="2400" dirty="0" smtClean="0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uk-UA" sz="2400" dirty="0" err="1" smtClean="0">
                <a:solidFill>
                  <a:schemeClr val="bg2"/>
                </a:solidFill>
                <a:latin typeface="Monotype Corsiva" pitchFamily="66" charset="0"/>
              </a:rPr>
              <a:t>цвет</a:t>
            </a:r>
            <a:r>
              <a:rPr lang="uk-UA" sz="2400" dirty="0" smtClean="0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uk-UA" sz="2400" dirty="0" err="1" smtClean="0">
                <a:solidFill>
                  <a:schemeClr val="bg2"/>
                </a:solidFill>
                <a:latin typeface="Monotype Corsiva" pitchFamily="66" charset="0"/>
              </a:rPr>
              <a:t>имеет</a:t>
            </a:r>
            <a:r>
              <a:rPr lang="uk-UA" sz="2400" dirty="0" smtClean="0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uk-UA" sz="2400" dirty="0" err="1" smtClean="0">
                <a:solidFill>
                  <a:schemeClr val="bg2"/>
                </a:solidFill>
                <a:latin typeface="Monotype Corsiva" pitchFamily="66" charset="0"/>
              </a:rPr>
              <a:t>значение</a:t>
            </a:r>
            <a:r>
              <a:rPr lang="uk-UA" sz="2400" dirty="0" smtClean="0">
                <a:solidFill>
                  <a:schemeClr val="bg2"/>
                </a:solidFill>
                <a:latin typeface="Monotype Corsiva" pitchFamily="66" charset="0"/>
              </a:rPr>
              <a:t>,так </a:t>
            </a:r>
            <a:r>
              <a:rPr lang="uk-UA" sz="2400" dirty="0" err="1" smtClean="0">
                <a:solidFill>
                  <a:schemeClr val="bg2"/>
                </a:solidFill>
                <a:latin typeface="Monotype Corsiva" pitchFamily="66" charset="0"/>
              </a:rPr>
              <a:t>цветная</a:t>
            </a:r>
            <a:r>
              <a:rPr lang="uk-UA" sz="2400" dirty="0" smtClean="0">
                <a:solidFill>
                  <a:schemeClr val="bg2"/>
                </a:solidFill>
                <a:latin typeface="Monotype Corsiva" pitchFamily="66" charset="0"/>
              </a:rPr>
              <a:t> гвоздика </a:t>
            </a:r>
            <a:r>
              <a:rPr lang="uk-UA" sz="2400" dirty="0" err="1" smtClean="0">
                <a:solidFill>
                  <a:schemeClr val="bg2"/>
                </a:solidFill>
                <a:latin typeface="Monotype Corsiva" pitchFamily="66" charset="0"/>
              </a:rPr>
              <a:t>имеет</a:t>
            </a:r>
            <a:r>
              <a:rPr lang="uk-UA" sz="2400" dirty="0" smtClean="0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uk-UA" sz="2400" dirty="0" err="1" smtClean="0">
                <a:solidFill>
                  <a:schemeClr val="bg2"/>
                </a:solidFill>
                <a:latin typeface="Monotype Corsiva" pitchFamily="66" charset="0"/>
              </a:rPr>
              <a:t>значение</a:t>
            </a:r>
            <a:r>
              <a:rPr lang="uk-UA" sz="2400" dirty="0" smtClean="0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ru-RU" sz="2400" dirty="0" smtClean="0">
                <a:solidFill>
                  <a:schemeClr val="bg2"/>
                </a:solidFill>
                <a:latin typeface="Monotype Corsiva" pitchFamily="66" charset="0"/>
              </a:rPr>
              <a:t>«Мать человека жива»,а белые цветы прикалывают к одежде в память об ушедших матерях.</a:t>
            </a:r>
          </a:p>
          <a:p>
            <a:pPr marL="0" indent="539750" algn="just">
              <a:buNone/>
            </a:pPr>
            <a:r>
              <a:rPr lang="ru-RU" sz="2400" dirty="0" smtClean="0">
                <a:solidFill>
                  <a:schemeClr val="bg2"/>
                </a:solidFill>
                <a:latin typeface="Monotype Corsiva" pitchFamily="66" charset="0"/>
              </a:rPr>
              <a:t>А в России дети спешат поздравить своих матерей и подарить букеты цветов и подарки.</a:t>
            </a:r>
          </a:p>
          <a:p>
            <a:pPr marL="0" indent="539750" algn="just">
              <a:buNone/>
            </a:pPr>
            <a:r>
              <a:rPr lang="ru-RU" sz="2400" dirty="0" smtClean="0">
                <a:solidFill>
                  <a:schemeClr val="bg2"/>
                </a:solidFill>
                <a:latin typeface="Monotype Corsiva" pitchFamily="66" charset="0"/>
              </a:rPr>
              <a:t>В школах и детских садах, в клубах и дворцах культуры</a:t>
            </a:r>
            <a:r>
              <a:rPr lang="uk-UA" sz="2400" dirty="0" smtClean="0">
                <a:solidFill>
                  <a:schemeClr val="bg2"/>
                </a:solidFill>
                <a:latin typeface="Monotype Corsiva" pitchFamily="66" charset="0"/>
              </a:rPr>
              <a:t>  </a:t>
            </a:r>
            <a:r>
              <a:rPr lang="uk-UA" sz="2400" dirty="0" err="1" smtClean="0">
                <a:solidFill>
                  <a:schemeClr val="bg2"/>
                </a:solidFill>
                <a:latin typeface="Monotype Corsiva" pitchFamily="66" charset="0"/>
              </a:rPr>
              <a:t>проходят</a:t>
            </a:r>
            <a:r>
              <a:rPr lang="uk-UA" sz="2400" dirty="0" smtClean="0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uk-UA" sz="2400" dirty="0" err="1" smtClean="0">
                <a:solidFill>
                  <a:schemeClr val="bg2"/>
                </a:solidFill>
                <a:latin typeface="Monotype Corsiva" pitchFamily="66" charset="0"/>
              </a:rPr>
              <a:t>концерты</a:t>
            </a:r>
            <a:r>
              <a:rPr lang="uk-UA" sz="2400" dirty="0" smtClean="0">
                <a:solidFill>
                  <a:schemeClr val="bg2"/>
                </a:solidFill>
                <a:latin typeface="Monotype Corsiva" pitchFamily="66" charset="0"/>
              </a:rPr>
              <a:t> в честь матери.</a:t>
            </a:r>
            <a:endParaRPr lang="uk-UA" sz="2400" dirty="0">
              <a:solidFill>
                <a:schemeClr val="bg2"/>
              </a:solidFill>
              <a:latin typeface="Monotype Corsiva" pitchFamily="66" charset="0"/>
            </a:endParaRPr>
          </a:p>
        </p:txBody>
      </p:sp>
      <p:pic>
        <p:nvPicPr>
          <p:cNvPr id="6146" name="Picture 2" descr="http://s09.radikal.ru/i182/1005/ca/56b2d5566264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1052736"/>
            <a:ext cx="2448272" cy="1836204"/>
          </a:xfrm>
          <a:prstGeom prst="rect">
            <a:avLst/>
          </a:prstGeom>
          <a:noFill/>
        </p:spPr>
      </p:pic>
      <p:pic>
        <p:nvPicPr>
          <p:cNvPr id="6148" name="Picture 4" descr="https://encrypted-tbn3.gstatic.com/images?q=tbn:ANd9GcTKCWlzBJhc96JsomL13e5_s9dHJQT3WvOiUShtVV1mSL2rPW0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980728"/>
            <a:ext cx="1944216" cy="1944216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140968"/>
            <a:ext cx="8424936" cy="2088232"/>
          </a:xfrm>
        </p:spPr>
        <p:txBody>
          <a:bodyPr>
            <a:normAutofit/>
          </a:bodyPr>
          <a:lstStyle/>
          <a:p>
            <a:pPr marL="0" indent="539750" algn="just">
              <a:buNone/>
            </a:pPr>
            <a:r>
              <a:rPr lang="ru-RU" sz="2400" dirty="0" smtClean="0">
                <a:solidFill>
                  <a:schemeClr val="bg2"/>
                </a:solidFill>
                <a:latin typeface="Monotype Corsiva" pitchFamily="66" charset="0"/>
              </a:rPr>
              <a:t>По рассказам ее учениц, она видела во всех бедных и страдающих людях Иисуса Христа. Мать Тереза ушла из монастыря в народ, чтобы помогать беднякам. Она основала больше 60 домов для бедных, приютов, школ, больниц. Все награды, заработанные деньги она тратила на нуждающихся.</a:t>
            </a:r>
            <a:endParaRPr lang="uk-UA" sz="2400" dirty="0" smtClean="0">
              <a:solidFill>
                <a:schemeClr val="bg2"/>
              </a:solidFill>
              <a:latin typeface="Monotype Corsiva" pitchFamily="66" charset="0"/>
            </a:endParaRPr>
          </a:p>
          <a:p>
            <a:pPr marL="0" indent="539750" algn="just">
              <a:buNone/>
            </a:pPr>
            <a:endParaRPr lang="uk-UA" sz="2400" dirty="0"/>
          </a:p>
        </p:txBody>
      </p:sp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332656"/>
            <a:ext cx="2232248" cy="271371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95536" y="692696"/>
            <a:ext cx="56166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algn="just"/>
            <a:r>
              <a:rPr lang="ru-RU" sz="2400" dirty="0" smtClean="0">
                <a:solidFill>
                  <a:schemeClr val="bg2"/>
                </a:solidFill>
                <a:latin typeface="Monotype Corsiva" pitchFamily="66" charset="0"/>
              </a:rPr>
              <a:t>Мать Тереза (</a:t>
            </a:r>
            <a:r>
              <a:rPr lang="ru-RU" sz="2400" dirty="0" err="1" smtClean="0">
                <a:solidFill>
                  <a:schemeClr val="bg2"/>
                </a:solidFill>
                <a:latin typeface="Monotype Corsiva" pitchFamily="66" charset="0"/>
              </a:rPr>
              <a:t>Агнес</a:t>
            </a:r>
            <a:r>
              <a:rPr lang="ru-RU" sz="2400" dirty="0" smtClean="0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ru-RU" sz="2400" dirty="0" err="1" smtClean="0">
                <a:solidFill>
                  <a:schemeClr val="bg2"/>
                </a:solidFill>
                <a:latin typeface="Monotype Corsiva" pitchFamily="66" charset="0"/>
              </a:rPr>
              <a:t>Гонджа</a:t>
            </a:r>
            <a:r>
              <a:rPr lang="ru-RU" sz="2400" dirty="0" smtClean="0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ru-RU" sz="2400" dirty="0" err="1" smtClean="0">
                <a:solidFill>
                  <a:schemeClr val="bg2"/>
                </a:solidFill>
                <a:latin typeface="Monotype Corsiva" pitchFamily="66" charset="0"/>
              </a:rPr>
              <a:t>Бояджиу</a:t>
            </a:r>
            <a:r>
              <a:rPr lang="ru-RU" sz="2400" dirty="0" smtClean="0">
                <a:solidFill>
                  <a:schemeClr val="bg2"/>
                </a:solidFill>
                <a:latin typeface="Monotype Corsiva" pitchFamily="66" charset="0"/>
              </a:rPr>
              <a:t>) – известное имя. Она с детства защищала и помогала бедным, больным и нуждающимся. В Ирландии она прошла послушничество в христианской церкви, там же получила это имя</a:t>
            </a:r>
            <a:r>
              <a:rPr lang="ru-RU" sz="2200" dirty="0" smtClean="0">
                <a:solidFill>
                  <a:schemeClr val="bg2"/>
                </a:solidFill>
              </a:rPr>
              <a:t>. </a:t>
            </a:r>
            <a:endParaRPr lang="uk-UA" sz="22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92696"/>
            <a:ext cx="7812360" cy="5184576"/>
          </a:xfrm>
        </p:spPr>
        <p:txBody>
          <a:bodyPr/>
          <a:lstStyle/>
          <a:p>
            <a:pPr>
              <a:buNone/>
            </a:pPr>
            <a:r>
              <a:rPr lang="ru-RU" sz="1600" dirty="0" smtClean="0">
                <a:solidFill>
                  <a:schemeClr val="bg2"/>
                </a:solidFill>
                <a:latin typeface="Monotype Corsiva" pitchFamily="66" charset="0"/>
              </a:rPr>
              <a:t>Всё , что происходит с нами,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2"/>
                </a:solidFill>
                <a:latin typeface="Monotype Corsiva" pitchFamily="66" charset="0"/>
              </a:rPr>
              <a:t>Мы как-то странно делим пополам: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2"/>
                </a:solidFill>
                <a:latin typeface="Monotype Corsiva" pitchFamily="66" charset="0"/>
              </a:rPr>
              <a:t>Если радость - празднуем с друзьями,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2"/>
                </a:solidFill>
                <a:latin typeface="Monotype Corsiva" pitchFamily="66" charset="0"/>
              </a:rPr>
              <a:t>А с бедой приходим к матерям.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2"/>
                </a:solidFill>
                <a:latin typeface="Monotype Corsiva" pitchFamily="66" charset="0"/>
              </a:rPr>
              <a:t> 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2"/>
                </a:solidFill>
                <a:latin typeface="Monotype Corsiva" pitchFamily="66" charset="0"/>
              </a:rPr>
              <a:t>Заняты работой и делами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2"/>
                </a:solidFill>
                <a:latin typeface="Monotype Corsiva" pitchFamily="66" charset="0"/>
              </a:rPr>
              <a:t>День за днём в потоке суеты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2"/>
                </a:solidFill>
                <a:latin typeface="Monotype Corsiva" pitchFamily="66" charset="0"/>
              </a:rPr>
              <a:t>Мы не часто думаем о маме,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2"/>
                </a:solidFill>
                <a:latin typeface="Monotype Corsiva" pitchFamily="66" charset="0"/>
              </a:rPr>
              <a:t>Слишком редко дарим ей цветы.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2"/>
                </a:solidFill>
                <a:latin typeface="Monotype Corsiva" pitchFamily="66" charset="0"/>
              </a:rPr>
              <a:t> 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2"/>
                </a:solidFill>
                <a:latin typeface="Monotype Corsiva" pitchFamily="66" charset="0"/>
              </a:rPr>
              <a:t>И свои болезни носим к маме,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2"/>
                </a:solidFill>
                <a:latin typeface="Monotype Corsiva" pitchFamily="66" charset="0"/>
              </a:rPr>
              <a:t>И обиды к ней идём делить,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2"/>
                </a:solidFill>
                <a:latin typeface="Monotype Corsiva" pitchFamily="66" charset="0"/>
              </a:rPr>
              <a:t>И морщинки ей рисуем сами,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2"/>
                </a:solidFill>
                <a:latin typeface="Monotype Corsiva" pitchFamily="66" charset="0"/>
              </a:rPr>
              <a:t>Позабыв прощенья попросить....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2"/>
                </a:solidFill>
                <a:latin typeface="Monotype Corsiva" pitchFamily="66" charset="0"/>
              </a:rPr>
              <a:t> 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2"/>
                </a:solidFill>
                <a:latin typeface="Monotype Corsiva" pitchFamily="66" charset="0"/>
              </a:rPr>
              <a:t> А мама всё равно нас любит,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2"/>
                </a:solidFill>
                <a:latin typeface="Monotype Corsiva" pitchFamily="66" charset="0"/>
              </a:rPr>
              <a:t>Чтобы ни случилось - не предаст,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2"/>
                </a:solidFill>
                <a:latin typeface="Monotype Corsiva" pitchFamily="66" charset="0"/>
              </a:rPr>
              <a:t>Все простит, обиды все забудет,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2"/>
                </a:solidFill>
                <a:latin typeface="Monotype Corsiva" pitchFamily="66" charset="0"/>
              </a:rPr>
              <a:t>Руку, душу, сердце-все отдаст!</a:t>
            </a:r>
          </a:p>
          <a:p>
            <a:endParaRPr lang="uk-UA" dirty="0"/>
          </a:p>
        </p:txBody>
      </p:sp>
      <p:pic>
        <p:nvPicPr>
          <p:cNvPr id="4098" name="Picture 2" descr="http://rudyuk.com/wp-content/uploads/2013/06/mama-i-s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548680"/>
            <a:ext cx="3570965" cy="3024336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3">
  <a:themeElements>
    <a:clrScheme name="template 12">
      <a:dk1>
        <a:srgbClr val="4D4D4D"/>
      </a:dk1>
      <a:lt1>
        <a:srgbClr val="FFFFFF"/>
      </a:lt1>
      <a:dk2>
        <a:srgbClr val="4D4D4D"/>
      </a:dk2>
      <a:lt2>
        <a:srgbClr val="0F3F68"/>
      </a:lt2>
      <a:accent1>
        <a:srgbClr val="30A6DF"/>
      </a:accent1>
      <a:accent2>
        <a:srgbClr val="76D0F8"/>
      </a:accent2>
      <a:accent3>
        <a:srgbClr val="FFFFFF"/>
      </a:accent3>
      <a:accent4>
        <a:srgbClr val="404040"/>
      </a:accent4>
      <a:accent5>
        <a:srgbClr val="ADD0EC"/>
      </a:accent5>
      <a:accent6>
        <a:srgbClr val="6ABCE1"/>
      </a:accent6>
      <a:hlink>
        <a:srgbClr val="1F7BBC"/>
      </a:hlink>
      <a:folHlink>
        <a:srgbClr val="EAEAEA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4D4D4D"/>
        </a:dk2>
        <a:lt2>
          <a:srgbClr val="0099FF"/>
        </a:lt2>
        <a:accent1>
          <a:srgbClr val="003399"/>
        </a:accent1>
        <a:accent2>
          <a:srgbClr val="CCECFF"/>
        </a:accent2>
        <a:accent3>
          <a:srgbClr val="FFFFFF"/>
        </a:accent3>
        <a:accent4>
          <a:srgbClr val="404040"/>
        </a:accent4>
        <a:accent5>
          <a:srgbClr val="AAADCA"/>
        </a:accent5>
        <a:accent6>
          <a:srgbClr val="B9D6E7"/>
        </a:accent6>
        <a:hlink>
          <a:srgbClr val="6699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4D4D4D"/>
        </a:dk2>
        <a:lt2>
          <a:srgbClr val="2057D6"/>
        </a:lt2>
        <a:accent1>
          <a:srgbClr val="3D99F0"/>
        </a:accent1>
        <a:accent2>
          <a:srgbClr val="1280E4"/>
        </a:accent2>
        <a:accent3>
          <a:srgbClr val="FFFFFF"/>
        </a:accent3>
        <a:accent4>
          <a:srgbClr val="404040"/>
        </a:accent4>
        <a:accent5>
          <a:srgbClr val="AFCAF6"/>
        </a:accent5>
        <a:accent6>
          <a:srgbClr val="0F73CF"/>
        </a:accent6>
        <a:hlink>
          <a:srgbClr val="58AEF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4D4D4D"/>
        </a:dk2>
        <a:lt2>
          <a:srgbClr val="00519E"/>
        </a:lt2>
        <a:accent1>
          <a:srgbClr val="037AB9"/>
        </a:accent1>
        <a:accent2>
          <a:srgbClr val="019ACD"/>
        </a:accent2>
        <a:accent3>
          <a:srgbClr val="FFFFFF"/>
        </a:accent3>
        <a:accent4>
          <a:srgbClr val="404040"/>
        </a:accent4>
        <a:accent5>
          <a:srgbClr val="AABED9"/>
        </a:accent5>
        <a:accent6>
          <a:srgbClr val="018BBA"/>
        </a:accent6>
        <a:hlink>
          <a:srgbClr val="B0A6C9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4D4D4D"/>
        </a:dk2>
        <a:lt2>
          <a:srgbClr val="0A3384"/>
        </a:lt2>
        <a:accent1>
          <a:srgbClr val="3075D1"/>
        </a:accent1>
        <a:accent2>
          <a:srgbClr val="63B1FF"/>
        </a:accent2>
        <a:accent3>
          <a:srgbClr val="FFFFFF"/>
        </a:accent3>
        <a:accent4>
          <a:srgbClr val="404040"/>
        </a:accent4>
        <a:accent5>
          <a:srgbClr val="ADBDE5"/>
        </a:accent5>
        <a:accent6>
          <a:srgbClr val="59A0E7"/>
        </a:accent6>
        <a:hlink>
          <a:srgbClr val="4390E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4D4D4D"/>
        </a:dk2>
        <a:lt2>
          <a:srgbClr val="002B7A"/>
        </a:lt2>
        <a:accent1>
          <a:srgbClr val="50AAFF"/>
        </a:accent1>
        <a:accent2>
          <a:srgbClr val="5182BA"/>
        </a:accent2>
        <a:accent3>
          <a:srgbClr val="FFFFFF"/>
        </a:accent3>
        <a:accent4>
          <a:srgbClr val="404040"/>
        </a:accent4>
        <a:accent5>
          <a:srgbClr val="B3D2FF"/>
        </a:accent5>
        <a:accent6>
          <a:srgbClr val="4975A8"/>
        </a:accent6>
        <a:hlink>
          <a:srgbClr val="87C5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4D4D4D"/>
        </a:dk2>
        <a:lt2>
          <a:srgbClr val="00246D"/>
        </a:lt2>
        <a:accent1>
          <a:srgbClr val="225FB3"/>
        </a:accent1>
        <a:accent2>
          <a:srgbClr val="4EA8FF"/>
        </a:accent2>
        <a:accent3>
          <a:srgbClr val="FFFFFF"/>
        </a:accent3>
        <a:accent4>
          <a:srgbClr val="404040"/>
        </a:accent4>
        <a:accent5>
          <a:srgbClr val="ABB6D6"/>
        </a:accent5>
        <a:accent6>
          <a:srgbClr val="4698E7"/>
        </a:accent6>
        <a:hlink>
          <a:srgbClr val="61BF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4D4D4D"/>
        </a:dk2>
        <a:lt2>
          <a:srgbClr val="00236E"/>
        </a:lt2>
        <a:accent1>
          <a:srgbClr val="7399BE"/>
        </a:accent1>
        <a:accent2>
          <a:srgbClr val="4FA7FF"/>
        </a:accent2>
        <a:accent3>
          <a:srgbClr val="FFFFFF"/>
        </a:accent3>
        <a:accent4>
          <a:srgbClr val="404040"/>
        </a:accent4>
        <a:accent5>
          <a:srgbClr val="BCCADB"/>
        </a:accent5>
        <a:accent6>
          <a:srgbClr val="4797E7"/>
        </a:accent6>
        <a:hlink>
          <a:srgbClr val="D5E5F4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4D4D4D"/>
        </a:dk1>
        <a:lt1>
          <a:srgbClr val="FFFFFF"/>
        </a:lt1>
        <a:dk2>
          <a:srgbClr val="4D4D4D"/>
        </a:dk2>
        <a:lt2>
          <a:srgbClr val="00246C"/>
        </a:lt2>
        <a:accent1>
          <a:srgbClr val="1C79DA"/>
        </a:accent1>
        <a:accent2>
          <a:srgbClr val="5DB9FF"/>
        </a:accent2>
        <a:accent3>
          <a:srgbClr val="FFFFFF"/>
        </a:accent3>
        <a:accent4>
          <a:srgbClr val="404040"/>
        </a:accent4>
        <a:accent5>
          <a:srgbClr val="ABBEEA"/>
        </a:accent5>
        <a:accent6>
          <a:srgbClr val="53A7E7"/>
        </a:accent6>
        <a:hlink>
          <a:srgbClr val="0766B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4D4D4D"/>
        </a:dk1>
        <a:lt1>
          <a:srgbClr val="FFFFFF"/>
        </a:lt1>
        <a:dk2>
          <a:srgbClr val="4D4D4D"/>
        </a:dk2>
        <a:lt2>
          <a:srgbClr val="062D6A"/>
        </a:lt2>
        <a:accent1>
          <a:srgbClr val="969696"/>
        </a:accent1>
        <a:accent2>
          <a:srgbClr val="46BBF5"/>
        </a:accent2>
        <a:accent3>
          <a:srgbClr val="FFFFFF"/>
        </a:accent3>
        <a:accent4>
          <a:srgbClr val="404040"/>
        </a:accent4>
        <a:accent5>
          <a:srgbClr val="C9C9C9"/>
        </a:accent5>
        <a:accent6>
          <a:srgbClr val="3FA9DE"/>
        </a:accent6>
        <a:hlink>
          <a:srgbClr val="104674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4D4D4D"/>
        </a:dk1>
        <a:lt1>
          <a:srgbClr val="FFFFFF"/>
        </a:lt1>
        <a:dk2>
          <a:srgbClr val="4D4D4D"/>
        </a:dk2>
        <a:lt2>
          <a:srgbClr val="13436C"/>
        </a:lt2>
        <a:accent1>
          <a:srgbClr val="1F8FD0"/>
        </a:accent1>
        <a:accent2>
          <a:srgbClr val="2E3CA1"/>
        </a:accent2>
        <a:accent3>
          <a:srgbClr val="FFFFFF"/>
        </a:accent3>
        <a:accent4>
          <a:srgbClr val="404040"/>
        </a:accent4>
        <a:accent5>
          <a:srgbClr val="ABC6E4"/>
        </a:accent5>
        <a:accent6>
          <a:srgbClr val="293591"/>
        </a:accent6>
        <a:hlink>
          <a:srgbClr val="9B999A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4D4D4D"/>
        </a:dk1>
        <a:lt1>
          <a:srgbClr val="FFFFFF"/>
        </a:lt1>
        <a:dk2>
          <a:srgbClr val="4D4D4D"/>
        </a:dk2>
        <a:lt2>
          <a:srgbClr val="104573"/>
        </a:lt2>
        <a:accent1>
          <a:srgbClr val="46BBF6"/>
        </a:accent1>
        <a:accent2>
          <a:srgbClr val="63C8F6"/>
        </a:accent2>
        <a:accent3>
          <a:srgbClr val="FFFFFF"/>
        </a:accent3>
        <a:accent4>
          <a:srgbClr val="404040"/>
        </a:accent4>
        <a:accent5>
          <a:srgbClr val="B0DAFA"/>
        </a:accent5>
        <a:accent6>
          <a:srgbClr val="59B5DF"/>
        </a:accent6>
        <a:hlink>
          <a:srgbClr val="CBA47A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2">
        <a:dk1>
          <a:srgbClr val="4D4D4D"/>
        </a:dk1>
        <a:lt1>
          <a:srgbClr val="FFFFFF"/>
        </a:lt1>
        <a:dk2>
          <a:srgbClr val="4D4D4D"/>
        </a:dk2>
        <a:lt2>
          <a:srgbClr val="0F3F68"/>
        </a:lt2>
        <a:accent1>
          <a:srgbClr val="30A6DF"/>
        </a:accent1>
        <a:accent2>
          <a:srgbClr val="76D0F8"/>
        </a:accent2>
        <a:accent3>
          <a:srgbClr val="FFFFFF"/>
        </a:accent3>
        <a:accent4>
          <a:srgbClr val="404040"/>
        </a:accent4>
        <a:accent5>
          <a:srgbClr val="ADD0EC"/>
        </a:accent5>
        <a:accent6>
          <a:srgbClr val="6ABCE1"/>
        </a:accent6>
        <a:hlink>
          <a:srgbClr val="1F7BB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ромашки</Template>
  <TotalTime>345</TotalTime>
  <Words>534</Words>
  <Application>Microsoft Office PowerPoint</Application>
  <PresentationFormat>Экран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43</vt:lpstr>
      <vt:lpstr>  Этот праздник - праздник вечности: из поколения в поколение для каждого человека мама – самый главный человек в жизни. </vt:lpstr>
      <vt:lpstr>Из истории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Растения красной книги</dc:title>
  <dc:creator>Юзер</dc:creator>
  <cp:lastModifiedBy>Олеся</cp:lastModifiedBy>
  <cp:revision>33</cp:revision>
  <dcterms:created xsi:type="dcterms:W3CDTF">2014-01-29T08:23:51Z</dcterms:created>
  <dcterms:modified xsi:type="dcterms:W3CDTF">2018-11-05T15:54:59Z</dcterms:modified>
</cp:coreProperties>
</file>