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71" r:id="rId7"/>
    <p:sldId id="269" r:id="rId8"/>
    <p:sldId id="270" r:id="rId9"/>
    <p:sldId id="264" r:id="rId10"/>
    <p:sldId id="267" r:id="rId11"/>
    <p:sldId id="265" r:id="rId12"/>
    <p:sldId id="266" r:id="rId13"/>
    <p:sldId id="27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CA461-E63E-40C7-AD98-A52E80B74199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440DC-67E5-4771-BDCB-EE1AFAD74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Искусство и ремесло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886200"/>
            <a:ext cx="4824536" cy="17526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Методические рекомендации для работы над сочинением.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Подготовлены учителем высшей квалификационной категории  МБОУ «СОШ №11» ИГО СК</a:t>
            </a:r>
          </a:p>
          <a:p>
            <a:pPr algn="l"/>
            <a:r>
              <a:rPr lang="ru-RU" b="1" dirty="0" err="1" smtClean="0">
                <a:solidFill>
                  <a:schemeClr val="tx1"/>
                </a:solidFill>
              </a:rPr>
              <a:t>Березуевой</a:t>
            </a:r>
            <a:r>
              <a:rPr lang="ru-RU" b="1" dirty="0" smtClean="0">
                <a:solidFill>
                  <a:schemeClr val="tx1"/>
                </a:solidFill>
              </a:rPr>
              <a:t> О.А.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b="1" dirty="0" smtClean="0"/>
              <a:t>Тема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1900807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Как вы понимаете высказывание Льва Николаевича Толстого: </a:t>
            </a:r>
            <a:r>
              <a:rPr lang="ru-RU" sz="28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 заказу можно делать только произведения искусства, пониженные до ремесла</a:t>
            </a:r>
            <a:r>
              <a:rPr lang="ru-RU" sz="28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717032"/>
            <a:ext cx="8424936" cy="187220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     Тезис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Подлинное </a:t>
            </a:r>
            <a:r>
              <a:rPr lang="ru-RU" sz="2800" b="1" dirty="0">
                <a:solidFill>
                  <a:schemeClr val="tx1"/>
                </a:solidFill>
              </a:rPr>
              <a:t>произведение искусства не </a:t>
            </a:r>
            <a:r>
              <a:rPr lang="ru-RU" sz="2800" b="1" dirty="0" smtClean="0">
                <a:solidFill>
                  <a:schemeClr val="tx1"/>
                </a:solidFill>
              </a:rPr>
              <a:t>должно </a:t>
            </a:r>
            <a:r>
              <a:rPr lang="ru-RU" sz="2800" b="1" dirty="0">
                <a:solidFill>
                  <a:schemeClr val="tx1"/>
                </a:solidFill>
              </a:rPr>
              <a:t>зависеть от стремления получить материальные </a:t>
            </a:r>
            <a:r>
              <a:rPr lang="ru-RU" sz="2800" b="1" dirty="0" smtClean="0">
                <a:solidFill>
                  <a:schemeClr val="tx1"/>
                </a:solidFill>
              </a:rPr>
              <a:t>блага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5877272"/>
            <a:ext cx="2160240" cy="6926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почему?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Аргумент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12968" cy="56166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Подтезис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+ </a:t>
            </a:r>
            <a:r>
              <a:rPr lang="ru-RU" sz="2000" b="1" dirty="0" smtClean="0">
                <a:solidFill>
                  <a:schemeClr val="tx1"/>
                </a:solidFill>
              </a:rPr>
              <a:t>иллюстрация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Если художником руководит лишь желание получить материальное вознаграждение, </a:t>
            </a:r>
            <a:r>
              <a:rPr lang="ru-RU" sz="2000" b="1" dirty="0" smtClean="0">
                <a:solidFill>
                  <a:schemeClr val="tx1"/>
                </a:solidFill>
              </a:rPr>
              <a:t>его произведения будут лишены жизни, одухотворённости. + «Победитель» А.Грина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Эпизоды для анализа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*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Геннисон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съел обед, продолжая толковать с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Джен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о том, что они сделают, получив деньги. … В течение десяти минут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Джен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побывала в лучших магазинах, накупила массу вещей, переехала из комнаты в квартиру, а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Геннисон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между супом и котлетой съездил в Европу, отдохнул от унижений и нищеты и задумал новые работы, после которых придут слава и обеспеченность. 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*Тогда — медленно, с сумрачным одушевлением раненого, взирающего на свою рану одновременно взглядом врача и больного, он подошел к той «Женщине с книгой», которую сотворил сам, вручив ей все надежды на избавление… Она была относительно хороша, но существенно плоха рядом с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Леданом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Деньги и заказное «искусство»  тлетворно повлияли на душу художника, для него не важны стали чувства, а поэтому из произведений ушла жизнь.</a:t>
            </a:r>
          </a:p>
          <a:p>
            <a:pPr algn="just"/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endParaRPr lang="ru-RU" sz="20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568952" cy="37444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В заключение хочется ещё раз подчеркнуть, что подлинное искусство должно быть свободным </a:t>
            </a:r>
            <a:r>
              <a:rPr lang="ru-RU" sz="2800" b="1" dirty="0">
                <a:solidFill>
                  <a:schemeClr val="tx1"/>
                </a:solidFill>
              </a:rPr>
              <a:t>от всех соблазнов. Оно по самой природе своей не от мира сего, и когда искусство вовлекают в гущу жизни, особенно светской, оно принижается, искажается, становится «низким» ремеслом.</a:t>
            </a:r>
          </a:p>
          <a:p>
            <a:pPr algn="just"/>
            <a:r>
              <a:rPr lang="ru-RU" sz="2800" dirty="0" smtClean="0"/>
              <a:t>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  <a:solidFill>
            <a:schemeClr val="bg2"/>
          </a:solidFill>
        </p:spPr>
        <p:txBody>
          <a:bodyPr/>
          <a:lstStyle/>
          <a:p>
            <a:r>
              <a:rPr lang="ru-RU" b="1" dirty="0" smtClean="0"/>
              <a:t>Задание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848872" cy="1752600"/>
          </a:xfrm>
          <a:solidFill>
            <a:schemeClr val="bg2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Составить наброски к сочинению по одной из тем, предложенных в задании № 1 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524812">
            <a:off x="899592" y="292494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chemeClr val="tx2"/>
                </a:solidFill>
              </a:rPr>
              <a:t>Искусство</a:t>
            </a:r>
            <a:r>
              <a:rPr lang="ru-RU" b="1" i="1" dirty="0">
                <a:solidFill>
                  <a:schemeClr val="tx2"/>
                </a:solidFill>
              </a:rPr>
              <a:t>: </a:t>
            </a:r>
            <a:endParaRPr lang="ru-RU" b="1" i="1" dirty="0" smtClean="0">
              <a:solidFill>
                <a:schemeClr val="tx2"/>
              </a:solidFill>
            </a:endParaRPr>
          </a:p>
          <a:p>
            <a:r>
              <a:rPr lang="ru-RU" b="1" dirty="0"/>
              <a:t>Толковый словарь С.И. Ожегова:</a:t>
            </a:r>
            <a:endParaRPr lang="ru-RU" b="1" dirty="0" smtClean="0"/>
          </a:p>
          <a:p>
            <a:r>
              <a:rPr lang="ru-RU" b="1" dirty="0"/>
              <a:t>1. Творческое отражение, воспроизведение действительности в художественных образах.</a:t>
            </a:r>
            <a:endParaRPr lang="ru-RU" b="1" dirty="0" smtClean="0"/>
          </a:p>
          <a:p>
            <a:r>
              <a:rPr lang="ru-RU" b="1" dirty="0"/>
              <a:t>2. Умение, мастерство, знание дела.</a:t>
            </a:r>
            <a:endParaRPr lang="ru-RU" b="1" dirty="0" smtClean="0"/>
          </a:p>
          <a:p>
            <a:r>
              <a:rPr lang="ru-RU" b="1" dirty="0"/>
              <a:t>3. Самое дело, требующее такого умения, мастерства.</a:t>
            </a:r>
            <a:endParaRPr lang="ru-RU" b="1" dirty="0" smtClean="0"/>
          </a:p>
          <a:p>
            <a:r>
              <a:rPr lang="ru-RU" b="1" dirty="0"/>
              <a:t>Философия. Энциклопедический словарь под ред. Ивина:</a:t>
            </a:r>
            <a:endParaRPr lang="ru-RU" b="1" dirty="0" smtClean="0"/>
          </a:p>
          <a:p>
            <a:r>
              <a:rPr lang="ru-RU" b="1" dirty="0"/>
              <a:t>- форма творчества, способ духовной самореализации человека посредством чувственно-выразительных средств (звука, пластики тела, рисунка, слова, цвета, света, природного материала и т.д.).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</a:t>
            </a:r>
            <a:r>
              <a:rPr lang="ru-RU" b="1" i="1" dirty="0" smtClean="0">
                <a:solidFill>
                  <a:schemeClr val="tx2"/>
                </a:solidFill>
              </a:rPr>
              <a:t>Ремесло</a:t>
            </a:r>
            <a:r>
              <a:rPr lang="ru-RU" b="1" i="1" dirty="0">
                <a:solidFill>
                  <a:schemeClr val="tx2"/>
                </a:solidFill>
              </a:rPr>
              <a:t>* </a:t>
            </a:r>
            <a:endParaRPr lang="ru-RU" b="1" i="1" dirty="0" smtClean="0">
              <a:solidFill>
                <a:schemeClr val="tx2"/>
              </a:solidFill>
            </a:endParaRPr>
          </a:p>
          <a:p>
            <a:r>
              <a:rPr lang="ru-RU" b="1" dirty="0"/>
              <a:t> 1. работа, вид деятельности по изготовлению чего-либо. </a:t>
            </a:r>
            <a:endParaRPr lang="ru-RU" b="1" dirty="0" smtClean="0"/>
          </a:p>
          <a:p>
            <a:r>
              <a:rPr lang="ru-RU" b="1" dirty="0" smtClean="0"/>
              <a:t>2</a:t>
            </a:r>
            <a:r>
              <a:rPr lang="ru-RU" b="1" dirty="0"/>
              <a:t>. перен., </a:t>
            </a:r>
            <a:r>
              <a:rPr lang="ru-RU" b="1" dirty="0" smtClean="0"/>
              <a:t>недобросовестная </a:t>
            </a:r>
            <a:r>
              <a:rPr lang="ru-RU" b="1" dirty="0"/>
              <a:t>работа без творческой инициативы, по шаблону.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* в определении направления речь идет о переносном значении данного слова.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>
                <a:solidFill>
                  <a:schemeClr val="tx2"/>
                </a:solidFill>
              </a:rPr>
              <a:t>Искусство: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b="1" u="sng" dirty="0"/>
              <a:t> </a:t>
            </a:r>
            <a:r>
              <a:rPr lang="ru-RU" b="1" i="1" u="sng" dirty="0"/>
              <a:t>Творческое</a:t>
            </a:r>
            <a:r>
              <a:rPr lang="ru-RU" b="1" u="sng" dirty="0"/>
              <a:t> </a:t>
            </a:r>
            <a:r>
              <a:rPr lang="ru-RU" dirty="0"/>
              <a:t>отражение действительности, создание чего-то </a:t>
            </a:r>
            <a:r>
              <a:rPr lang="ru-RU" dirty="0" smtClean="0"/>
              <a:t>нового  в </a:t>
            </a:r>
            <a:r>
              <a:rPr lang="ru-RU" dirty="0"/>
              <a:t>момент </a:t>
            </a:r>
            <a:r>
              <a:rPr lang="ru-RU" b="1" i="1" u="sng" dirty="0" smtClean="0"/>
              <a:t>вдохновения.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Синонимы</a:t>
            </a:r>
            <a:r>
              <a:rPr lang="ru-RU" b="1" dirty="0"/>
              <a:t>:</a:t>
            </a:r>
            <a:endParaRPr lang="ru-RU" dirty="0" smtClean="0"/>
          </a:p>
          <a:p>
            <a:r>
              <a:rPr lang="ru-RU" dirty="0"/>
              <a:t>Творчество, творческая деятельность, умение, высокая квалификация, мастерство, служение, искусность, призвание.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chemeClr val="tx2"/>
                </a:solidFill>
              </a:rPr>
              <a:t>Ремесло</a:t>
            </a:r>
            <a:r>
              <a:rPr lang="ru-RU" dirty="0">
                <a:solidFill>
                  <a:schemeClr val="tx2"/>
                </a:solidFill>
              </a:rPr>
              <a:t>*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Работа </a:t>
            </a:r>
            <a:r>
              <a:rPr lang="ru-RU" dirty="0"/>
              <a:t>без </a:t>
            </a:r>
            <a:r>
              <a:rPr lang="ru-RU" b="1" i="1" u="sng" dirty="0"/>
              <a:t>творческой</a:t>
            </a:r>
            <a:r>
              <a:rPr lang="ru-RU" dirty="0"/>
              <a:t> инициативы, </a:t>
            </a:r>
            <a:r>
              <a:rPr lang="ru-RU" b="1" i="1" u="sng" dirty="0"/>
              <a:t>по шаблону</a:t>
            </a:r>
            <a:r>
              <a:rPr lang="ru-RU" b="1" i="1" dirty="0"/>
              <a:t> </a:t>
            </a:r>
            <a:r>
              <a:rPr lang="ru-RU" dirty="0"/>
              <a:t>ради получения </a:t>
            </a:r>
            <a:r>
              <a:rPr lang="ru-RU" b="1" i="1" dirty="0"/>
              <a:t>материальных благ.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Материал для эпиграфа, вступления, заключения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b="1" i="1" dirty="0"/>
              <a:t>«Ничто великое, ничто мощное не может вылиться из-под продажного пера» (Жан-Жак Руссо).</a:t>
            </a:r>
          </a:p>
          <a:p>
            <a:r>
              <a:rPr lang="ru-RU" b="1" i="1" dirty="0"/>
              <a:t>«Первый закон в искусстве - свобода вдохновения и творчества» </a:t>
            </a:r>
            <a:br>
              <a:rPr lang="ru-RU" b="1" i="1" dirty="0"/>
            </a:br>
            <a:r>
              <a:rPr lang="ru-RU" b="1" i="1" dirty="0"/>
              <a:t>(Ф. Достоевский).</a:t>
            </a:r>
          </a:p>
          <a:p>
            <a:r>
              <a:rPr lang="ru-RU" b="1" i="1" dirty="0" smtClean="0"/>
              <a:t>«</a:t>
            </a:r>
            <a:r>
              <a:rPr lang="ru-RU" b="1" i="1" dirty="0"/>
              <a:t>Чтобы заниматься искусством, нужно быть свободным от материальных забот» (Гюстав Флобер).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Примерные темы сочинений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lvl="0" fontAlgn="base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отличить истинное произведение искусства от поддельного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fontAlgn="base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ли искусство исцелять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fontAlgn="base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вы понимаете высказывание Льва Николаевича Толстого: «По заказу можно делать только произведения искусства, пониженные до ремесла»?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А.С.Грин </a:t>
            </a:r>
            <a:br>
              <a:rPr lang="ru-RU" b="1" dirty="0" smtClean="0"/>
            </a:br>
            <a:r>
              <a:rPr lang="ru-RU" b="1" dirty="0" smtClean="0"/>
              <a:t>«Победитель»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916832"/>
            <a:ext cx="4968552" cy="3744416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2800" b="1" i="1" dirty="0" smtClean="0"/>
              <a:t>Скульптор, не  мни покорной </a:t>
            </a:r>
          </a:p>
          <a:p>
            <a:pPr>
              <a:buNone/>
            </a:pPr>
            <a:r>
              <a:rPr lang="ru-RU" sz="2800" b="1" i="1" dirty="0" smtClean="0"/>
              <a:t>   И  вязкой глины  ком…</a:t>
            </a:r>
          </a:p>
          <a:p>
            <a:pPr>
              <a:buNone/>
            </a:pPr>
            <a:r>
              <a:rPr lang="ru-RU" sz="2800" b="1" i="1" dirty="0" smtClean="0"/>
              <a:t>                                            </a:t>
            </a:r>
            <a:r>
              <a:rPr lang="ru-RU" sz="2800" b="1" i="1" dirty="0" err="1" smtClean="0"/>
              <a:t>Т.Готье</a:t>
            </a:r>
            <a:endParaRPr lang="ru-RU" sz="2800" b="1" i="1" dirty="0"/>
          </a:p>
        </p:txBody>
      </p:sp>
      <p:pic>
        <p:nvPicPr>
          <p:cNvPr id="4" name="Рисунок 3" descr="portr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3096344" cy="502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Как отличить истинное произведение искусства от поддельного?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4"/>
            <a:ext cx="8352928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Модель </a:t>
            </a:r>
            <a:r>
              <a:rPr lang="ru-RU" sz="2400" b="1" dirty="0" err="1" smtClean="0">
                <a:solidFill>
                  <a:schemeClr val="tx1"/>
                </a:solidFill>
              </a:rPr>
              <a:t>Ледана</a:t>
            </a:r>
            <a:r>
              <a:rPr lang="ru-RU" sz="2400" b="1" dirty="0" smtClean="0">
                <a:solidFill>
                  <a:schemeClr val="tx1"/>
                </a:solidFill>
              </a:rPr>
              <a:t>, которого он сразу узнал по чудесной легкости и простоте линий, высеченная из мрамора, стояла меж </a:t>
            </a:r>
            <a:r>
              <a:rPr lang="ru-RU" sz="2400" b="1" dirty="0" err="1" smtClean="0">
                <a:solidFill>
                  <a:schemeClr val="tx1"/>
                </a:solidFill>
              </a:rPr>
              <a:t>Пунком</a:t>
            </a:r>
            <a:r>
              <a:rPr lang="ru-RU" sz="2400" b="1" dirty="0" smtClean="0">
                <a:solidFill>
                  <a:schemeClr val="tx1"/>
                </a:solidFill>
              </a:rPr>
              <a:t> и жалким размышлением честного, трудолюбивого </a:t>
            </a:r>
            <a:r>
              <a:rPr lang="ru-RU" sz="2400" b="1" dirty="0" err="1" smtClean="0">
                <a:solidFill>
                  <a:schemeClr val="tx1"/>
                </a:solidFill>
              </a:rPr>
              <a:t>Пройса</a:t>
            </a:r>
            <a:r>
              <a:rPr lang="ru-RU" sz="24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3212976"/>
            <a:ext cx="8280920" cy="13247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sz="2600" b="1" dirty="0" smtClean="0">
                <a:solidFill>
                  <a:schemeClr val="tx1"/>
                </a:solidFill>
              </a:rPr>
              <a:t>Да, это искусство. Ведь это все равно, что  поймать луч. Как живет. Как дышит и размышляет...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869160"/>
            <a:ext cx="8352928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Он всмотрелся в наивные недочеты, в плохо скрытое старание, которым хотел возместить отсутствие точного художественного видения. Она (статуя)была относительно хороша, но существенно плоха рядом с </a:t>
            </a:r>
            <a:r>
              <a:rPr lang="ru-RU" sz="2400" b="1" dirty="0" err="1" smtClean="0">
                <a:solidFill>
                  <a:schemeClr val="tx1"/>
                </a:solidFill>
              </a:rPr>
              <a:t>Леданом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uiExpand="1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Способно ли искусство исцелять?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284984"/>
            <a:ext cx="8208912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За несколько минут  </a:t>
            </a:r>
            <a:r>
              <a:rPr lang="ru-RU" sz="2000" b="1" dirty="0" err="1" smtClean="0">
                <a:solidFill>
                  <a:schemeClr val="tx1"/>
                </a:solidFill>
              </a:rPr>
              <a:t>Геннисон</a:t>
            </a:r>
            <a:r>
              <a:rPr lang="ru-RU" sz="2000" b="1" dirty="0" smtClean="0">
                <a:solidFill>
                  <a:schemeClr val="tx1"/>
                </a:solidFill>
              </a:rPr>
              <a:t> прожил вторую жизнь, после чего вывод и решение могли принять только одну, свойственную ему, форму. Он взял каминные щипцы и тремя сильными ударами обратил свою модель в глину.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84784"/>
            <a:ext cx="8280920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err="1" smtClean="0">
                <a:solidFill>
                  <a:schemeClr val="tx1"/>
                </a:solidFill>
              </a:rPr>
              <a:t>Г</a:t>
            </a:r>
            <a:r>
              <a:rPr lang="ru-RU" sz="2400" b="1" dirty="0" err="1" smtClean="0">
                <a:solidFill>
                  <a:schemeClr val="tx1"/>
                </a:solidFill>
              </a:rPr>
              <a:t>еннисон</a:t>
            </a:r>
            <a:r>
              <a:rPr lang="ru-RU" sz="2400" b="1" dirty="0" smtClean="0">
                <a:solidFill>
                  <a:schemeClr val="tx1"/>
                </a:solidFill>
              </a:rPr>
              <a:t> отступил с чувством падения и восторга. — «А! — сказал он, имея, наконец, мужество стать только художником. — Да, это искусство. ..»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797152"/>
            <a:ext cx="8280920" cy="13681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Что же вы теперь будете делать?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— Что? — повторил </a:t>
            </a:r>
            <a:r>
              <a:rPr lang="ru-RU" sz="2000" b="1" dirty="0" err="1" smtClean="0">
                <a:solidFill>
                  <a:schemeClr val="tx1"/>
                </a:solidFill>
              </a:rPr>
              <a:t>Геннисон</a:t>
            </a:r>
            <a:r>
              <a:rPr lang="ru-RU" sz="2000" b="1" dirty="0" smtClean="0">
                <a:solidFill>
                  <a:schemeClr val="tx1"/>
                </a:solidFill>
              </a:rPr>
              <a:t>. — То же, но только лучше, — чтобы оправдать ваше лестное мнение обо мне. Без щипцов на это надежда была плоха…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Вступление (рассуждение </a:t>
            </a:r>
            <a:r>
              <a:rPr lang="ru-RU" b="1" smtClean="0"/>
              <a:t>по </a:t>
            </a:r>
            <a:r>
              <a:rPr lang="ru-RU" b="1" smtClean="0"/>
              <a:t>КПН)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462067"/>
          </a:xfrm>
        </p:spPr>
        <p:txBody>
          <a:bodyPr/>
          <a:lstStyle/>
          <a:p>
            <a:pPr algn="ctr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980728"/>
            <a:ext cx="4464496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Вопрос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988840"/>
            <a:ext cx="3672408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Тезис (ответ)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(почему?)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3717032"/>
            <a:ext cx="4464496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Аргумент №1, №2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(потому что)  </a:t>
            </a: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Подтезис</a:t>
            </a:r>
            <a:r>
              <a:rPr lang="ru-RU" sz="2400" b="1" dirty="0" smtClean="0">
                <a:solidFill>
                  <a:schemeClr val="tx1"/>
                </a:solidFill>
              </a:rPr>
              <a:t> + </a:t>
            </a:r>
            <a:r>
              <a:rPr lang="ru-RU" sz="2400" b="1" dirty="0" err="1" smtClean="0">
                <a:solidFill>
                  <a:schemeClr val="tx1"/>
                </a:solidFill>
              </a:rPr>
              <a:t>иллюстрация+</a:t>
            </a:r>
            <a:r>
              <a:rPr lang="ru-RU" sz="2400" b="1" dirty="0" smtClean="0">
                <a:solidFill>
                  <a:schemeClr val="tx1"/>
                </a:solidFill>
              </a:rPr>
              <a:t> вывод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5445224"/>
            <a:ext cx="2736304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644008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455</TotalTime>
  <Words>743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Искусство и ремесло</vt:lpstr>
      <vt:lpstr>Словарная работа</vt:lpstr>
      <vt:lpstr>Словарная работа</vt:lpstr>
      <vt:lpstr>Материал для эпиграфа, вступления, заключения</vt:lpstr>
      <vt:lpstr>Примерные темы сочинений</vt:lpstr>
      <vt:lpstr>А.С.Грин  «Победитель»</vt:lpstr>
      <vt:lpstr>  Как отличить истинное произведение искусства от поддельного? </vt:lpstr>
      <vt:lpstr>Способно ли искусство исцелять? </vt:lpstr>
      <vt:lpstr>Вступление (рассуждение по КПН)</vt:lpstr>
      <vt:lpstr>Тема</vt:lpstr>
      <vt:lpstr>Аргумент</vt:lpstr>
      <vt:lpstr>Заключение</vt:lpstr>
      <vt:lpstr>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48</cp:revision>
  <dcterms:created xsi:type="dcterms:W3CDTF">2018-09-23T09:41:56Z</dcterms:created>
  <dcterms:modified xsi:type="dcterms:W3CDTF">2018-09-27T05:21:44Z</dcterms:modified>
</cp:coreProperties>
</file>