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0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69696"/>
    <a:srgbClr val="FF9933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59" autoAdjust="0"/>
  </p:normalViewPr>
  <p:slideViewPr>
    <p:cSldViewPr>
      <p:cViewPr>
        <p:scale>
          <a:sx n="73" d="100"/>
          <a:sy n="73" d="100"/>
        </p:scale>
        <p:origin x="-107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A5FB2-C8D5-46B1-9780-95A25A6BD1E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A634D-A05F-4632-A098-C1D43118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69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634D-A05F-4632-A098-C1D4311828A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malves\AppData\Local\Microsoft\Windows\Temporary Internet Files\Content.IE5\54I5HWCN\MPj04372470000[1]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38600" y="0"/>
            <a:ext cx="5105400" cy="5181600"/>
          </a:xfrm>
        </p:spPr>
        <p:txBody>
          <a:bodyPr>
            <a:normAutofit/>
          </a:bodyPr>
          <a:lstStyle>
            <a:lvl1pPr>
              <a:defRPr lang="ru-RU" sz="4400" b="1" kern="1200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38600" y="5181600"/>
            <a:ext cx="5105400" cy="914400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b="1" kern="1200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FFF172-381D-4D3D-B543-A63E109014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7AA698-4C0D-439A-BA54-2016300E0C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5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" contrast="8000"/>
          </a:blip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Текст слайда</a:t>
            </a:r>
          </a:p>
          <a:p>
            <a:pPr lvl="1"/>
            <a:r>
              <a:rPr lang="ru-RU" smtClean="0"/>
              <a:t>Текст слайда</a:t>
            </a:r>
          </a:p>
          <a:p>
            <a:pPr lvl="2"/>
            <a:r>
              <a:rPr lang="ru-RU" smtClean="0"/>
              <a:t>Текст слайда</a:t>
            </a:r>
          </a:p>
          <a:p>
            <a:pPr lvl="3"/>
            <a:r>
              <a:rPr lang="ru-RU" smtClean="0"/>
              <a:t>Текст слайда</a:t>
            </a:r>
          </a:p>
          <a:p>
            <a:pPr lvl="4"/>
            <a:r>
              <a:rPr lang="ru-RU" smtClean="0"/>
              <a:t>Текст слайда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fld id="{E0F31559-10BF-4FA3-BEBC-50ADB22BFF21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0A07D05D-D326-4878-A62F-E3CD402CB1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200" baseline="0">
          <a:ln w="0"/>
          <a:gradFill flip="none">
            <a:gsLst>
              <a:gs pos="0">
                <a:schemeClr val="accent1">
                  <a:tint val="75000"/>
                  <a:shade val="75000"/>
                  <a:satMod val="170000"/>
                </a:schemeClr>
              </a:gs>
              <a:gs pos="49000">
                <a:schemeClr val="accent1">
                  <a:tint val="88000"/>
                  <a:shade val="65000"/>
                  <a:satMod val="172000"/>
                </a:schemeClr>
              </a:gs>
              <a:gs pos="50000">
                <a:schemeClr val="accent1">
                  <a:shade val="65000"/>
                  <a:satMod val="130000"/>
                </a:schemeClr>
              </a:gs>
              <a:gs pos="92000">
                <a:schemeClr val="accent1">
                  <a:shade val="50000"/>
                  <a:satMod val="120000"/>
                </a:schemeClr>
              </a:gs>
              <a:gs pos="100000">
                <a:schemeClr val="accent1">
                  <a:shade val="48000"/>
                  <a:satMod val="120000"/>
                </a:schemeClr>
              </a:gs>
            </a:gsLst>
            <a:lin ang="5400000"/>
          </a:gradFill>
          <a:effectLst>
            <a:glow rad="1397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Georgia" pitchFamily="18" charset="0"/>
              </a:rPr>
              <a:t>Вода в природе. Состав, свойства и применение воды.</a:t>
            </a:r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Взаимодействие воды с простыми веществами: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2285992"/>
            <a:ext cx="8229600" cy="8572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Реакция с некоторыми неметаллами протекает при высоких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температурах: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00100" y="4429132"/>
            <a:ext cx="66960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C +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 =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↑ + 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↑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28794" y="4429132"/>
            <a:ext cx="538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72198" y="4429132"/>
            <a:ext cx="538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00496" y="5214950"/>
            <a:ext cx="19495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Углекислый </a:t>
            </a:r>
          </a:p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газ</a:t>
            </a:r>
            <a:endParaRPr lang="ru-RU" sz="20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25601" grpId="0"/>
      <p:bldP spid="15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Взаимодействие воды со сложными веществами: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2285992"/>
            <a:ext cx="8229600" cy="1285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Оксиды активных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металлов (</a:t>
            </a:r>
            <a:r>
              <a:rPr lang="en-US" sz="2400" b="1" dirty="0" smtClean="0">
                <a:latin typeface="Georgia" pitchFamily="18" charset="0"/>
              </a:rPr>
              <a:t>Na</a:t>
            </a:r>
            <a:r>
              <a:rPr lang="en-US" sz="2400" b="1" baseline="-25000" dirty="0" smtClean="0">
                <a:latin typeface="Georgia" pitchFamily="18" charset="0"/>
              </a:rPr>
              <a:t>2</a:t>
            </a:r>
            <a:r>
              <a:rPr lang="en-US" sz="2400" b="1" dirty="0" smtClean="0">
                <a:latin typeface="Georgia" pitchFamily="18" charset="0"/>
              </a:rPr>
              <a:t>O, Li</a:t>
            </a:r>
            <a:r>
              <a:rPr lang="en-US" sz="2400" b="1" baseline="-25000" dirty="0" smtClean="0">
                <a:latin typeface="Georgia" pitchFamily="18" charset="0"/>
              </a:rPr>
              <a:t>2</a:t>
            </a:r>
            <a:r>
              <a:rPr lang="en-US" sz="2400" b="1" dirty="0" smtClean="0">
                <a:latin typeface="Georgia" pitchFamily="18" charset="0"/>
              </a:rPr>
              <a:t>O, </a:t>
            </a:r>
            <a:r>
              <a:rPr lang="en-US" sz="2400" b="1" dirty="0" err="1" smtClean="0">
                <a:latin typeface="Georgia" pitchFamily="18" charset="0"/>
              </a:rPr>
              <a:t>CaO</a:t>
            </a:r>
            <a:r>
              <a:rPr lang="en-US" sz="2400" b="1" dirty="0" smtClean="0">
                <a:latin typeface="Georgia" pitchFamily="18" charset="0"/>
              </a:rPr>
              <a:t>, </a:t>
            </a:r>
            <a:r>
              <a:rPr lang="en-US" sz="2400" b="1" dirty="0" err="1" smtClean="0">
                <a:latin typeface="Georgia" pitchFamily="18" charset="0"/>
              </a:rPr>
              <a:t>BaO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</a:rPr>
              <a:t>)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при взаимодействии с водой образуют гидроксиды металлов (основания):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14414" y="4143380"/>
            <a:ext cx="66303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Na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O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 +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O  =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NaOH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4143380"/>
            <a:ext cx="7143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4786322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Гидроксид</a:t>
            </a:r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натрия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57158" y="5429264"/>
            <a:ext cx="8229600" cy="1285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Оксиды металлов, образующих с водой основания (щелочи), называют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основными оксидами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27649" grpId="0"/>
      <p:bldP spid="10" grpId="0"/>
      <p:bldP spid="11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357298"/>
            <a:ext cx="8229600" cy="1285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Взаимодействие воды с оксидами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металлов: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42844" y="3000372"/>
            <a:ext cx="1928826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Основной оксид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2143108" y="3000372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+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2643174" y="3000372"/>
            <a:ext cx="100013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Вода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4214810" y="3000372"/>
            <a:ext cx="4500594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latin typeface="Georgia" pitchFamily="18" charset="0"/>
              </a:rPr>
              <a:t>Растворимый </a:t>
            </a:r>
            <a:r>
              <a:rPr lang="ru-RU" sz="2400" b="1" dirty="0" err="1" smtClean="0">
                <a:latin typeface="Georgia" pitchFamily="18" charset="0"/>
              </a:rPr>
              <a:t>гидроксид</a:t>
            </a:r>
            <a:r>
              <a:rPr lang="ru-RU" sz="2400" b="1" dirty="0" smtClean="0">
                <a:latin typeface="Georgia" pitchFamily="18" charset="0"/>
              </a:rPr>
              <a:t> (щелочь)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3714744" y="3000372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=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100" y="4500570"/>
            <a:ext cx="656782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O  =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Ca(OH)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29256" y="5357826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Гидроксид</a:t>
            </a:r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кальция</a:t>
            </a: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8673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Г</a:t>
            </a:r>
            <a:r>
              <a:rPr smtClean="0">
                <a:latin typeface="Georgia" pitchFamily="18" charset="0"/>
              </a:rPr>
              <a:t>ашение извести</a:t>
            </a:r>
            <a:endParaRPr lang="ru-RU" dirty="0">
              <a:latin typeface="Georgia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00034" y="1571612"/>
            <a:ext cx="8211608" cy="2786082"/>
            <a:chOff x="500034" y="1571612"/>
            <a:chExt cx="8211608" cy="2786082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4" y="1571612"/>
              <a:ext cx="8211608" cy="27860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Блок-схема: процесс 4"/>
            <p:cNvSpPr/>
            <p:nvPr/>
          </p:nvSpPr>
          <p:spPr>
            <a:xfrm>
              <a:off x="6143636" y="4071942"/>
              <a:ext cx="2500330" cy="285752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57158" y="4429132"/>
            <a:ext cx="8429684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При обливании кусков негашеной извести водой наблюдается такое сильное разогревание, что часть воды превращается в пар, а куски негашеной извести, рассыпаясь, превращаются в сухой рыхлый порошок — гашеную известь, или </a:t>
            </a:r>
            <a:r>
              <a:rPr lang="ru-RU" sz="2400" b="1" dirty="0" err="1" smtClean="0">
                <a:latin typeface="Georgia" pitchFamily="18" charset="0"/>
              </a:rPr>
              <a:t>гидроксид</a:t>
            </a:r>
            <a:r>
              <a:rPr lang="ru-RU" sz="2400" b="1" dirty="0" smtClean="0">
                <a:latin typeface="Georgia" pitchFamily="18" charset="0"/>
              </a:rPr>
              <a:t> кальция   </a:t>
            </a:r>
            <a:r>
              <a:rPr lang="ru-RU" sz="2400" b="1" dirty="0" err="1" smtClean="0">
                <a:latin typeface="Georgia" pitchFamily="18" charset="0"/>
              </a:rPr>
              <a:t>Ca</a:t>
            </a:r>
            <a:r>
              <a:rPr lang="ru-RU" sz="2400" b="1" dirty="0" smtClean="0">
                <a:latin typeface="Georgia" pitchFamily="18" charset="0"/>
              </a:rPr>
              <a:t>(OH)2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357298"/>
            <a:ext cx="8229600" cy="1285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Взаимодействие воды с оксидами неметаллов: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42844" y="3000372"/>
            <a:ext cx="3071834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Оксид неметалла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278462" y="3000372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+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857620" y="3000372"/>
            <a:ext cx="171451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Вода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286512" y="3000372"/>
            <a:ext cx="242889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smtClean="0">
                <a:latin typeface="Georgia" pitchFamily="18" charset="0"/>
              </a:rPr>
              <a:t>Кислота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5707354" y="3000372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=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71604" y="4000504"/>
            <a:ext cx="55771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+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 =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214942" y="4643446"/>
            <a:ext cx="15472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Угольная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кислота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14480" y="5357826"/>
            <a:ext cx="56509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+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 =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00166" y="4714884"/>
            <a:ext cx="19495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Углекислый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газ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5500694" y="6078700"/>
            <a:ext cx="12923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Серная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кислота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643042" y="6078700"/>
            <a:ext cx="24737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Оксид серы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VI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),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baseline="0" dirty="0" smtClean="0">
                <a:solidFill>
                  <a:srgbClr val="0033CC"/>
                </a:solidFill>
                <a:latin typeface="Georgia" pitchFamily="18" charset="0"/>
                <a:cs typeface="Times New Roman" pitchFamily="18" charset="0"/>
              </a:rPr>
              <a:t>сернистый газ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0721" grpId="0"/>
      <p:bldP spid="30722" grpId="0"/>
      <p:bldP spid="30723" grpId="0"/>
      <p:bldP spid="19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357298"/>
            <a:ext cx="8229600" cy="1285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Взаимодействие воды с оксидами неметаллов: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285852" y="3143248"/>
            <a:ext cx="62728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5 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 =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PO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143504" y="3143248"/>
            <a:ext cx="53893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071802" y="3143248"/>
            <a:ext cx="53893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142976" y="3857628"/>
            <a:ext cx="19062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Оксид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фосфора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143504" y="3929066"/>
            <a:ext cx="25106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lang="ru-RU" sz="2000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ртофосфорная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кислота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285720" y="5072074"/>
            <a:ext cx="8229600" cy="15716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Оксиды, которые при взаимодействии с водой образуют кислоты, называются </a:t>
            </a:r>
            <a:r>
              <a:rPr lang="ru-RU" sz="2800" b="1" i="1" dirty="0" smtClean="0">
                <a:solidFill>
                  <a:srgbClr val="0033CC"/>
                </a:solidFill>
                <a:latin typeface="Georgia" pitchFamily="18" charset="0"/>
              </a:rPr>
              <a:t>кислотными оксидами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770" grpId="0"/>
      <p:bldP spid="32771" grpId="0"/>
      <p:bldP spid="24" grpId="0"/>
      <p:bldP spid="25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Д</a:t>
            </a:r>
            <a:r>
              <a:rPr smtClean="0">
                <a:latin typeface="Georgia" pitchFamily="18" charset="0"/>
              </a:rPr>
              <a:t>омашнее задание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Georgia" pitchFamily="18" charset="0"/>
              </a:rPr>
              <a:t>§ </a:t>
            </a:r>
            <a:r>
              <a:rPr lang="ru-RU" sz="4000" b="1" dirty="0" smtClean="0">
                <a:latin typeface="Georgia" pitchFamily="18" charset="0"/>
              </a:rPr>
              <a:t>47-49 прочитать</a:t>
            </a:r>
            <a:r>
              <a:rPr lang="ru-RU" sz="4000" b="1" dirty="0" smtClean="0">
                <a:latin typeface="Georgia" pitchFamily="18" charset="0"/>
              </a:rPr>
              <a:t>;</a:t>
            </a:r>
          </a:p>
          <a:p>
            <a:r>
              <a:rPr lang="ru-RU" sz="4000" b="1" dirty="0" smtClean="0">
                <a:latin typeface="Georgia" pitchFamily="18" charset="0"/>
              </a:rPr>
              <a:t>Стр. </a:t>
            </a:r>
            <a:r>
              <a:rPr lang="ru-RU" sz="4000" b="1" dirty="0" smtClean="0">
                <a:latin typeface="Georgia" pitchFamily="18" charset="0"/>
              </a:rPr>
              <a:t>168 </a:t>
            </a:r>
            <a:r>
              <a:rPr lang="ru-RU" sz="4000" b="1" dirty="0" smtClean="0">
                <a:latin typeface="Georgia" pitchFamily="18" charset="0"/>
              </a:rPr>
              <a:t>№ </a:t>
            </a:r>
            <a:r>
              <a:rPr lang="ru-RU" sz="4000" b="1" dirty="0" smtClean="0">
                <a:latin typeface="Georgia" pitchFamily="18" charset="0"/>
              </a:rPr>
              <a:t>1-5.</a:t>
            </a:r>
            <a:endParaRPr lang="ru-RU" sz="4000" b="1" dirty="0" smtClean="0">
              <a:latin typeface="Georgia" pitchFamily="18" charset="0"/>
            </a:endParaRPr>
          </a:p>
          <a:p>
            <a:endParaRPr lang="ru-RU" sz="4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Georgia" pitchFamily="18" charset="0"/>
              </a:rPr>
              <a:t>Характеристика воды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5572164" cy="10429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Georgia" pitchFamily="18" charset="0"/>
              </a:rPr>
              <a:t>Простейшая формула воды</a:t>
            </a:r>
          </a:p>
          <a:p>
            <a:pPr algn="ctr">
              <a:buNone/>
            </a:pPr>
            <a:endParaRPr lang="ru-RU" sz="2800" b="1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2844" y="3143248"/>
            <a:ext cx="5572164" cy="10429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Структурная формула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2844" y="4786322"/>
            <a:ext cx="5572164" cy="10429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Молекулярная масса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1643050"/>
            <a:ext cx="128753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>
                <a:latin typeface="Georgia" pitchFamily="18" charset="0"/>
              </a:rPr>
              <a:t>Н</a:t>
            </a:r>
            <a:r>
              <a:rPr lang="ru-RU" sz="4000" b="1" baseline="-25000" dirty="0" smtClean="0">
                <a:latin typeface="Georgia" pitchFamily="18" charset="0"/>
              </a:rPr>
              <a:t>2</a:t>
            </a:r>
            <a:r>
              <a:rPr lang="ru-RU" sz="4000" b="1" dirty="0" smtClean="0">
                <a:latin typeface="Georgia" pitchFamily="18" charset="0"/>
              </a:rPr>
              <a:t>О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214686"/>
            <a:ext cx="2781531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>
                <a:latin typeface="Georgia" pitchFamily="18" charset="0"/>
              </a:rPr>
              <a:t>Н – О – Н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857760"/>
            <a:ext cx="2787943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>
                <a:latin typeface="Georgia" pitchFamily="18" charset="0"/>
              </a:rPr>
              <a:t>18 г/моль</a:t>
            </a:r>
            <a:endParaRPr lang="ru-RU" sz="4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Georgia" pitchFamily="18" charset="0"/>
              </a:rPr>
              <a:t>Во</a:t>
            </a:r>
            <a:r>
              <a:rPr smtClean="0">
                <a:latin typeface="Georgia" pitchFamily="18" charset="0"/>
              </a:rPr>
              <a:t>да </a:t>
            </a:r>
            <a:r>
              <a:rPr lang="ru-RU" dirty="0" smtClean="0">
                <a:latin typeface="Georgia" pitchFamily="18" charset="0"/>
              </a:rPr>
              <a:t>–</a:t>
            </a:r>
            <a:r>
              <a:rPr smtClean="0">
                <a:latin typeface="Georgia" pitchFamily="18" charset="0"/>
              </a:rPr>
              <a:t> открытие  </a:t>
            </a:r>
            <a:r>
              <a:rPr lang="en-US" dirty="0" smtClean="0">
                <a:latin typeface="Georgia" pitchFamily="18" charset="0"/>
              </a:rPr>
              <a:t>XVII</a:t>
            </a:r>
            <a:r>
              <a:rPr smtClean="0">
                <a:latin typeface="Georgia" pitchFamily="18" charset="0"/>
              </a:rPr>
              <a:t> века</a:t>
            </a:r>
            <a:endParaRPr lang="ru-RU" dirty="0">
              <a:latin typeface="Georgia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14348" y="2143116"/>
            <a:ext cx="1785950" cy="928694"/>
            <a:chOff x="642910" y="1928802"/>
            <a:chExt cx="1785950" cy="928694"/>
          </a:xfrm>
        </p:grpSpPr>
        <p:sp>
          <p:nvSpPr>
            <p:cNvPr id="4" name="Овал 3"/>
            <p:cNvSpPr/>
            <p:nvPr/>
          </p:nvSpPr>
          <p:spPr>
            <a:xfrm>
              <a:off x="642910" y="1928802"/>
              <a:ext cx="1000132" cy="92869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428728" y="1928802"/>
              <a:ext cx="1000132" cy="92869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929322" y="2071678"/>
            <a:ext cx="1785950" cy="928694"/>
            <a:chOff x="642910" y="1928802"/>
            <a:chExt cx="1785950" cy="928694"/>
          </a:xfrm>
          <a:solidFill>
            <a:srgbClr val="FFFF00"/>
          </a:solidFill>
        </p:grpSpPr>
        <p:sp>
          <p:nvSpPr>
            <p:cNvPr id="8" name="Овал 7"/>
            <p:cNvSpPr/>
            <p:nvPr/>
          </p:nvSpPr>
          <p:spPr>
            <a:xfrm>
              <a:off x="642910" y="1928802"/>
              <a:ext cx="1000132" cy="92869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428728" y="1928802"/>
              <a:ext cx="1000132" cy="92869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ятно 1 9"/>
          <p:cNvSpPr/>
          <p:nvPr/>
        </p:nvSpPr>
        <p:spPr>
          <a:xfrm>
            <a:off x="3286116" y="1428736"/>
            <a:ext cx="2214578" cy="2500330"/>
          </a:xfrm>
          <a:prstGeom prst="irregularSeal1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3571868" y="3857628"/>
            <a:ext cx="1714512" cy="1500198"/>
            <a:chOff x="3500430" y="4500570"/>
            <a:chExt cx="1714512" cy="1500198"/>
          </a:xfrm>
        </p:grpSpPr>
        <p:sp>
          <p:nvSpPr>
            <p:cNvPr id="11" name="Овал 10"/>
            <p:cNvSpPr/>
            <p:nvPr/>
          </p:nvSpPr>
          <p:spPr>
            <a:xfrm>
              <a:off x="3500430" y="4500570"/>
              <a:ext cx="1000132" cy="92869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571868" y="5072074"/>
              <a:ext cx="1000132" cy="92869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4214810" y="4643446"/>
              <a:ext cx="1000132" cy="9286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285720" y="5357826"/>
            <a:ext cx="8572560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Получение сложных веществ из более простых называется </a:t>
            </a:r>
            <a:r>
              <a:rPr lang="ru-RU" sz="2800" b="1" i="1" dirty="0" smtClean="0">
                <a:solidFill>
                  <a:srgbClr val="0033CC"/>
                </a:solidFill>
                <a:latin typeface="Georgia" pitchFamily="18" charset="0"/>
              </a:rPr>
              <a:t>синтезом</a:t>
            </a:r>
            <a:r>
              <a:rPr lang="ru-RU" sz="2800" b="1" dirty="0" smtClean="0">
                <a:latin typeface="Georgia" pitchFamily="18" charset="0"/>
              </a:rPr>
              <a:t> (греч. синтез – «соединять»)</a:t>
            </a:r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Р</a:t>
            </a:r>
            <a:r>
              <a:rPr smtClean="0">
                <a:latin typeface="Georgia" pitchFamily="18" charset="0"/>
              </a:rPr>
              <a:t>азложение воды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853" y="5139098"/>
            <a:ext cx="3043230" cy="6857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А. Лавуазье</a:t>
            </a:r>
          </a:p>
          <a:p>
            <a:pPr algn="ctr">
              <a:buNone/>
            </a:pPr>
            <a:endParaRPr lang="ru-RU" b="1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3190864" cy="3860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Блок-схема: процесс 7"/>
          <p:cNvSpPr/>
          <p:nvPr/>
        </p:nvSpPr>
        <p:spPr>
          <a:xfrm>
            <a:off x="7358082" y="1500174"/>
            <a:ext cx="428628" cy="4786346"/>
          </a:xfrm>
          <a:prstGeom prst="flowChartProcess">
            <a:avLst/>
          </a:prstGeom>
          <a:solidFill>
            <a:srgbClr val="9696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Fe</a:t>
            </a:r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трубка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572000" y="1500174"/>
            <a:ext cx="857256" cy="714380"/>
            <a:chOff x="3500430" y="4500570"/>
            <a:chExt cx="1714512" cy="1500198"/>
          </a:xfrm>
        </p:grpSpPr>
        <p:sp>
          <p:nvSpPr>
            <p:cNvPr id="11" name="Овал 10"/>
            <p:cNvSpPr/>
            <p:nvPr/>
          </p:nvSpPr>
          <p:spPr>
            <a:xfrm>
              <a:off x="3500430" y="4500570"/>
              <a:ext cx="1000132" cy="92869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571868" y="5072074"/>
              <a:ext cx="1000132" cy="92869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4214810" y="4643446"/>
              <a:ext cx="1000132" cy="9286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Пятно 1 13"/>
          <p:cNvSpPr/>
          <p:nvPr/>
        </p:nvSpPr>
        <p:spPr>
          <a:xfrm>
            <a:off x="7072330" y="5643578"/>
            <a:ext cx="1071570" cy="928670"/>
          </a:xfrm>
          <a:prstGeom prst="irregularSeal1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929454" y="2415261"/>
            <a:ext cx="500066" cy="44223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572132" y="2726478"/>
            <a:ext cx="16706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Fe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4000" b="1" i="0" u="none" strike="noStrike" cap="none" normalizeH="0" baseline="-3000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6286512" y="4058335"/>
            <a:ext cx="857256" cy="442235"/>
            <a:chOff x="4857752" y="4500570"/>
            <a:chExt cx="857256" cy="442235"/>
          </a:xfrm>
        </p:grpSpPr>
        <p:sp>
          <p:nvSpPr>
            <p:cNvPr id="18" name="Овал 17"/>
            <p:cNvSpPr/>
            <p:nvPr/>
          </p:nvSpPr>
          <p:spPr>
            <a:xfrm>
              <a:off x="5214942" y="4500570"/>
              <a:ext cx="500066" cy="44223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857752" y="4500570"/>
              <a:ext cx="500066" cy="44223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animBg="1"/>
      <p:bldP spid="14" grpId="0" animBg="1"/>
      <p:bldP spid="14" grpId="1" animBg="1"/>
      <p:bldP spid="16" grpId="0" animBg="1"/>
      <p:bldP spid="10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Georgia" pitchFamily="18" charset="0"/>
              </a:rPr>
              <a:t>Р</a:t>
            </a:r>
            <a:r>
              <a:rPr sz="4000" smtClean="0">
                <a:latin typeface="Georgia" pitchFamily="18" charset="0"/>
              </a:rPr>
              <a:t>азложение воды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3" y="6072206"/>
            <a:ext cx="2984507" cy="571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Эвдиометр 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b="53360"/>
          <a:stretch>
            <a:fillRect/>
          </a:stretch>
        </p:blipFill>
        <p:spPr bwMode="auto">
          <a:xfrm>
            <a:off x="5400743" y="3786189"/>
            <a:ext cx="1274691" cy="2051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 t="54348"/>
          <a:stretch>
            <a:fillRect/>
          </a:stretch>
        </p:blipFill>
        <p:spPr bwMode="auto">
          <a:xfrm>
            <a:off x="7143768" y="3786190"/>
            <a:ext cx="1302294" cy="2051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500174"/>
            <a:ext cx="3865161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latin typeface="Georgia" pitchFamily="18" charset="0"/>
              </a:rPr>
              <a:t>1 </a:t>
            </a:r>
            <a:r>
              <a:rPr lang="ru-RU" sz="2800" b="1" dirty="0" smtClean="0">
                <a:latin typeface="Georgia" pitchFamily="18" charset="0"/>
              </a:rPr>
              <a:t>л водорода  (н.у.) 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428868"/>
            <a:ext cx="155042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0,089 г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928794" y="2143116"/>
            <a:ext cx="64294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143248"/>
            <a:ext cx="4107215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latin typeface="Georgia" pitchFamily="18" charset="0"/>
              </a:rPr>
              <a:t>1 </a:t>
            </a:r>
            <a:r>
              <a:rPr lang="ru-RU" sz="2800" b="1" dirty="0" smtClean="0">
                <a:latin typeface="Georgia" pitchFamily="18" charset="0"/>
              </a:rPr>
              <a:t>л кислорода  (н.у.) 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4071942"/>
            <a:ext cx="1529586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1, 429 г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000232" y="3786190"/>
            <a:ext cx="64294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4929198"/>
            <a:ext cx="414568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0,089 * 2 : 1,429 = 1:8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5929330"/>
            <a:ext cx="128753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>
                <a:latin typeface="Georgia" pitchFamily="18" charset="0"/>
              </a:rPr>
              <a:t>Н</a:t>
            </a:r>
            <a:r>
              <a:rPr lang="ru-RU" sz="4000" b="1" baseline="-25000" dirty="0" smtClean="0">
                <a:latin typeface="Georgia" pitchFamily="18" charset="0"/>
              </a:rPr>
              <a:t>2</a:t>
            </a:r>
            <a:r>
              <a:rPr lang="ru-RU" sz="4000" b="1" dirty="0" smtClean="0">
                <a:latin typeface="Georgia" pitchFamily="18" charset="0"/>
              </a:rPr>
              <a:t>О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000232" y="5572140"/>
            <a:ext cx="64294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1357298"/>
            <a:ext cx="4572000" cy="21236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Метод определения состава веществ путем их разложения на более простые составные части называется </a:t>
            </a:r>
            <a:r>
              <a:rPr lang="ru-RU" sz="2200" b="1" i="1" dirty="0" smtClean="0">
                <a:solidFill>
                  <a:srgbClr val="0033CC"/>
                </a:solidFill>
                <a:latin typeface="Georgia" pitchFamily="18" charset="0"/>
              </a:rPr>
              <a:t>анализом</a:t>
            </a:r>
            <a:r>
              <a:rPr lang="ru-RU" sz="2200" b="1" dirty="0" smtClean="0">
                <a:latin typeface="Georgia" pitchFamily="18" charset="0"/>
              </a:rPr>
              <a:t> (греч. анализ – «разложение»)</a:t>
            </a:r>
            <a:endParaRPr lang="ru-RU" sz="2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" pitchFamily="18" charset="0"/>
              </a:rPr>
              <a:t>ФИЗИЧЕСКИЕ СВОЙСТВА ВОДЫ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58975"/>
            <a:ext cx="5357818" cy="4899025"/>
          </a:xfrm>
        </p:spPr>
        <p:txBody>
          <a:bodyPr>
            <a:normAutofit/>
          </a:bodyPr>
          <a:lstStyle/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</a:rPr>
              <a:t>Жидкость</a:t>
            </a:r>
          </a:p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</a:rPr>
              <a:t>Без вкуса</a:t>
            </a:r>
          </a:p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</a:rPr>
              <a:t>Без запаха</a:t>
            </a:r>
          </a:p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</a:rPr>
              <a:t>Без цвета</a:t>
            </a:r>
          </a:p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  <a:sym typeface="Symbol" pitchFamily="18" charset="2"/>
              </a:rPr>
              <a:t>=1 г/см</a:t>
            </a:r>
            <a:r>
              <a:rPr lang="ru-RU" b="1" baseline="30000" dirty="0">
                <a:latin typeface="Georgia" pitchFamily="18" charset="0"/>
                <a:sym typeface="Symbol" pitchFamily="18" charset="2"/>
              </a:rPr>
              <a:t>3</a:t>
            </a:r>
          </a:p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  <a:cs typeface="Times New Roman" pitchFamily="18" charset="0"/>
                <a:sym typeface="Symbol" pitchFamily="18" charset="2"/>
              </a:rPr>
              <a:t>T</a:t>
            </a:r>
            <a:r>
              <a:rPr lang="ru-RU" b="1" baseline="30000" dirty="0">
                <a:latin typeface="Georgia" pitchFamily="18" charset="0"/>
                <a:sym typeface="Symbol" pitchFamily="18" charset="2"/>
              </a:rPr>
              <a:t>0</a:t>
            </a:r>
            <a:r>
              <a:rPr lang="ru-RU" b="1" baseline="-25000" dirty="0">
                <a:latin typeface="Georgia" pitchFamily="18" charset="0"/>
                <a:sym typeface="Symbol" pitchFamily="18" charset="2"/>
              </a:rPr>
              <a:t>плав=</a:t>
            </a:r>
            <a:r>
              <a:rPr lang="ru-RU" b="1" dirty="0">
                <a:latin typeface="Georgia" pitchFamily="18" charset="0"/>
                <a:sym typeface="Symbol" pitchFamily="18" charset="2"/>
              </a:rPr>
              <a:t>0</a:t>
            </a:r>
            <a:r>
              <a:rPr lang="ru-RU" b="1" baseline="30000" dirty="0">
                <a:latin typeface="Georgia" pitchFamily="18" charset="0"/>
                <a:sym typeface="Symbol" pitchFamily="18" charset="2"/>
              </a:rPr>
              <a:t>0</a:t>
            </a:r>
            <a:r>
              <a:rPr lang="ru-RU" b="1" dirty="0">
                <a:latin typeface="Georgia" pitchFamily="18" charset="0"/>
                <a:sym typeface="Symbol" pitchFamily="18" charset="2"/>
              </a:rPr>
              <a:t>С(</a:t>
            </a:r>
            <a:r>
              <a:rPr lang="ru-RU" b="1" dirty="0" err="1">
                <a:latin typeface="Georgia" pitchFamily="18" charset="0"/>
                <a:sym typeface="Symbol" pitchFamily="18" charset="2"/>
              </a:rPr>
              <a:t>ледвода</a:t>
            </a:r>
            <a:r>
              <a:rPr lang="ru-RU" b="1" dirty="0">
                <a:latin typeface="Georgia" pitchFamily="18" charset="0"/>
                <a:sym typeface="Symbol" pitchFamily="18" charset="2"/>
              </a:rPr>
              <a:t>)</a:t>
            </a:r>
          </a:p>
          <a:p>
            <a:pPr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b="1" dirty="0">
                <a:latin typeface="Georgia" pitchFamily="18" charset="0"/>
                <a:cs typeface="Times New Roman" pitchFamily="18" charset="0"/>
                <a:sym typeface="Symbol" pitchFamily="18" charset="2"/>
              </a:rPr>
              <a:t>T</a:t>
            </a:r>
            <a:r>
              <a:rPr lang="ru-RU" b="1" baseline="30000" dirty="0">
                <a:latin typeface="Georgia" pitchFamily="18" charset="0"/>
                <a:sym typeface="Symbol" pitchFamily="18" charset="2"/>
              </a:rPr>
              <a:t>0</a:t>
            </a:r>
            <a:r>
              <a:rPr lang="ru-RU" b="1" baseline="-25000" dirty="0">
                <a:latin typeface="Georgia" pitchFamily="18" charset="0"/>
                <a:sym typeface="Symbol" pitchFamily="18" charset="2"/>
              </a:rPr>
              <a:t>кип</a:t>
            </a:r>
            <a:r>
              <a:rPr lang="ru-RU" b="1" dirty="0">
                <a:latin typeface="Georgia" pitchFamily="18" charset="0"/>
                <a:sym typeface="Symbol" pitchFamily="18" charset="2"/>
              </a:rPr>
              <a:t>=100</a:t>
            </a:r>
            <a:r>
              <a:rPr lang="ru-RU" b="1" baseline="30000" dirty="0">
                <a:latin typeface="Georgia" pitchFamily="18" charset="0"/>
                <a:sym typeface="Symbol" pitchFamily="18" charset="2"/>
              </a:rPr>
              <a:t>0</a:t>
            </a:r>
            <a:r>
              <a:rPr lang="ru-RU" b="1" dirty="0">
                <a:latin typeface="Georgia" pitchFamily="18" charset="0"/>
                <a:sym typeface="Symbol" pitchFamily="18" charset="2"/>
              </a:rPr>
              <a:t>С(вода пар)</a:t>
            </a:r>
          </a:p>
        </p:txBody>
      </p:sp>
      <p:pic>
        <p:nvPicPr>
          <p:cNvPr id="68612" name="Picture 4" descr="0003907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48" y="857232"/>
            <a:ext cx="4000528" cy="3937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Georgia" pitchFamily="18" charset="0"/>
              </a:rPr>
              <a:t>АНОМАЛИИ ВОДЫ</a:t>
            </a:r>
            <a:r>
              <a:rPr lang="ru-RU" sz="4800" dirty="0">
                <a:latin typeface="Georgia" pitchFamily="18" charset="0"/>
              </a:rPr>
              <a:t/>
            </a:r>
            <a:br>
              <a:rPr lang="ru-RU" sz="4800" dirty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Вода - самое </a:t>
            </a:r>
            <a:r>
              <a:rPr lang="ru-RU" sz="2800" b="1" dirty="0">
                <a:latin typeface="Georgia" pitchFamily="18" charset="0"/>
              </a:rPr>
              <a:t>аномальное соединение на земном шаре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4213" y="5181600"/>
            <a:ext cx="7772400" cy="1676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400" b="1" dirty="0">
                <a:latin typeface="Georgia" pitchFamily="18" charset="0"/>
              </a:rPr>
              <a:t>Вода-регулятор температуры на земном шаре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400" b="1" dirty="0">
                <a:latin typeface="Georgia" pitchFamily="18" charset="0"/>
              </a:rPr>
              <a:t>Вода поддерживает жизнь в водоемах при температуре </a:t>
            </a:r>
            <a:r>
              <a:rPr lang="ru-RU" sz="2400" b="1" dirty="0" smtClean="0">
                <a:latin typeface="Georgia" pitchFamily="18" charset="0"/>
              </a:rPr>
              <a:t>ниже 0 </a:t>
            </a:r>
            <a:r>
              <a:rPr lang="ru-RU" sz="2400" b="1" baseline="30000" dirty="0" smtClean="0">
                <a:latin typeface="Georgia" pitchFamily="18" charset="0"/>
              </a:rPr>
              <a:t>0</a:t>
            </a:r>
            <a:r>
              <a:rPr lang="ru-RU" sz="2400" b="1" dirty="0" smtClean="0">
                <a:latin typeface="Georgia" pitchFamily="18" charset="0"/>
              </a:rPr>
              <a:t>С</a:t>
            </a:r>
            <a:endParaRPr lang="ru-RU" sz="2400" b="1" dirty="0">
              <a:latin typeface="Georgia" pitchFamily="18" charset="0"/>
            </a:endParaRP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400" b="1" dirty="0">
                <a:latin typeface="Georgia" pitchFamily="18" charset="0"/>
              </a:rPr>
              <a:t>Вода при замерзании увеличивается в объеме</a:t>
            </a:r>
            <a:endParaRPr lang="ru-RU" sz="2400" b="1" dirty="0">
              <a:latin typeface="Georgia" pitchFamily="18" charset="0"/>
              <a:sym typeface="Symbol" pitchFamily="18" charset="2"/>
            </a:endParaRPr>
          </a:p>
        </p:txBody>
      </p:sp>
      <p:pic>
        <p:nvPicPr>
          <p:cNvPr id="32775" name="Picture 7" descr="вода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1844675"/>
            <a:ext cx="4319588" cy="3240088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Взаимодействие воды с простыми веществами: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2285992"/>
            <a:ext cx="8229600" cy="8572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Реакция с металлами, расположенными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в ряду активности металлов до магния: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3500438"/>
            <a:ext cx="1928826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Активный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металл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357422" y="3500438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+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488" y="3500438"/>
            <a:ext cx="100013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Вода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429124" y="3500438"/>
            <a:ext cx="2084459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Гидроксид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металла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929058" y="3500438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=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7072330" y="3500438"/>
            <a:ext cx="1643074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Водород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572264" y="3500438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+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4929198"/>
            <a:ext cx="764664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Na +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 = 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NaOH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+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↑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4929198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4929198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4929198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5572140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Гидроксид</a:t>
            </a:r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натрия</a:t>
            </a: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4577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Х</a:t>
            </a:r>
            <a:r>
              <a:rPr sz="3200" smtClean="0">
                <a:latin typeface="Georgia" pitchFamily="18" charset="0"/>
              </a:rPr>
              <a:t>имические свойства воды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Взаимодействие воды с простыми веществами: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2285992"/>
            <a:ext cx="8229600" cy="8572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Реакция с металлами, расположенными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в ряду активности металлов от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Mg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до </a:t>
            </a:r>
            <a:r>
              <a:rPr kumimoji="0" 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Pb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3500438"/>
            <a:ext cx="1928826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Менее активный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металл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357422" y="3500438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+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488" y="3500438"/>
            <a:ext cx="100013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Вода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latin typeface="Georgia" pitchFamily="18" charset="0"/>
              </a:rPr>
              <a:t>(</a:t>
            </a:r>
            <a:r>
              <a:rPr lang="en-US" sz="2400" b="1" dirty="0" smtClean="0">
                <a:latin typeface="Georgia" pitchFamily="18" charset="0"/>
              </a:rPr>
              <a:t>t</a:t>
            </a:r>
            <a:r>
              <a:rPr lang="ru-RU" sz="2400" b="1" dirty="0" smtClean="0">
                <a:latin typeface="Georgia" pitchFamily="18" charset="0"/>
              </a:rPr>
              <a:t>)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429124" y="3500438"/>
            <a:ext cx="2084459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latin typeface="Georgia" pitchFamily="18" charset="0"/>
              </a:rPr>
              <a:t>О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ксид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металла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929058" y="3500438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=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7072330" y="3500438"/>
            <a:ext cx="1643074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Водород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572264" y="3500438"/>
            <a:ext cx="4362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+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4929198"/>
            <a:ext cx="707116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Zn +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O = 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ZnO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+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H</a:t>
            </a:r>
            <a:r>
              <a:rPr kumimoji="0" lang="en-US" sz="4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Calibri" pitchFamily="34" charset="0"/>
              </a:rPr>
              <a:t>↑</a:t>
            </a:r>
            <a:endParaRPr kumimoji="0" lang="en-US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5572140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Оксид </a:t>
            </a:r>
          </a:p>
          <a:p>
            <a:pPr algn="ctr"/>
            <a:r>
              <a:rPr lang="ru-RU" b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цинка</a:t>
            </a: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4577" grpId="0"/>
      <p:bldP spid="16" grpId="0"/>
    </p:bldLst>
  </p:timing>
</p:sld>
</file>

<file path=ppt/theme/theme1.xml><?xml version="1.0" encoding="utf-8"?>
<a:theme xmlns:a="http://schemas.openxmlformats.org/drawingml/2006/main" name="TS030008558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7721501-2662-4957-9C85-741F7553E6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TS030008558</Template>
  <TotalTime>301</TotalTime>
  <Words>495</Words>
  <Application>Microsoft Office PowerPoint</Application>
  <PresentationFormat>Экран (4:3)</PresentationFormat>
  <Paragraphs>127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TS030008558</vt:lpstr>
      <vt:lpstr>Вода в природе. Состав, свойства и применение воды.</vt:lpstr>
      <vt:lpstr>Характеристика воды</vt:lpstr>
      <vt:lpstr>Вода – открытие  XVII века</vt:lpstr>
      <vt:lpstr>Разложение воды</vt:lpstr>
      <vt:lpstr>Разложение воды</vt:lpstr>
      <vt:lpstr>ФИЗИЧЕСКИЕ СВОЙСТВА ВОДЫ</vt:lpstr>
      <vt:lpstr>АНОМАЛИИ ВОДЫ Вода - самое аномальное соединение на земном шаре</vt:lpstr>
      <vt:lpstr>Химические свойства воды</vt:lpstr>
      <vt:lpstr>Химические свойства воды</vt:lpstr>
      <vt:lpstr>Химические свойства воды</vt:lpstr>
      <vt:lpstr>Химические свойства воды</vt:lpstr>
      <vt:lpstr>Химические свойства воды</vt:lpstr>
      <vt:lpstr>Гашение извести</vt:lpstr>
      <vt:lpstr>Химические свойства воды</vt:lpstr>
      <vt:lpstr>Химические свойства воды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и химические свойства воды</dc:title>
  <dc:creator>Admin</dc:creator>
  <cp:lastModifiedBy>admin</cp:lastModifiedBy>
  <cp:revision>28</cp:revision>
  <dcterms:created xsi:type="dcterms:W3CDTF">2013-01-27T09:49:31Z</dcterms:created>
  <dcterms:modified xsi:type="dcterms:W3CDTF">2017-03-03T02:41:31Z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TC030008558</vt:lpwstr>
  </property>
</Properties>
</file>