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68" r:id="rId1"/>
  </p:sldMasterIdLst>
  <p:notesMasterIdLst>
    <p:notesMasterId r:id="rId15"/>
  </p:notesMasterIdLst>
  <p:handoutMasterIdLst>
    <p:handoutMasterId r:id="rId16"/>
  </p:handoutMasterIdLst>
  <p:sldIdLst>
    <p:sldId id="322" r:id="rId2"/>
    <p:sldId id="309" r:id="rId3"/>
    <p:sldId id="312" r:id="rId4"/>
    <p:sldId id="311" r:id="rId5"/>
    <p:sldId id="313" r:id="rId6"/>
    <p:sldId id="314" r:id="rId7"/>
    <p:sldId id="315" r:id="rId8"/>
    <p:sldId id="316" r:id="rId9"/>
    <p:sldId id="317" r:id="rId10"/>
    <p:sldId id="318" r:id="rId11"/>
    <p:sldId id="320" r:id="rId12"/>
    <p:sldId id="321" r:id="rId13"/>
    <p:sldId id="323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9E345"/>
    <a:srgbClr val="E5D943"/>
    <a:srgbClr val="E3D62F"/>
    <a:srgbClr val="6C4EA9"/>
    <a:srgbClr val="A3A3A3"/>
    <a:srgbClr val="535353"/>
    <a:srgbClr val="6D6D6D"/>
    <a:srgbClr val="7C7C7C"/>
    <a:srgbClr val="A04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79" autoAdjust="0"/>
    <p:restoredTop sz="50000" autoAdjust="0"/>
  </p:normalViewPr>
  <p:slideViewPr>
    <p:cSldViewPr>
      <p:cViewPr varScale="1">
        <p:scale>
          <a:sx n="73" d="100"/>
          <a:sy n="73" d="100"/>
        </p:scale>
        <p:origin x="528" y="54"/>
      </p:cViewPr>
      <p:guideLst>
        <p:guide orient="horz" pos="2208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6758D99-3459-4A4F-A95C-C81D736A18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DBE863-CE5E-468C-95AC-B62FA76FC1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C707D-77EC-47B0-84AC-BC6FDB81EAD5}" type="datetime1">
              <a:rPr lang="ru-RU" smtClean="0"/>
              <a:t>05.11.2018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E708560-3672-4D31-9D7D-3D1CFA1AF8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D02B139-65B6-4B69-8D92-E7D049B597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8FBB9-80B2-4F95-A4D8-1FF8D2713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101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67A1AF9-89E4-46D9-A385-1A77078401A5}" type="datetime1">
              <a:rPr lang="ru-RU" smtClean="0"/>
              <a:t>05.11.2018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051E4D-7E57-413A-8720-4F166BDFA2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763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D051E4D-7E57-413A-8720-4F166BDFA2F0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08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D051E4D-7E57-413A-8720-4F166BDFA2F0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140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03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54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743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01EED-287D-B044-B13E-93334ABA9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717" y="262501"/>
            <a:ext cx="4777084" cy="1227598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>
              <a:defRPr lang="en-US" sz="4800">
                <a:latin typeface="+mj-lt"/>
                <a:ea typeface="+mn-ea"/>
                <a:cs typeface="+mn-cs"/>
              </a:defRPr>
            </a:lvl1pPr>
          </a:lstStyle>
          <a:p>
            <a:pPr marL="0" lvl="0" algn="l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54AD5E24-6241-E249-825D-7358AC3A2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3200" y="6443664"/>
            <a:ext cx="5418667" cy="26193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100" dirty="0" smtClean="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pPr marL="0" lvl="0" rtl="0"/>
            <a:r>
              <a:rPr lang="ru-RU" smtClean="0"/>
              <a:t>Образец текста</a:t>
            </a:r>
          </a:p>
        </p:txBody>
      </p:sp>
      <p:sp>
        <p:nvSpPr>
          <p:cNvPr id="40" name="Текст 39">
            <a:extLst>
              <a:ext uri="{FF2B5EF4-FFF2-40B4-BE49-F238E27FC236}">
                <a16:creationId xmlns:a16="http://schemas.microsoft.com/office/drawing/2014/main" id="{AD48FD26-8883-6644-B0FA-A6B92A90D7E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80485" y="1660005"/>
            <a:ext cx="4777336" cy="381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C15D7372-204D-244C-AE20-13C0C616913D}"/>
              </a:ext>
            </a:extLst>
          </p:cNvPr>
          <p:cNvGrpSpPr/>
          <p:nvPr userDrawn="1"/>
        </p:nvGrpSpPr>
        <p:grpSpPr>
          <a:xfrm>
            <a:off x="5486400" y="1899057"/>
            <a:ext cx="4005302" cy="3878149"/>
            <a:chOff x="2133600" y="914400"/>
            <a:chExt cx="4800600" cy="4648200"/>
          </a:xfrm>
        </p:grpSpPr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id="{08F3A33D-4427-F740-882A-2287D2C2E03A}"/>
                </a:ext>
              </a:extLst>
            </p:cNvPr>
            <p:cNvSpPr/>
            <p:nvPr/>
          </p:nvSpPr>
          <p:spPr bwMode="auto">
            <a:xfrm>
              <a:off x="3733800" y="1600200"/>
              <a:ext cx="2133600" cy="2133600"/>
            </a:xfrm>
            <a:prstGeom prst="ellipse">
              <a:avLst/>
            </a:prstGeom>
            <a:solidFill>
              <a:schemeClr val="accent3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:a16="http://schemas.microsoft.com/office/drawing/2014/main" id="{5E152306-EB00-E241-B70A-4AA581A8850A}"/>
                </a:ext>
              </a:extLst>
            </p:cNvPr>
            <p:cNvSpPr/>
            <p:nvPr/>
          </p:nvSpPr>
          <p:spPr bwMode="auto">
            <a:xfrm>
              <a:off x="4800600" y="3276600"/>
              <a:ext cx="2133600" cy="2133600"/>
            </a:xfrm>
            <a:prstGeom prst="ellipse">
              <a:avLst/>
            </a:prstGeom>
            <a:solidFill>
              <a:schemeClr val="accent5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44" name="Овал 43">
              <a:extLst>
                <a:ext uri="{FF2B5EF4-FFF2-40B4-BE49-F238E27FC236}">
                  <a16:creationId xmlns:a16="http://schemas.microsoft.com/office/drawing/2014/main" id="{4D8D2E04-E788-5143-9B3F-2AA643E73F3D}"/>
                </a:ext>
              </a:extLst>
            </p:cNvPr>
            <p:cNvSpPr/>
            <p:nvPr/>
          </p:nvSpPr>
          <p:spPr bwMode="auto">
            <a:xfrm>
              <a:off x="2514600" y="1676400"/>
              <a:ext cx="1371600" cy="1371600"/>
            </a:xfrm>
            <a:prstGeom prst="ellipse">
              <a:avLst/>
            </a:prstGeom>
            <a:solidFill>
              <a:schemeClr val="accent6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atin typeface="+mn-lt"/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:a16="http://schemas.microsoft.com/office/drawing/2014/main" id="{DB0F0F10-D7D8-1640-9A0C-9565AAB0FEFE}"/>
                </a:ext>
              </a:extLst>
            </p:cNvPr>
            <p:cNvSpPr/>
            <p:nvPr/>
          </p:nvSpPr>
          <p:spPr bwMode="auto">
            <a:xfrm>
              <a:off x="2133600" y="2971800"/>
              <a:ext cx="1066800" cy="1066800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46" name="Овал 45">
              <a:extLst>
                <a:ext uri="{FF2B5EF4-FFF2-40B4-BE49-F238E27FC236}">
                  <a16:creationId xmlns:a16="http://schemas.microsoft.com/office/drawing/2014/main" id="{CE101BB6-2D44-AE47-B636-34B1D3A0968C}"/>
                </a:ext>
              </a:extLst>
            </p:cNvPr>
            <p:cNvSpPr/>
            <p:nvPr/>
          </p:nvSpPr>
          <p:spPr bwMode="auto">
            <a:xfrm>
              <a:off x="5562600" y="1905000"/>
              <a:ext cx="1066800" cy="1066800"/>
            </a:xfrm>
            <a:prstGeom prst="ellipse">
              <a:avLst/>
            </a:prstGeom>
            <a:solidFill>
              <a:schemeClr val="accent4"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47" name="Овал 46">
              <a:extLst>
                <a:ext uri="{FF2B5EF4-FFF2-40B4-BE49-F238E27FC236}">
                  <a16:creationId xmlns:a16="http://schemas.microsoft.com/office/drawing/2014/main" id="{F37AEB84-A496-5C4C-B198-2DC87E4C7369}"/>
                </a:ext>
              </a:extLst>
            </p:cNvPr>
            <p:cNvSpPr/>
            <p:nvPr/>
          </p:nvSpPr>
          <p:spPr bwMode="auto">
            <a:xfrm>
              <a:off x="3733800" y="914400"/>
              <a:ext cx="1066800" cy="1066800"/>
            </a:xfrm>
            <a:prstGeom prst="ellipse">
              <a:avLst/>
            </a:prstGeom>
            <a:solidFill>
              <a:schemeClr val="accent6"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48" name="Овал 47">
              <a:extLst>
                <a:ext uri="{FF2B5EF4-FFF2-40B4-BE49-F238E27FC236}">
                  <a16:creationId xmlns:a16="http://schemas.microsoft.com/office/drawing/2014/main" id="{67DF15DD-D0E7-5B4B-A4A4-9AFEE1F0D51D}"/>
                </a:ext>
              </a:extLst>
            </p:cNvPr>
            <p:cNvSpPr/>
            <p:nvPr/>
          </p:nvSpPr>
          <p:spPr bwMode="auto">
            <a:xfrm>
              <a:off x="2209800" y="3429000"/>
              <a:ext cx="2133600" cy="213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latin typeface="+mn-lt"/>
              </a:endParaRPr>
            </a:p>
          </p:txBody>
        </p:sp>
      </p:grpSp>
      <p:cxnSp>
        <p:nvCxnSpPr>
          <p:cNvPr id="49" name="Соединительная линия уступом 48">
            <a:extLst>
              <a:ext uri="{FF2B5EF4-FFF2-40B4-BE49-F238E27FC236}">
                <a16:creationId xmlns:a16="http://schemas.microsoft.com/office/drawing/2014/main" id="{D86FCA9C-66CC-E04D-B6F2-A3086978BEC9}"/>
              </a:ext>
            </a:extLst>
          </p:cNvPr>
          <p:cNvCxnSpPr/>
          <p:nvPr userDrawn="1"/>
        </p:nvCxnSpPr>
        <p:spPr bwMode="auto">
          <a:xfrm rot="5400000" flipH="1" flipV="1">
            <a:off x="6432407" y="3270702"/>
            <a:ext cx="34669" cy="1418071"/>
          </a:xfrm>
          <a:prstGeom prst="bentConnector4">
            <a:avLst>
              <a:gd name="adj1" fmla="val -659379"/>
              <a:gd name="adj2" fmla="val 74658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Соединительная линия уступом 49">
            <a:extLst>
              <a:ext uri="{FF2B5EF4-FFF2-40B4-BE49-F238E27FC236}">
                <a16:creationId xmlns:a16="http://schemas.microsoft.com/office/drawing/2014/main" id="{35AA603F-C4F2-4C46-A0E1-A150163FDCFF}"/>
              </a:ext>
            </a:extLst>
          </p:cNvPr>
          <p:cNvCxnSpPr/>
          <p:nvPr userDrawn="1"/>
        </p:nvCxnSpPr>
        <p:spPr bwMode="auto">
          <a:xfrm rot="16200000" flipH="1">
            <a:off x="6076285" y="3200585"/>
            <a:ext cx="1605231" cy="52800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Соединительная линия уступом 50">
            <a:extLst>
              <a:ext uri="{FF2B5EF4-FFF2-40B4-BE49-F238E27FC236}">
                <a16:creationId xmlns:a16="http://schemas.microsoft.com/office/drawing/2014/main" id="{CC21B4BC-9DB1-FB4C-9C05-89636F8E01B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966653" y="4823563"/>
            <a:ext cx="1398677" cy="3814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Соединительная линия уступом 51">
            <a:extLst>
              <a:ext uri="{FF2B5EF4-FFF2-40B4-BE49-F238E27FC236}">
                <a16:creationId xmlns:a16="http://schemas.microsoft.com/office/drawing/2014/main" id="{1B3094BA-AA5F-CA4F-AEC9-1BBAAE31A0AB}"/>
              </a:ext>
            </a:extLst>
          </p:cNvPr>
          <p:cNvCxnSpPr/>
          <p:nvPr userDrawn="1"/>
        </p:nvCxnSpPr>
        <p:spPr bwMode="auto">
          <a:xfrm rot="5400000">
            <a:off x="7494905" y="3145195"/>
            <a:ext cx="1271526" cy="826491"/>
          </a:xfrm>
          <a:prstGeom prst="bentConnector3">
            <a:avLst>
              <a:gd name="adj1" fmla="val 20627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Соединительная линия уступом 52">
            <a:extLst>
              <a:ext uri="{FF2B5EF4-FFF2-40B4-BE49-F238E27FC236}">
                <a16:creationId xmlns:a16="http://schemas.microsoft.com/office/drawing/2014/main" id="{9C580634-6DD3-EE42-8DAC-5CE0F95E8234}"/>
              </a:ext>
            </a:extLst>
          </p:cNvPr>
          <p:cNvCxnSpPr/>
          <p:nvPr userDrawn="1"/>
        </p:nvCxnSpPr>
        <p:spPr bwMode="auto">
          <a:xfrm rot="10800000" flipV="1">
            <a:off x="7768375" y="3488462"/>
            <a:ext cx="896836" cy="3215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Соединительная линия уступом 53">
            <a:extLst>
              <a:ext uri="{FF2B5EF4-FFF2-40B4-BE49-F238E27FC236}">
                <a16:creationId xmlns:a16="http://schemas.microsoft.com/office/drawing/2014/main" id="{E8DB08B6-890C-F84C-8BE1-1E2B14E38BD2}"/>
              </a:ext>
            </a:extLst>
          </p:cNvPr>
          <p:cNvCxnSpPr/>
          <p:nvPr userDrawn="1"/>
        </p:nvCxnSpPr>
        <p:spPr bwMode="auto">
          <a:xfrm rot="10800000">
            <a:off x="7701598" y="4505681"/>
            <a:ext cx="1335101" cy="508610"/>
          </a:xfrm>
          <a:prstGeom prst="bentConnector3">
            <a:avLst>
              <a:gd name="adj1" fmla="val 25724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Соединительная линия уступом 54">
            <a:extLst>
              <a:ext uri="{FF2B5EF4-FFF2-40B4-BE49-F238E27FC236}">
                <a16:creationId xmlns:a16="http://schemas.microsoft.com/office/drawing/2014/main" id="{5E93BED7-1092-3F44-B6D8-149F86101CC4}"/>
              </a:ext>
            </a:extLst>
          </p:cNvPr>
          <p:cNvCxnSpPr/>
          <p:nvPr userDrawn="1"/>
        </p:nvCxnSpPr>
        <p:spPr bwMode="auto">
          <a:xfrm rot="5400000">
            <a:off x="6367419" y="2781536"/>
            <a:ext cx="2441754" cy="23483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id="{AD84D262-02D3-1044-8D93-A83A3F0ECFB4}"/>
              </a:ext>
            </a:extLst>
          </p:cNvPr>
          <p:cNvGrpSpPr/>
          <p:nvPr userDrawn="1"/>
        </p:nvGrpSpPr>
        <p:grpSpPr>
          <a:xfrm>
            <a:off x="6673156" y="4112406"/>
            <a:ext cx="1716558" cy="2745594"/>
            <a:chOff x="2435225" y="22552"/>
            <a:chExt cx="4273550" cy="6835448"/>
          </a:xfrm>
          <a:solidFill>
            <a:schemeClr val="tx1"/>
          </a:solidFill>
        </p:grpSpPr>
        <p:sp>
          <p:nvSpPr>
            <p:cNvPr id="57" name="Полилиния 5">
              <a:extLst>
                <a:ext uri="{FF2B5EF4-FFF2-40B4-BE49-F238E27FC236}">
                  <a16:creationId xmlns:a16="http://schemas.microsoft.com/office/drawing/2014/main" id="{CFB55F6E-96AE-224F-81AC-D94D4F08A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26" y="22552"/>
              <a:ext cx="2317751" cy="634999"/>
            </a:xfrm>
            <a:custGeom>
              <a:avLst/>
              <a:gdLst>
                <a:gd name="T0" fmla="*/ 1460 w 1460"/>
                <a:gd name="T1" fmla="*/ 57 h 400"/>
                <a:gd name="T2" fmla="*/ 1460 w 1460"/>
                <a:gd name="T3" fmla="*/ 57 h 400"/>
                <a:gd name="T4" fmla="*/ 1458 w 1460"/>
                <a:gd name="T5" fmla="*/ 45 h 400"/>
                <a:gd name="T6" fmla="*/ 1454 w 1460"/>
                <a:gd name="T7" fmla="*/ 35 h 400"/>
                <a:gd name="T8" fmla="*/ 1449 w 1460"/>
                <a:gd name="T9" fmla="*/ 24 h 400"/>
                <a:gd name="T10" fmla="*/ 1443 w 1460"/>
                <a:gd name="T11" fmla="*/ 17 h 400"/>
                <a:gd name="T12" fmla="*/ 1434 w 1460"/>
                <a:gd name="T13" fmla="*/ 9 h 400"/>
                <a:gd name="T14" fmla="*/ 1424 w 1460"/>
                <a:gd name="T15" fmla="*/ 4 h 400"/>
                <a:gd name="T16" fmla="*/ 1413 w 1460"/>
                <a:gd name="T17" fmla="*/ 0 h 400"/>
                <a:gd name="T18" fmla="*/ 1402 w 1460"/>
                <a:gd name="T19" fmla="*/ 0 h 400"/>
                <a:gd name="T20" fmla="*/ 58 w 1460"/>
                <a:gd name="T21" fmla="*/ 0 h 400"/>
                <a:gd name="T22" fmla="*/ 58 w 1460"/>
                <a:gd name="T23" fmla="*/ 0 h 400"/>
                <a:gd name="T24" fmla="*/ 47 w 1460"/>
                <a:gd name="T25" fmla="*/ 0 h 400"/>
                <a:gd name="T26" fmla="*/ 35 w 1460"/>
                <a:gd name="T27" fmla="*/ 4 h 400"/>
                <a:gd name="T28" fmla="*/ 26 w 1460"/>
                <a:gd name="T29" fmla="*/ 9 h 400"/>
                <a:gd name="T30" fmla="*/ 17 w 1460"/>
                <a:gd name="T31" fmla="*/ 17 h 400"/>
                <a:gd name="T32" fmla="*/ 11 w 1460"/>
                <a:gd name="T33" fmla="*/ 24 h 400"/>
                <a:gd name="T34" fmla="*/ 4 w 1460"/>
                <a:gd name="T35" fmla="*/ 35 h 400"/>
                <a:gd name="T36" fmla="*/ 2 w 1460"/>
                <a:gd name="T37" fmla="*/ 45 h 400"/>
                <a:gd name="T38" fmla="*/ 0 w 1460"/>
                <a:gd name="T39" fmla="*/ 57 h 400"/>
                <a:gd name="T40" fmla="*/ 0 w 1460"/>
                <a:gd name="T41" fmla="*/ 400 h 400"/>
                <a:gd name="T42" fmla="*/ 1460 w 1460"/>
                <a:gd name="T43" fmla="*/ 400 h 400"/>
                <a:gd name="T44" fmla="*/ 1460 w 1460"/>
                <a:gd name="T45" fmla="*/ 5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0" h="400">
                  <a:moveTo>
                    <a:pt x="1460" y="57"/>
                  </a:moveTo>
                  <a:lnTo>
                    <a:pt x="1460" y="57"/>
                  </a:lnTo>
                  <a:lnTo>
                    <a:pt x="1458" y="45"/>
                  </a:lnTo>
                  <a:lnTo>
                    <a:pt x="1454" y="35"/>
                  </a:lnTo>
                  <a:lnTo>
                    <a:pt x="1449" y="24"/>
                  </a:lnTo>
                  <a:lnTo>
                    <a:pt x="1443" y="17"/>
                  </a:lnTo>
                  <a:lnTo>
                    <a:pt x="1434" y="9"/>
                  </a:lnTo>
                  <a:lnTo>
                    <a:pt x="1424" y="4"/>
                  </a:lnTo>
                  <a:lnTo>
                    <a:pt x="1413" y="0"/>
                  </a:lnTo>
                  <a:lnTo>
                    <a:pt x="1402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47" y="0"/>
                  </a:lnTo>
                  <a:lnTo>
                    <a:pt x="35" y="4"/>
                  </a:lnTo>
                  <a:lnTo>
                    <a:pt x="26" y="9"/>
                  </a:lnTo>
                  <a:lnTo>
                    <a:pt x="17" y="17"/>
                  </a:lnTo>
                  <a:lnTo>
                    <a:pt x="11" y="24"/>
                  </a:lnTo>
                  <a:lnTo>
                    <a:pt x="4" y="35"/>
                  </a:lnTo>
                  <a:lnTo>
                    <a:pt x="2" y="45"/>
                  </a:lnTo>
                  <a:lnTo>
                    <a:pt x="0" y="57"/>
                  </a:lnTo>
                  <a:lnTo>
                    <a:pt x="0" y="400"/>
                  </a:lnTo>
                  <a:lnTo>
                    <a:pt x="1460" y="400"/>
                  </a:lnTo>
                  <a:lnTo>
                    <a:pt x="146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mc="http://schemas.openxmlformats.org/markup-compatibility/2006" xmlns:mv="urn:schemas-microsoft-com:mac:vml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atin typeface="+mn-lt"/>
              </a:endParaRPr>
            </a:p>
          </p:txBody>
        </p:sp>
        <p:sp>
          <p:nvSpPr>
            <p:cNvPr id="58" name="Полилиния 6">
              <a:extLst>
                <a:ext uri="{FF2B5EF4-FFF2-40B4-BE49-F238E27FC236}">
                  <a16:creationId xmlns:a16="http://schemas.microsoft.com/office/drawing/2014/main" id="{B690F8CB-3C73-AC4D-8E2B-AF4B84240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5225" y="5880100"/>
              <a:ext cx="4273550" cy="977900"/>
            </a:xfrm>
            <a:custGeom>
              <a:avLst/>
              <a:gdLst>
                <a:gd name="T0" fmla="*/ 2076 w 2692"/>
                <a:gd name="T1" fmla="*/ 4 h 616"/>
                <a:gd name="T2" fmla="*/ 616 w 2692"/>
                <a:gd name="T3" fmla="*/ 0 h 616"/>
                <a:gd name="T4" fmla="*/ 615 w 2692"/>
                <a:gd name="T5" fmla="*/ 32 h 616"/>
                <a:gd name="T6" fmla="*/ 609 w 2692"/>
                <a:gd name="T7" fmla="*/ 94 h 616"/>
                <a:gd name="T8" fmla="*/ 597 w 2692"/>
                <a:gd name="T9" fmla="*/ 154 h 616"/>
                <a:gd name="T10" fmla="*/ 579 w 2692"/>
                <a:gd name="T11" fmla="*/ 212 h 616"/>
                <a:gd name="T12" fmla="*/ 556 w 2692"/>
                <a:gd name="T13" fmla="*/ 267 h 616"/>
                <a:gd name="T14" fmla="*/ 526 w 2692"/>
                <a:gd name="T15" fmla="*/ 320 h 616"/>
                <a:gd name="T16" fmla="*/ 494 w 2692"/>
                <a:gd name="T17" fmla="*/ 369 h 616"/>
                <a:gd name="T18" fmla="*/ 456 w 2692"/>
                <a:gd name="T19" fmla="*/ 414 h 616"/>
                <a:gd name="T20" fmla="*/ 414 w 2692"/>
                <a:gd name="T21" fmla="*/ 456 h 616"/>
                <a:gd name="T22" fmla="*/ 368 w 2692"/>
                <a:gd name="T23" fmla="*/ 494 h 616"/>
                <a:gd name="T24" fmla="*/ 319 w 2692"/>
                <a:gd name="T25" fmla="*/ 527 h 616"/>
                <a:gd name="T26" fmla="*/ 266 w 2692"/>
                <a:gd name="T27" fmla="*/ 556 h 616"/>
                <a:gd name="T28" fmla="*/ 211 w 2692"/>
                <a:gd name="T29" fmla="*/ 579 h 616"/>
                <a:gd name="T30" fmla="*/ 153 w 2692"/>
                <a:gd name="T31" fmla="*/ 597 h 616"/>
                <a:gd name="T32" fmla="*/ 94 w 2692"/>
                <a:gd name="T33" fmla="*/ 610 h 616"/>
                <a:gd name="T34" fmla="*/ 31 w 2692"/>
                <a:gd name="T35" fmla="*/ 616 h 616"/>
                <a:gd name="T36" fmla="*/ 2692 w 2692"/>
                <a:gd name="T37" fmla="*/ 616 h 616"/>
                <a:gd name="T38" fmla="*/ 2660 w 2692"/>
                <a:gd name="T39" fmla="*/ 616 h 616"/>
                <a:gd name="T40" fmla="*/ 2598 w 2692"/>
                <a:gd name="T41" fmla="*/ 610 h 616"/>
                <a:gd name="T42" fmla="*/ 2538 w 2692"/>
                <a:gd name="T43" fmla="*/ 597 h 616"/>
                <a:gd name="T44" fmla="*/ 2480 w 2692"/>
                <a:gd name="T45" fmla="*/ 579 h 616"/>
                <a:gd name="T46" fmla="*/ 2424 w 2692"/>
                <a:gd name="T47" fmla="*/ 556 h 616"/>
                <a:gd name="T48" fmla="*/ 2372 w 2692"/>
                <a:gd name="T49" fmla="*/ 527 h 616"/>
                <a:gd name="T50" fmla="*/ 2323 w 2692"/>
                <a:gd name="T51" fmla="*/ 494 h 616"/>
                <a:gd name="T52" fmla="*/ 2278 w 2692"/>
                <a:gd name="T53" fmla="*/ 456 h 616"/>
                <a:gd name="T54" fmla="*/ 2235 w 2692"/>
                <a:gd name="T55" fmla="*/ 414 h 616"/>
                <a:gd name="T56" fmla="*/ 2198 w 2692"/>
                <a:gd name="T57" fmla="*/ 369 h 616"/>
                <a:gd name="T58" fmla="*/ 2164 w 2692"/>
                <a:gd name="T59" fmla="*/ 320 h 616"/>
                <a:gd name="T60" fmla="*/ 2136 w 2692"/>
                <a:gd name="T61" fmla="*/ 267 h 616"/>
                <a:gd name="T62" fmla="*/ 2113 w 2692"/>
                <a:gd name="T63" fmla="*/ 212 h 616"/>
                <a:gd name="T64" fmla="*/ 2095 w 2692"/>
                <a:gd name="T65" fmla="*/ 154 h 616"/>
                <a:gd name="T66" fmla="*/ 2082 w 2692"/>
                <a:gd name="T67" fmla="*/ 94 h 616"/>
                <a:gd name="T68" fmla="*/ 2076 w 2692"/>
                <a:gd name="T69" fmla="*/ 32 h 616"/>
                <a:gd name="T70" fmla="*/ 2076 w 2692"/>
                <a:gd name="T7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92" h="616">
                  <a:moveTo>
                    <a:pt x="2076" y="0"/>
                  </a:moveTo>
                  <a:lnTo>
                    <a:pt x="2076" y="4"/>
                  </a:lnTo>
                  <a:lnTo>
                    <a:pt x="616" y="4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15" y="32"/>
                  </a:lnTo>
                  <a:lnTo>
                    <a:pt x="613" y="63"/>
                  </a:lnTo>
                  <a:lnTo>
                    <a:pt x="609" y="94"/>
                  </a:lnTo>
                  <a:lnTo>
                    <a:pt x="604" y="125"/>
                  </a:lnTo>
                  <a:lnTo>
                    <a:pt x="597" y="154"/>
                  </a:lnTo>
                  <a:lnTo>
                    <a:pt x="588" y="184"/>
                  </a:lnTo>
                  <a:lnTo>
                    <a:pt x="579" y="212"/>
                  </a:lnTo>
                  <a:lnTo>
                    <a:pt x="567" y="240"/>
                  </a:lnTo>
                  <a:lnTo>
                    <a:pt x="556" y="267"/>
                  </a:lnTo>
                  <a:lnTo>
                    <a:pt x="542" y="294"/>
                  </a:lnTo>
                  <a:lnTo>
                    <a:pt x="526" y="320"/>
                  </a:lnTo>
                  <a:lnTo>
                    <a:pt x="511" y="345"/>
                  </a:lnTo>
                  <a:lnTo>
                    <a:pt x="494" y="369"/>
                  </a:lnTo>
                  <a:lnTo>
                    <a:pt x="475" y="392"/>
                  </a:lnTo>
                  <a:lnTo>
                    <a:pt x="456" y="414"/>
                  </a:lnTo>
                  <a:lnTo>
                    <a:pt x="435" y="436"/>
                  </a:lnTo>
                  <a:lnTo>
                    <a:pt x="414" y="456"/>
                  </a:lnTo>
                  <a:lnTo>
                    <a:pt x="391" y="476"/>
                  </a:lnTo>
                  <a:lnTo>
                    <a:pt x="368" y="494"/>
                  </a:lnTo>
                  <a:lnTo>
                    <a:pt x="345" y="512"/>
                  </a:lnTo>
                  <a:lnTo>
                    <a:pt x="319" y="527"/>
                  </a:lnTo>
                  <a:lnTo>
                    <a:pt x="293" y="543"/>
                  </a:lnTo>
                  <a:lnTo>
                    <a:pt x="266" y="556"/>
                  </a:lnTo>
                  <a:lnTo>
                    <a:pt x="239" y="568"/>
                  </a:lnTo>
                  <a:lnTo>
                    <a:pt x="211" y="579"/>
                  </a:lnTo>
                  <a:lnTo>
                    <a:pt x="183" y="589"/>
                  </a:lnTo>
                  <a:lnTo>
                    <a:pt x="153" y="597"/>
                  </a:lnTo>
                  <a:lnTo>
                    <a:pt x="124" y="604"/>
                  </a:lnTo>
                  <a:lnTo>
                    <a:pt x="94" y="610"/>
                  </a:lnTo>
                  <a:lnTo>
                    <a:pt x="63" y="613"/>
                  </a:lnTo>
                  <a:lnTo>
                    <a:pt x="31" y="616"/>
                  </a:lnTo>
                  <a:lnTo>
                    <a:pt x="0" y="616"/>
                  </a:lnTo>
                  <a:lnTo>
                    <a:pt x="2692" y="616"/>
                  </a:lnTo>
                  <a:lnTo>
                    <a:pt x="2692" y="616"/>
                  </a:lnTo>
                  <a:lnTo>
                    <a:pt x="2660" y="616"/>
                  </a:lnTo>
                  <a:lnTo>
                    <a:pt x="2629" y="613"/>
                  </a:lnTo>
                  <a:lnTo>
                    <a:pt x="2598" y="610"/>
                  </a:lnTo>
                  <a:lnTo>
                    <a:pt x="2567" y="604"/>
                  </a:lnTo>
                  <a:lnTo>
                    <a:pt x="2538" y="597"/>
                  </a:lnTo>
                  <a:lnTo>
                    <a:pt x="2508" y="589"/>
                  </a:lnTo>
                  <a:lnTo>
                    <a:pt x="2480" y="579"/>
                  </a:lnTo>
                  <a:lnTo>
                    <a:pt x="2451" y="568"/>
                  </a:lnTo>
                  <a:lnTo>
                    <a:pt x="2424" y="556"/>
                  </a:lnTo>
                  <a:lnTo>
                    <a:pt x="2399" y="543"/>
                  </a:lnTo>
                  <a:lnTo>
                    <a:pt x="2372" y="527"/>
                  </a:lnTo>
                  <a:lnTo>
                    <a:pt x="2347" y="512"/>
                  </a:lnTo>
                  <a:lnTo>
                    <a:pt x="2323" y="494"/>
                  </a:lnTo>
                  <a:lnTo>
                    <a:pt x="2300" y="476"/>
                  </a:lnTo>
                  <a:lnTo>
                    <a:pt x="2278" y="456"/>
                  </a:lnTo>
                  <a:lnTo>
                    <a:pt x="2256" y="436"/>
                  </a:lnTo>
                  <a:lnTo>
                    <a:pt x="2235" y="414"/>
                  </a:lnTo>
                  <a:lnTo>
                    <a:pt x="2216" y="392"/>
                  </a:lnTo>
                  <a:lnTo>
                    <a:pt x="2198" y="369"/>
                  </a:lnTo>
                  <a:lnTo>
                    <a:pt x="2181" y="345"/>
                  </a:lnTo>
                  <a:lnTo>
                    <a:pt x="2164" y="320"/>
                  </a:lnTo>
                  <a:lnTo>
                    <a:pt x="2150" y="294"/>
                  </a:lnTo>
                  <a:lnTo>
                    <a:pt x="2136" y="267"/>
                  </a:lnTo>
                  <a:lnTo>
                    <a:pt x="2123" y="240"/>
                  </a:lnTo>
                  <a:lnTo>
                    <a:pt x="2113" y="212"/>
                  </a:lnTo>
                  <a:lnTo>
                    <a:pt x="2103" y="184"/>
                  </a:lnTo>
                  <a:lnTo>
                    <a:pt x="2095" y="154"/>
                  </a:lnTo>
                  <a:lnTo>
                    <a:pt x="2088" y="125"/>
                  </a:lnTo>
                  <a:lnTo>
                    <a:pt x="2082" y="94"/>
                  </a:lnTo>
                  <a:lnTo>
                    <a:pt x="2078" y="63"/>
                  </a:lnTo>
                  <a:lnTo>
                    <a:pt x="2076" y="32"/>
                  </a:lnTo>
                  <a:lnTo>
                    <a:pt x="2076" y="0"/>
                  </a:lnTo>
                  <a:lnTo>
                    <a:pt x="20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mc="http://schemas.openxmlformats.org/markup-compatibility/2006" xmlns:mv="urn:schemas-microsoft-com:mac:vml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atin typeface="+mn-lt"/>
              </a:endParaRPr>
            </a:p>
          </p:txBody>
        </p:sp>
        <p:sp>
          <p:nvSpPr>
            <p:cNvPr id="59" name="Прямоугольник 7">
              <a:extLst>
                <a:ext uri="{FF2B5EF4-FFF2-40B4-BE49-F238E27FC236}">
                  <a16:creationId xmlns:a16="http://schemas.microsoft.com/office/drawing/2014/main" id="{4C3A2CA9-C71F-AD43-9756-904374EFC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3126" y="646276"/>
              <a:ext cx="2317751" cy="52514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mc="http://schemas.openxmlformats.org/markup-compatibility/2006" xmlns:mv="urn:schemas-microsoft-com:mac:vml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atin typeface="+mn-lt"/>
              </a:endParaRPr>
            </a:p>
          </p:txBody>
        </p:sp>
      </p:grpSp>
      <p:sp>
        <p:nvSpPr>
          <p:cNvPr id="60" name="Овал 59">
            <a:extLst>
              <a:ext uri="{FF2B5EF4-FFF2-40B4-BE49-F238E27FC236}">
                <a16:creationId xmlns:a16="http://schemas.microsoft.com/office/drawing/2014/main" id="{5487250A-E54A-2C43-AD9C-AD66A266D97E}"/>
              </a:ext>
            </a:extLst>
          </p:cNvPr>
          <p:cNvSpPr/>
          <p:nvPr userDrawn="1"/>
        </p:nvSpPr>
        <p:spPr bwMode="auto">
          <a:xfrm>
            <a:off x="4567976" y="4163924"/>
            <a:ext cx="1398677" cy="1398677"/>
          </a:xfrm>
          <a:prstGeom prst="ellipse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+mn-lt"/>
            </a:endParaRPr>
          </a:p>
        </p:txBody>
      </p:sp>
      <p:sp>
        <p:nvSpPr>
          <p:cNvPr id="61" name="Овал 60">
            <a:extLst>
              <a:ext uri="{FF2B5EF4-FFF2-40B4-BE49-F238E27FC236}">
                <a16:creationId xmlns:a16="http://schemas.microsoft.com/office/drawing/2014/main" id="{817ACE2F-6065-9749-80C4-B354D9808D0C}"/>
              </a:ext>
            </a:extLst>
          </p:cNvPr>
          <p:cNvSpPr/>
          <p:nvPr userDrawn="1"/>
        </p:nvSpPr>
        <p:spPr bwMode="auto">
          <a:xfrm>
            <a:off x="5041368" y="2598395"/>
            <a:ext cx="1398677" cy="1398677"/>
          </a:xfrm>
          <a:prstGeom prst="ellipse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id="{4A4FCCCF-FDB1-1A42-852B-BC84435F4D69}"/>
              </a:ext>
            </a:extLst>
          </p:cNvPr>
          <p:cNvSpPr/>
          <p:nvPr userDrawn="1"/>
        </p:nvSpPr>
        <p:spPr bwMode="auto">
          <a:xfrm>
            <a:off x="8665212" y="2789124"/>
            <a:ext cx="1398677" cy="1398677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id="{29CAB780-98D6-FE4E-AAE2-F4E31D2DBC56}"/>
              </a:ext>
            </a:extLst>
          </p:cNvPr>
          <p:cNvSpPr/>
          <p:nvPr userDrawn="1"/>
        </p:nvSpPr>
        <p:spPr bwMode="auto">
          <a:xfrm>
            <a:off x="9036699" y="4314954"/>
            <a:ext cx="1398677" cy="1398677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id="{819CDF1E-1C86-FA4B-ABCE-DA00BA7A2A86}"/>
              </a:ext>
            </a:extLst>
          </p:cNvPr>
          <p:cNvSpPr/>
          <p:nvPr userDrawn="1"/>
        </p:nvSpPr>
        <p:spPr bwMode="auto">
          <a:xfrm>
            <a:off x="5915560" y="1263295"/>
            <a:ext cx="1398677" cy="1398677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id="{0F362301-81AC-1749-8A81-29BA42D903AA}"/>
              </a:ext>
            </a:extLst>
          </p:cNvPr>
          <p:cNvSpPr/>
          <p:nvPr userDrawn="1"/>
        </p:nvSpPr>
        <p:spPr bwMode="auto">
          <a:xfrm>
            <a:off x="7844576" y="1524001"/>
            <a:ext cx="1398677" cy="1398677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id="{CC61450C-EA2E-6B4F-844E-B306BBD10FF7}"/>
              </a:ext>
            </a:extLst>
          </p:cNvPr>
          <p:cNvSpPr/>
          <p:nvPr userDrawn="1"/>
        </p:nvSpPr>
        <p:spPr bwMode="auto">
          <a:xfrm>
            <a:off x="7006376" y="279401"/>
            <a:ext cx="1398677" cy="1398677"/>
          </a:xfrm>
          <a:prstGeom prst="ellipse">
            <a:avLst/>
          </a:prstGeom>
          <a:solidFill>
            <a:srgbClr val="C9E3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000" dirty="0">
              <a:latin typeface="+mn-lt"/>
            </a:endParaRP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61ADC0EC-6490-1840-A8F8-59B4145953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63533" y="4842301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id="{FCC847DA-25EA-4F4B-9A7E-F7D8C0F229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20733" y="3314076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25" name="Текст 16">
            <a:extLst>
              <a:ext uri="{FF2B5EF4-FFF2-40B4-BE49-F238E27FC236}">
                <a16:creationId xmlns:a16="http://schemas.microsoft.com/office/drawing/2014/main" id="{2509A5AD-1983-DF46-B2BC-24351BB75A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58933" y="2029336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B99E3DC2-D51A-3A46-AF04-BCA8C8816B9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34200" y="945921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29" name="Текст 16">
            <a:extLst>
              <a:ext uri="{FF2B5EF4-FFF2-40B4-BE49-F238E27FC236}">
                <a16:creationId xmlns:a16="http://schemas.microsoft.com/office/drawing/2014/main" id="{DEB6100F-A88E-4044-AABA-AADE6C51103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40133" y="2251501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31" name="Текст 16">
            <a:extLst>
              <a:ext uri="{FF2B5EF4-FFF2-40B4-BE49-F238E27FC236}">
                <a16:creationId xmlns:a16="http://schemas.microsoft.com/office/drawing/2014/main" id="{5DC2E5E4-0F5B-4C40-9A9C-EA67D97C2DC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10600" y="3546901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33" name="Текст 16">
            <a:extLst>
              <a:ext uri="{FF2B5EF4-FFF2-40B4-BE49-F238E27FC236}">
                <a16:creationId xmlns:a16="http://schemas.microsoft.com/office/drawing/2014/main" id="{B0D479E3-D54D-E347-92A4-6121706B50F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83133" y="4994701"/>
            <a:ext cx="1456267" cy="307777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400" dirty="0" smtClean="0">
                <a:latin typeface="+mn-lt"/>
              </a:defRPr>
            </a:lvl1pPr>
          </a:lstStyle>
          <a:p>
            <a:pPr marL="0" lvl="0" algn="ctr" rtl="0"/>
            <a:r>
              <a:rPr lang="ru-RU" smtClean="0"/>
              <a:t>Образец текста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093FF101-5280-E843-B4C6-7CDFE363CD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46600" y="51308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24" name="Текст 18">
            <a:extLst>
              <a:ext uri="{FF2B5EF4-FFF2-40B4-BE49-F238E27FC236}">
                <a16:creationId xmlns:a16="http://schemas.microsoft.com/office/drawing/2014/main" id="{CACF73E7-5838-894B-8D43-F597EA13DA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20733" y="35814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26" name="Текст 18">
            <a:extLst>
              <a:ext uri="{FF2B5EF4-FFF2-40B4-BE49-F238E27FC236}">
                <a16:creationId xmlns:a16="http://schemas.microsoft.com/office/drawing/2014/main" id="{85B764EF-3461-D744-8CB5-3827CFFACA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58933" y="22860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id="{5AC1DB57-31F8-2642-8478-66B1F260B7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34200" y="12192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30" name="Текст 18">
            <a:extLst>
              <a:ext uri="{FF2B5EF4-FFF2-40B4-BE49-F238E27FC236}">
                <a16:creationId xmlns:a16="http://schemas.microsoft.com/office/drawing/2014/main" id="{94AB423B-0440-F94D-BC6D-C0DE9B6040F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848600" y="25400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21825D6A-077B-C543-9FD9-0BF4439E542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10600" y="38354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id="{AD95572F-76E9-EE44-8208-F41859309E4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91600" y="5334000"/>
            <a:ext cx="1456267" cy="279400"/>
          </a:xfr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 rtlCol="0"/>
          <a:lstStyle>
            <a:lvl1pPr marL="0" indent="0">
              <a:buNone/>
              <a:defRPr lang="en-US" sz="1100" dirty="0" smtClean="0">
                <a:latin typeface="+mn-lt"/>
              </a:defRPr>
            </a:lvl1pPr>
          </a:lstStyle>
          <a:p>
            <a:pPr marL="0" lvl="0" algn="ctr" rtl="0">
              <a:lnSpc>
                <a:spcPct val="85000"/>
              </a:lnSpc>
              <a:spcBef>
                <a:spcPts val="200"/>
              </a:spcBef>
            </a:pPr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197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17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65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85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30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4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53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46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AC81368-A1D1-4130-A7AA-C81582F3A5F2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01133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ctrTitle"/>
          </p:nvPr>
        </p:nvSpPr>
        <p:spPr>
          <a:xfrm>
            <a:off x="914400" y="764704"/>
            <a:ext cx="10363200" cy="233169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ПРОФЕССИОНАЛЬНЫЕ КОМПЕТЕНЦИИ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УЧИТЕЛЯ – ЛОГОПЕДА</a:t>
            </a:r>
            <a:endParaRPr lang="ru-RU" dirty="0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Составила: учитель-логопед, Небыта Наталья Рифкатовна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15680" y="52292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МБОУ Гимназия № 91 имени М.В.Ломоносова</a:t>
            </a:r>
          </a:p>
          <a:p>
            <a:pPr algn="ctr"/>
            <a:r>
              <a:rPr lang="ru-RU" dirty="0"/>
              <a:t>ЗАТО г. Железногорск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907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45" y="213076"/>
            <a:ext cx="4965159" cy="25678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Профессиональная </a:t>
            </a:r>
            <a:r>
              <a:rPr lang="ru-RU" sz="2400" b="1" dirty="0">
                <a:solidFill>
                  <a:srgbClr val="C00000"/>
                </a:solidFill>
              </a:rPr>
              <a:t>компетентность учителя-логопеда</a:t>
            </a:r>
            <a:r>
              <a:rPr lang="ru-RU" sz="2400" dirty="0">
                <a:solidFill>
                  <a:srgbClr val="002060"/>
                </a:solidFill>
              </a:rPr>
              <a:t> определяется как важнейшая характеристика теоретической и практической подготовленности специалиста к осуществлению педагогической деятельности,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5048" y="4012292"/>
            <a:ext cx="4968551" cy="23625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002060"/>
                </a:solidFill>
              </a:rPr>
              <a:t>представленная совокупностью общепедагогической, специальной,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технологической,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коммуникативной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 и рефлексивной </a:t>
            </a:r>
            <a:r>
              <a:rPr lang="ru-RU" sz="2400" dirty="0" smtClean="0">
                <a:solidFill>
                  <a:srgbClr val="002060"/>
                </a:solidFill>
              </a:rPr>
              <a:t>компетенций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6357705" y="206568"/>
            <a:ext cx="5112568" cy="272556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>
                <a:solidFill>
                  <a:srgbClr val="002060"/>
                </a:solidFill>
              </a:rPr>
              <a:t>выражающаяся в способности </a:t>
            </a:r>
            <a:r>
              <a:rPr lang="ru-RU" b="1">
                <a:solidFill>
                  <a:srgbClr val="C00000"/>
                </a:solidFill>
              </a:rPr>
              <a:t>самостоятельно, ответственно и эффективно выполнять</a:t>
            </a:r>
            <a:r>
              <a:rPr lang="ru-RU">
                <a:solidFill>
                  <a:srgbClr val="C00000"/>
                </a:solidFill>
              </a:rPr>
              <a:t> </a:t>
            </a:r>
            <a:r>
              <a:rPr lang="ru-RU">
                <a:solidFill>
                  <a:srgbClr val="002060"/>
                </a:solidFill>
              </a:rPr>
              <a:t>определенные </a:t>
            </a:r>
            <a:r>
              <a:rPr lang="ru-RU" b="1">
                <a:solidFill>
                  <a:srgbClr val="C00000"/>
                </a:solidFill>
              </a:rPr>
              <a:t>профессиональные функции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5228524" y="1895615"/>
            <a:ext cx="1096821" cy="2880320"/>
          </a:xfrm>
          <a:prstGeom prst="curvedLeftArrow">
            <a:avLst>
              <a:gd name="adj1" fmla="val 27421"/>
              <a:gd name="adj2" fmla="val 62874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 rot="13636991">
            <a:off x="6823391" y="2453412"/>
            <a:ext cx="1590655" cy="4322511"/>
          </a:xfrm>
          <a:prstGeom prst="curvedRightArrow">
            <a:avLst>
              <a:gd name="adj1" fmla="val 25000"/>
              <a:gd name="adj2" fmla="val 85039"/>
              <a:gd name="adj3" fmla="val 36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39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2940" y="262445"/>
            <a:ext cx="5674541" cy="1272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Учитель - логопед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должен </a:t>
            </a:r>
            <a:r>
              <a:rPr lang="ru-RU" sz="2400" b="1" dirty="0">
                <a:solidFill>
                  <a:srgbClr val="002060"/>
                </a:solidFill>
              </a:rPr>
              <a:t>ориентироваться во всех дисциплинах профессионального блока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9052" y="2114840"/>
            <a:ext cx="5698429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«Онтогенез речевой деятельности»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4755" y="3251395"/>
            <a:ext cx="56984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«Логопсихология»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4754" y="4360225"/>
            <a:ext cx="5674539" cy="788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«Логопедия»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7248128" y="83810"/>
            <a:ext cx="4608512" cy="2985149"/>
          </a:xfrm>
          <a:prstGeom prst="cloudCallout">
            <a:avLst>
              <a:gd name="adj1" fmla="val -61394"/>
              <a:gd name="adj2" fmla="val 5380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C00000"/>
                </a:solidFill>
              </a:rPr>
              <a:t>профессионально построить коррекционную работу.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4754" y="5482917"/>
            <a:ext cx="5669830" cy="816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«Педагогические системы воспитания детей с речевыми нарушениями»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2560710" y="1639960"/>
            <a:ext cx="955580" cy="385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5947481" y="2276872"/>
            <a:ext cx="789576" cy="3820932"/>
          </a:xfrm>
          <a:prstGeom prst="curvedLeftArrow">
            <a:avLst>
              <a:gd name="adj1" fmla="val 50000"/>
              <a:gd name="adj2" fmla="val 50000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6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352" y="188640"/>
            <a:ext cx="5328592" cy="31683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2060"/>
                </a:solidFill>
              </a:rPr>
              <a:t>Способность учителя-логопеда </a:t>
            </a:r>
            <a:r>
              <a:rPr lang="ru-RU" sz="2800" b="1" dirty="0">
                <a:solidFill>
                  <a:srgbClr val="002060"/>
                </a:solidFill>
              </a:rPr>
              <a:t>достигать успешного результата в коррекции речевых нарушений</a:t>
            </a:r>
            <a:r>
              <a:rPr lang="ru-RU" sz="2800" dirty="0">
                <a:solidFill>
                  <a:srgbClr val="002060"/>
                </a:solidFill>
              </a:rPr>
              <a:t>, различных учебных ситуациях, </a:t>
            </a:r>
            <a:r>
              <a:rPr lang="ru-RU" sz="2800" b="1" dirty="0">
                <a:solidFill>
                  <a:srgbClr val="002060"/>
                </a:solidFill>
              </a:rPr>
              <a:t>реализовывать личностно-ориентированный подход в процессе обучения</a:t>
            </a:r>
            <a:r>
              <a:rPr lang="ru-RU" sz="2800" dirty="0">
                <a:solidFill>
                  <a:srgbClr val="002060"/>
                </a:solidFill>
              </a:rPr>
              <a:t>,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3216" y="3473624"/>
            <a:ext cx="5328727" cy="3384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002060"/>
                </a:solidFill>
              </a:rPr>
              <a:t>будет залогом успешной логопедической деятельности и позволит добиться определенного успеха в выбранной специальности.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5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88640"/>
            <a:ext cx="6480720" cy="533413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983432" y="2276872"/>
            <a:ext cx="6336704" cy="36724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Благодарю всех за внимание!</a:t>
            </a:r>
            <a:endParaRPr lang="ru-RU" sz="8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9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Заголовок 54">
            <a:extLst>
              <a:ext uri="{FF2B5EF4-FFF2-40B4-BE49-F238E27FC236}">
                <a16:creationId xmlns:a16="http://schemas.microsoft.com/office/drawing/2014/main" id="{1911B398-56A9-FA44-A101-C45D3E8FB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62" y="238864"/>
            <a:ext cx="6241567" cy="1109051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istral" panose="03090702030407020403" pitchFamily="66" charset="0"/>
              </a:rPr>
              <a:t>КОРРЕКЦИОННО-РАЗВИВАЮЩАЯ ДЕЯТЕЛЬНОСТЬ УЧИТЕЛЯ-ЛОГОПЕДА</a:t>
            </a:r>
            <a:endParaRPr lang="ru-RU" sz="3600" b="1" dirty="0">
              <a:solidFill>
                <a:srgbClr val="FF0000"/>
              </a:solidFill>
              <a:latin typeface="Mistral" panose="03090702030407020403" pitchFamily="66" charset="0"/>
            </a:endParaRPr>
          </a:p>
        </p:txBody>
      </p:sp>
      <p:sp>
        <p:nvSpPr>
          <p:cNvPr id="154" name="Текст 153">
            <a:extLst>
              <a:ext uri="{FF2B5EF4-FFF2-40B4-BE49-F238E27FC236}">
                <a16:creationId xmlns:a16="http://schemas.microsoft.com/office/drawing/2014/main" id="{7A1488CD-081B-C14E-A53D-09F159737F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510" y="1311804"/>
            <a:ext cx="5418667" cy="1815882"/>
          </a:xfrm>
        </p:spPr>
        <p:txBody>
          <a:bodyPr rtlCol="0"/>
          <a:lstStyle/>
          <a:p>
            <a:pPr rtl="0"/>
            <a:r>
              <a:rPr lang="ru-RU" sz="2000" dirty="0" smtClean="0"/>
              <a:t>Диагностика. </a:t>
            </a:r>
          </a:p>
          <a:p>
            <a:pPr rtl="0"/>
            <a:r>
              <a:rPr lang="ru-RU" sz="2000" dirty="0" smtClean="0"/>
              <a:t>Развитие устной и письменной речи</a:t>
            </a:r>
            <a:r>
              <a:rPr lang="ru-RU" sz="2000" dirty="0"/>
              <a:t> </a:t>
            </a:r>
            <a:r>
              <a:rPr lang="ru-RU" sz="2000" dirty="0" smtClean="0"/>
              <a:t>учащихся. Пропаганда логопедических знаний. </a:t>
            </a:r>
          </a:p>
          <a:p>
            <a:pPr rtl="0"/>
            <a:r>
              <a:rPr lang="ru-RU" sz="2000" dirty="0" smtClean="0"/>
              <a:t>Самообразование.</a:t>
            </a:r>
            <a:endParaRPr lang="ru-RU" sz="2000" dirty="0" smtClean="0"/>
          </a:p>
          <a:p>
            <a:pPr rtl="0"/>
            <a:endParaRPr lang="ru-RU" sz="2000" dirty="0" smtClean="0"/>
          </a:p>
        </p:txBody>
      </p:sp>
      <p:sp>
        <p:nvSpPr>
          <p:cNvPr id="167" name="Текст 166">
            <a:extLst>
              <a:ext uri="{FF2B5EF4-FFF2-40B4-BE49-F238E27FC236}">
                <a16:creationId xmlns:a16="http://schemas.microsoft.com/office/drawing/2014/main" id="{008EF577-57DA-AC49-AD61-1785C58C635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73091" y="5761813"/>
            <a:ext cx="4939238" cy="871363"/>
          </a:xfrm>
        </p:spPr>
        <p:txBody>
          <a:bodyPr rtlCol="0">
            <a:normAutofit/>
          </a:bodyPr>
          <a:lstStyle/>
          <a:p>
            <a:pPr rtl="0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52" name="Текст 151">
            <a:extLst>
              <a:ext uri="{FF2B5EF4-FFF2-40B4-BE49-F238E27FC236}">
                <a16:creationId xmlns:a16="http://schemas.microsoft.com/office/drawing/2014/main" id="{62964362-2916-FD47-9348-BE7D044714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55" name="Текст 154">
            <a:extLst>
              <a:ext uri="{FF2B5EF4-FFF2-40B4-BE49-F238E27FC236}">
                <a16:creationId xmlns:a16="http://schemas.microsoft.com/office/drawing/2014/main" id="{FB5E3952-AA46-4545-B819-BE296D4281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algn="ctr" rtl="0"/>
            <a:r>
              <a:rPr lang="ru-RU" dirty="0" err="1" smtClean="0"/>
              <a:t>ПМПк</a:t>
            </a:r>
            <a:endParaRPr lang="ru-RU" dirty="0"/>
          </a:p>
        </p:txBody>
      </p:sp>
      <p:sp>
        <p:nvSpPr>
          <p:cNvPr id="157" name="Текст 156">
            <a:extLst>
              <a:ext uri="{FF2B5EF4-FFF2-40B4-BE49-F238E27FC236}">
                <a16:creationId xmlns:a16="http://schemas.microsoft.com/office/drawing/2014/main" id="{52D7855F-94AB-7747-B3D4-4850B7AC4D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58933" y="1887380"/>
            <a:ext cx="1456267" cy="430887"/>
          </a:xfrm>
        </p:spPr>
        <p:txBody>
          <a:bodyPr rtlCol="0"/>
          <a:lstStyle/>
          <a:p>
            <a:pPr algn="ctr" rtl="0"/>
            <a:r>
              <a:rPr lang="ru-RU" sz="1100" dirty="0" smtClean="0"/>
              <a:t>РЕКОМЕНДАЦИИ ДЛЯ РОДИТЕЛЕЙ</a:t>
            </a:r>
            <a:endParaRPr lang="ru-RU" sz="1100" dirty="0"/>
          </a:p>
        </p:txBody>
      </p:sp>
      <p:sp>
        <p:nvSpPr>
          <p:cNvPr id="159" name="Текст 158">
            <a:extLst>
              <a:ext uri="{FF2B5EF4-FFF2-40B4-BE49-F238E27FC236}">
                <a16:creationId xmlns:a16="http://schemas.microsoft.com/office/drawing/2014/main" id="{2CB29981-D477-EB47-8A9B-CB977C238E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79264" y="855414"/>
            <a:ext cx="1456267" cy="261610"/>
          </a:xfrm>
        </p:spPr>
        <p:txBody>
          <a:bodyPr rtlCol="0"/>
          <a:lstStyle/>
          <a:p>
            <a:pPr algn="ctr" rtl="0"/>
            <a:r>
              <a:rPr lang="ru-RU" sz="1100" dirty="0" smtClean="0"/>
              <a:t>УЧИТЕЛЬ- ЛОГОПЕД</a:t>
            </a:r>
            <a:endParaRPr lang="ru-RU" sz="1100" dirty="0"/>
          </a:p>
        </p:txBody>
      </p:sp>
      <p:sp>
        <p:nvSpPr>
          <p:cNvPr id="161" name="Текст 160">
            <a:extLst>
              <a:ext uri="{FF2B5EF4-FFF2-40B4-BE49-F238E27FC236}">
                <a16:creationId xmlns:a16="http://schemas.microsoft.com/office/drawing/2014/main" id="{D6BAA41B-ADA6-4F4F-8AE0-F97CD6618CB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26490" y="2077591"/>
            <a:ext cx="1456267" cy="430887"/>
          </a:xfrm>
        </p:spPr>
        <p:txBody>
          <a:bodyPr rtlCol="0"/>
          <a:lstStyle/>
          <a:p>
            <a:pPr algn="ctr" rtl="0"/>
            <a:r>
              <a:rPr lang="ru-RU" sz="1100" dirty="0" smtClean="0"/>
              <a:t>РЕКОМЕНДАЦИИ ДЛЯ ПЕДАГОГОВ</a:t>
            </a:r>
            <a:endParaRPr lang="ru-RU" sz="1100" dirty="0"/>
          </a:p>
        </p:txBody>
      </p:sp>
      <p:sp>
        <p:nvSpPr>
          <p:cNvPr id="163" name="Текст 162">
            <a:extLst>
              <a:ext uri="{FF2B5EF4-FFF2-40B4-BE49-F238E27FC236}">
                <a16:creationId xmlns:a16="http://schemas.microsoft.com/office/drawing/2014/main" id="{B7AADBC1-2218-0B44-8A6C-00FC3A87142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10600" y="3546901"/>
            <a:ext cx="1456267" cy="253916"/>
          </a:xfrm>
        </p:spPr>
        <p:txBody>
          <a:bodyPr rtlCol="0"/>
          <a:lstStyle/>
          <a:p>
            <a:pPr algn="ctr" rtl="0"/>
            <a:r>
              <a:rPr lang="ru-RU" sz="1050" dirty="0" smtClean="0"/>
              <a:t>САМООБРАЗОВАНИЕ</a:t>
            </a:r>
            <a:endParaRPr lang="ru-RU" sz="1050" dirty="0"/>
          </a:p>
        </p:txBody>
      </p:sp>
      <p:sp>
        <p:nvSpPr>
          <p:cNvPr id="165" name="Текст 164">
            <a:extLst>
              <a:ext uri="{FF2B5EF4-FFF2-40B4-BE49-F238E27FC236}">
                <a16:creationId xmlns:a16="http://schemas.microsoft.com/office/drawing/2014/main" id="{451DBFB9-279F-A840-80C6-2F0CEE8FFC7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53" name="Текст 152">
            <a:extLst>
              <a:ext uri="{FF2B5EF4-FFF2-40B4-BE49-F238E27FC236}">
                <a16:creationId xmlns:a16="http://schemas.microsoft.com/office/drawing/2014/main" id="{3438E46A-B137-4243-AE7B-9C78EC9F8F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56" name="Текст 155">
            <a:extLst>
              <a:ext uri="{FF2B5EF4-FFF2-40B4-BE49-F238E27FC236}">
                <a16:creationId xmlns:a16="http://schemas.microsoft.com/office/drawing/2014/main" id="{B7326333-4CBB-8145-B9AA-35CD962E60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58" name="Текст 157">
            <a:extLst>
              <a:ext uri="{FF2B5EF4-FFF2-40B4-BE49-F238E27FC236}">
                <a16:creationId xmlns:a16="http://schemas.microsoft.com/office/drawing/2014/main" id="{34D42BD2-01C9-3540-B35E-25D2A995CAD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60" name="Текст 159">
            <a:extLst>
              <a:ext uri="{FF2B5EF4-FFF2-40B4-BE49-F238E27FC236}">
                <a16:creationId xmlns:a16="http://schemas.microsoft.com/office/drawing/2014/main" id="{433C9515-1AAD-C64F-91D0-F30FF5163C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34200" y="1129584"/>
            <a:ext cx="1456267" cy="369016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800" dirty="0" smtClean="0"/>
              <a:t>КОРРЕКЦИОННО-РАЗВИВАЮЩАЯ РАБОТА</a:t>
            </a:r>
            <a:endParaRPr lang="ru-RU" sz="800" dirty="0"/>
          </a:p>
        </p:txBody>
      </p:sp>
      <p:sp>
        <p:nvSpPr>
          <p:cNvPr id="162" name="Текст 161">
            <a:extLst>
              <a:ext uri="{FF2B5EF4-FFF2-40B4-BE49-F238E27FC236}">
                <a16:creationId xmlns:a16="http://schemas.microsoft.com/office/drawing/2014/main" id="{70FCFBC1-44C5-1140-92B4-1F0568BE31B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64" name="Текст 163">
            <a:extLst>
              <a:ext uri="{FF2B5EF4-FFF2-40B4-BE49-F238E27FC236}">
                <a16:creationId xmlns:a16="http://schemas.microsoft.com/office/drawing/2014/main" id="{6CBA653C-FEF8-BC4A-BCB2-F47D8D87F8B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66" name="Текст 165">
            <a:extLst>
              <a:ext uri="{FF2B5EF4-FFF2-40B4-BE49-F238E27FC236}">
                <a16:creationId xmlns:a16="http://schemas.microsoft.com/office/drawing/2014/main" id="{13083421-0A97-E94A-A67B-E5204BA8B4F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rtlCol="0"/>
          <a:lstStyle/>
          <a:p>
            <a:pPr algn="ctr" rtl="0"/>
            <a:endParaRPr lang="ru-RU" dirty="0"/>
          </a:p>
        </p:txBody>
      </p:sp>
      <p:grpSp>
        <p:nvGrpSpPr>
          <p:cNvPr id="114" name="Группа 59" title="значок женщины">
            <a:extLst>
              <a:ext uri="{FF2B5EF4-FFF2-40B4-BE49-F238E27FC236}">
                <a16:creationId xmlns:a16="http://schemas.microsoft.com/office/drawing/2014/main" id="{29238AC7-9C68-0D41-9337-A9CE6C06CB71}"/>
              </a:ext>
            </a:extLst>
          </p:cNvPr>
          <p:cNvGrpSpPr>
            <a:grpSpLocks/>
          </p:cNvGrpSpPr>
          <p:nvPr/>
        </p:nvGrpSpPr>
        <p:grpSpPr bwMode="auto">
          <a:xfrm>
            <a:off x="9143989" y="2969489"/>
            <a:ext cx="465138" cy="463550"/>
            <a:chOff x="2324888" y="2512379"/>
            <a:chExt cx="464919" cy="464919"/>
          </a:xfrm>
        </p:grpSpPr>
        <p:sp>
          <p:nvSpPr>
            <p:cNvPr id="115" name="Полилиния: Фигура 11">
              <a:extLst>
                <a:ext uri="{FF2B5EF4-FFF2-40B4-BE49-F238E27FC236}">
                  <a16:creationId xmlns:a16="http://schemas.microsoft.com/office/drawing/2014/main" id="{F933AFAC-76AD-5942-9E77-CACF9A562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7134" y="2593556"/>
              <a:ext cx="280427" cy="302566"/>
            </a:xfrm>
            <a:custGeom>
              <a:avLst/>
              <a:gdLst>
                <a:gd name="T0" fmla="*/ 133203 w 280427"/>
                <a:gd name="T1" fmla="*/ 5535 h 302566"/>
                <a:gd name="T2" fmla="*/ 19556 w 280427"/>
                <a:gd name="T3" fmla="*/ 119920 h 302566"/>
                <a:gd name="T4" fmla="*/ 22508 w 280427"/>
                <a:gd name="T5" fmla="*/ 150176 h 302566"/>
                <a:gd name="T6" fmla="*/ 7011 w 280427"/>
                <a:gd name="T7" fmla="*/ 240208 h 302566"/>
                <a:gd name="T8" fmla="*/ 5535 w 280427"/>
                <a:gd name="T9" fmla="*/ 245374 h 302566"/>
                <a:gd name="T10" fmla="*/ 8487 w 280427"/>
                <a:gd name="T11" fmla="*/ 249802 h 302566"/>
                <a:gd name="T12" fmla="*/ 93353 w 280427"/>
                <a:gd name="T13" fmla="*/ 273417 h 302566"/>
                <a:gd name="T14" fmla="*/ 141321 w 280427"/>
                <a:gd name="T15" fmla="*/ 301459 h 302566"/>
                <a:gd name="T16" fmla="*/ 189288 w 280427"/>
                <a:gd name="T17" fmla="*/ 273417 h 302566"/>
                <a:gd name="T18" fmla="*/ 275631 w 280427"/>
                <a:gd name="T19" fmla="*/ 249802 h 302566"/>
                <a:gd name="T20" fmla="*/ 278582 w 280427"/>
                <a:gd name="T21" fmla="*/ 245374 h 302566"/>
                <a:gd name="T22" fmla="*/ 277106 w 280427"/>
                <a:gd name="T23" fmla="*/ 240208 h 302566"/>
                <a:gd name="T24" fmla="*/ 260133 w 280427"/>
                <a:gd name="T25" fmla="*/ 155342 h 302566"/>
                <a:gd name="T26" fmla="*/ 263085 w 280427"/>
                <a:gd name="T27" fmla="*/ 124347 h 302566"/>
                <a:gd name="T28" fmla="*/ 191502 w 280427"/>
                <a:gd name="T29" fmla="*/ 32102 h 302566"/>
                <a:gd name="T30" fmla="*/ 133203 w 280427"/>
                <a:gd name="T31" fmla="*/ 5535 h 302566"/>
                <a:gd name="T32" fmla="*/ 133203 w 280427"/>
                <a:gd name="T33" fmla="*/ 5535 h 302566"/>
                <a:gd name="T34" fmla="*/ 184861 w 280427"/>
                <a:gd name="T35" fmla="*/ 103684 h 302566"/>
                <a:gd name="T36" fmla="*/ 211427 w 280427"/>
                <a:gd name="T37" fmla="*/ 173791 h 302566"/>
                <a:gd name="T38" fmla="*/ 180433 w 280427"/>
                <a:gd name="T39" fmla="*/ 262347 h 302566"/>
                <a:gd name="T40" fmla="*/ 180433 w 280427"/>
                <a:gd name="T41" fmla="*/ 262347 h 302566"/>
                <a:gd name="T42" fmla="*/ 140583 w 280427"/>
                <a:gd name="T43" fmla="*/ 286700 h 302566"/>
                <a:gd name="T44" fmla="*/ 100732 w 280427"/>
                <a:gd name="T45" fmla="*/ 261609 h 302566"/>
                <a:gd name="T46" fmla="*/ 100732 w 280427"/>
                <a:gd name="T47" fmla="*/ 261609 h 302566"/>
                <a:gd name="T48" fmla="*/ 70476 w 280427"/>
                <a:gd name="T49" fmla="*/ 190764 h 302566"/>
                <a:gd name="T50" fmla="*/ 122133 w 280427"/>
                <a:gd name="T51" fmla="*/ 145748 h 302566"/>
                <a:gd name="T52" fmla="*/ 136155 w 280427"/>
                <a:gd name="T53" fmla="*/ 142059 h 302566"/>
                <a:gd name="T54" fmla="*/ 184861 w 280427"/>
                <a:gd name="T55" fmla="*/ 103684 h 302566"/>
                <a:gd name="T56" fmla="*/ 184861 w 280427"/>
                <a:gd name="T57" fmla="*/ 103684 h 302566"/>
                <a:gd name="T58" fmla="*/ 105898 w 280427"/>
                <a:gd name="T59" fmla="*/ 172315 h 302566"/>
                <a:gd name="T60" fmla="*/ 96305 w 280427"/>
                <a:gd name="T61" fmla="*/ 181909 h 302566"/>
                <a:gd name="T62" fmla="*/ 105898 w 280427"/>
                <a:gd name="T63" fmla="*/ 191502 h 302566"/>
                <a:gd name="T64" fmla="*/ 115492 w 280427"/>
                <a:gd name="T65" fmla="*/ 181909 h 302566"/>
                <a:gd name="T66" fmla="*/ 105898 w 280427"/>
                <a:gd name="T67" fmla="*/ 172315 h 302566"/>
                <a:gd name="T68" fmla="*/ 105898 w 280427"/>
                <a:gd name="T69" fmla="*/ 172315 h 302566"/>
                <a:gd name="T70" fmla="*/ 176743 w 280427"/>
                <a:gd name="T71" fmla="*/ 172315 h 302566"/>
                <a:gd name="T72" fmla="*/ 167149 w 280427"/>
                <a:gd name="T73" fmla="*/ 181909 h 302566"/>
                <a:gd name="T74" fmla="*/ 176743 w 280427"/>
                <a:gd name="T75" fmla="*/ 191502 h 302566"/>
                <a:gd name="T76" fmla="*/ 186337 w 280427"/>
                <a:gd name="T77" fmla="*/ 181909 h 302566"/>
                <a:gd name="T78" fmla="*/ 176743 w 280427"/>
                <a:gd name="T79" fmla="*/ 172315 h 302566"/>
                <a:gd name="T80" fmla="*/ 176743 w 280427"/>
                <a:gd name="T81" fmla="*/ 172315 h 3025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80427" h="302566">
                  <a:moveTo>
                    <a:pt x="133203" y="5535"/>
                  </a:moveTo>
                  <a:cubicBezTo>
                    <a:pt x="63096" y="5535"/>
                    <a:pt x="19556" y="49075"/>
                    <a:pt x="19556" y="119920"/>
                  </a:cubicBezTo>
                  <a:cubicBezTo>
                    <a:pt x="19556" y="130251"/>
                    <a:pt x="21032" y="139845"/>
                    <a:pt x="22508" y="150176"/>
                  </a:cubicBezTo>
                  <a:cubicBezTo>
                    <a:pt x="26198" y="178957"/>
                    <a:pt x="30626" y="208476"/>
                    <a:pt x="7011" y="240208"/>
                  </a:cubicBezTo>
                  <a:cubicBezTo>
                    <a:pt x="6273" y="241684"/>
                    <a:pt x="5535" y="243160"/>
                    <a:pt x="5535" y="245374"/>
                  </a:cubicBezTo>
                  <a:cubicBezTo>
                    <a:pt x="5535" y="246850"/>
                    <a:pt x="7011" y="248326"/>
                    <a:pt x="8487" y="249802"/>
                  </a:cubicBezTo>
                  <a:cubicBezTo>
                    <a:pt x="9225" y="250540"/>
                    <a:pt x="35053" y="267513"/>
                    <a:pt x="93353" y="273417"/>
                  </a:cubicBezTo>
                  <a:cubicBezTo>
                    <a:pt x="108112" y="291128"/>
                    <a:pt x="125085" y="301459"/>
                    <a:pt x="141321" y="301459"/>
                  </a:cubicBezTo>
                  <a:cubicBezTo>
                    <a:pt x="157556" y="301459"/>
                    <a:pt x="174529" y="291866"/>
                    <a:pt x="189288" y="273417"/>
                  </a:cubicBezTo>
                  <a:cubicBezTo>
                    <a:pt x="247588" y="266775"/>
                    <a:pt x="274893" y="250540"/>
                    <a:pt x="275631" y="249802"/>
                  </a:cubicBezTo>
                  <a:cubicBezTo>
                    <a:pt x="277106" y="249064"/>
                    <a:pt x="277844" y="246850"/>
                    <a:pt x="278582" y="245374"/>
                  </a:cubicBezTo>
                  <a:cubicBezTo>
                    <a:pt x="278582" y="243898"/>
                    <a:pt x="278582" y="241684"/>
                    <a:pt x="277106" y="240208"/>
                  </a:cubicBezTo>
                  <a:cubicBezTo>
                    <a:pt x="253492" y="209214"/>
                    <a:pt x="256443" y="183385"/>
                    <a:pt x="260133" y="155342"/>
                  </a:cubicBezTo>
                  <a:cubicBezTo>
                    <a:pt x="261609" y="145748"/>
                    <a:pt x="263085" y="135417"/>
                    <a:pt x="263085" y="124347"/>
                  </a:cubicBezTo>
                  <a:cubicBezTo>
                    <a:pt x="263085" y="82283"/>
                    <a:pt x="244636" y="33578"/>
                    <a:pt x="191502" y="32102"/>
                  </a:cubicBezTo>
                  <a:cubicBezTo>
                    <a:pt x="169363" y="9963"/>
                    <a:pt x="147962" y="5535"/>
                    <a:pt x="133203" y="5535"/>
                  </a:cubicBezTo>
                  <a:close/>
                  <a:moveTo>
                    <a:pt x="184861" y="103684"/>
                  </a:moveTo>
                  <a:cubicBezTo>
                    <a:pt x="194454" y="114016"/>
                    <a:pt x="211427" y="136893"/>
                    <a:pt x="211427" y="173791"/>
                  </a:cubicBezTo>
                  <a:cubicBezTo>
                    <a:pt x="211427" y="223235"/>
                    <a:pt x="181171" y="262347"/>
                    <a:pt x="180433" y="262347"/>
                  </a:cubicBezTo>
                  <a:cubicBezTo>
                    <a:pt x="167887" y="277844"/>
                    <a:pt x="153866" y="286700"/>
                    <a:pt x="140583" y="286700"/>
                  </a:cubicBezTo>
                  <a:cubicBezTo>
                    <a:pt x="127299" y="286700"/>
                    <a:pt x="113278" y="277844"/>
                    <a:pt x="100732" y="261609"/>
                  </a:cubicBezTo>
                  <a:cubicBezTo>
                    <a:pt x="100732" y="261609"/>
                    <a:pt x="70476" y="232829"/>
                    <a:pt x="70476" y="190764"/>
                  </a:cubicBezTo>
                  <a:cubicBezTo>
                    <a:pt x="70476" y="158294"/>
                    <a:pt x="97781" y="151652"/>
                    <a:pt x="122133" y="145748"/>
                  </a:cubicBezTo>
                  <a:cubicBezTo>
                    <a:pt x="127299" y="144273"/>
                    <a:pt x="131727" y="143535"/>
                    <a:pt x="136155" y="142059"/>
                  </a:cubicBezTo>
                  <a:cubicBezTo>
                    <a:pt x="165673" y="133941"/>
                    <a:pt x="178957" y="115492"/>
                    <a:pt x="184861" y="103684"/>
                  </a:cubicBezTo>
                  <a:close/>
                  <a:moveTo>
                    <a:pt x="105898" y="172315"/>
                  </a:moveTo>
                  <a:cubicBezTo>
                    <a:pt x="100732" y="172315"/>
                    <a:pt x="96305" y="176743"/>
                    <a:pt x="96305" y="181909"/>
                  </a:cubicBezTo>
                  <a:cubicBezTo>
                    <a:pt x="96305" y="187075"/>
                    <a:pt x="100732" y="191502"/>
                    <a:pt x="105898" y="191502"/>
                  </a:cubicBezTo>
                  <a:cubicBezTo>
                    <a:pt x="111064" y="191502"/>
                    <a:pt x="115492" y="187075"/>
                    <a:pt x="115492" y="181909"/>
                  </a:cubicBezTo>
                  <a:cubicBezTo>
                    <a:pt x="115492" y="176743"/>
                    <a:pt x="111064" y="172315"/>
                    <a:pt x="105898" y="172315"/>
                  </a:cubicBezTo>
                  <a:close/>
                  <a:moveTo>
                    <a:pt x="176743" y="172315"/>
                  </a:moveTo>
                  <a:cubicBezTo>
                    <a:pt x="171577" y="172315"/>
                    <a:pt x="167149" y="176743"/>
                    <a:pt x="167149" y="181909"/>
                  </a:cubicBezTo>
                  <a:cubicBezTo>
                    <a:pt x="167149" y="187075"/>
                    <a:pt x="171577" y="191502"/>
                    <a:pt x="176743" y="191502"/>
                  </a:cubicBezTo>
                  <a:cubicBezTo>
                    <a:pt x="181909" y="191502"/>
                    <a:pt x="186337" y="187075"/>
                    <a:pt x="186337" y="181909"/>
                  </a:cubicBezTo>
                  <a:cubicBezTo>
                    <a:pt x="186337" y="176743"/>
                    <a:pt x="181909" y="172315"/>
                    <a:pt x="176743" y="1723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16" name="Полилиния: Фигура 12">
              <a:extLst>
                <a:ext uri="{FF2B5EF4-FFF2-40B4-BE49-F238E27FC236}">
                  <a16:creationId xmlns:a16="http://schemas.microsoft.com/office/drawing/2014/main" id="{8DD84D77-8960-9445-9B7A-05EC553E0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4888" y="2512379"/>
              <a:ext cx="464919" cy="464919"/>
            </a:xfrm>
            <a:custGeom>
              <a:avLst/>
              <a:gdLst>
                <a:gd name="T0" fmla="*/ 463074 w 464919"/>
                <a:gd name="T1" fmla="*/ 463074 h 464919"/>
                <a:gd name="T2" fmla="*/ 5535 w 464919"/>
                <a:gd name="T3" fmla="*/ 463074 h 464919"/>
                <a:gd name="T4" fmla="*/ 5535 w 464919"/>
                <a:gd name="T5" fmla="*/ 5535 h 464919"/>
                <a:gd name="T6" fmla="*/ 463074 w 464919"/>
                <a:gd name="T7" fmla="*/ 5535 h 464919"/>
                <a:gd name="T8" fmla="*/ 463074 w 464919"/>
                <a:gd name="T9" fmla="*/ 463074 h 464919"/>
                <a:gd name="T10" fmla="*/ 50551 w 464919"/>
                <a:gd name="T11" fmla="*/ 420272 h 464919"/>
                <a:gd name="T12" fmla="*/ 418796 w 464919"/>
                <a:gd name="T13" fmla="*/ 420272 h 464919"/>
                <a:gd name="T14" fmla="*/ 418796 w 464919"/>
                <a:gd name="T15" fmla="*/ 48337 h 464919"/>
                <a:gd name="T16" fmla="*/ 50551 w 464919"/>
                <a:gd name="T17" fmla="*/ 48337 h 464919"/>
                <a:gd name="T18" fmla="*/ 50551 w 464919"/>
                <a:gd name="T19" fmla="*/ 420272 h 4649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919" h="464919">
                  <a:moveTo>
                    <a:pt x="463074" y="463074"/>
                  </a:moveTo>
                  <a:lnTo>
                    <a:pt x="5535" y="463074"/>
                  </a:lnTo>
                  <a:lnTo>
                    <a:pt x="5535" y="5535"/>
                  </a:lnTo>
                  <a:lnTo>
                    <a:pt x="463074" y="5535"/>
                  </a:lnTo>
                  <a:lnTo>
                    <a:pt x="463074" y="463074"/>
                  </a:lnTo>
                  <a:close/>
                  <a:moveTo>
                    <a:pt x="50551" y="420272"/>
                  </a:moveTo>
                  <a:lnTo>
                    <a:pt x="418796" y="420272"/>
                  </a:lnTo>
                  <a:lnTo>
                    <a:pt x="418796" y="48337"/>
                  </a:lnTo>
                  <a:lnTo>
                    <a:pt x="50551" y="48337"/>
                  </a:lnTo>
                  <a:lnTo>
                    <a:pt x="50551" y="420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grpSp>
        <p:nvGrpSpPr>
          <p:cNvPr id="117" name="Группа 60" title="значок мужчины">
            <a:extLst>
              <a:ext uri="{FF2B5EF4-FFF2-40B4-BE49-F238E27FC236}">
                <a16:creationId xmlns:a16="http://schemas.microsoft.com/office/drawing/2014/main" id="{E8879A3D-78E1-FA44-9275-D338E2F33C20}"/>
              </a:ext>
            </a:extLst>
          </p:cNvPr>
          <p:cNvGrpSpPr>
            <a:grpSpLocks/>
          </p:cNvGrpSpPr>
          <p:nvPr/>
        </p:nvGrpSpPr>
        <p:grpSpPr bwMode="auto">
          <a:xfrm>
            <a:off x="6384057" y="1461212"/>
            <a:ext cx="465137" cy="463550"/>
            <a:chOff x="3087207" y="2512379"/>
            <a:chExt cx="464919" cy="464919"/>
          </a:xfrm>
        </p:grpSpPr>
        <p:sp>
          <p:nvSpPr>
            <p:cNvPr id="118" name="Полилиния: Фигура 13">
              <a:extLst>
                <a:ext uri="{FF2B5EF4-FFF2-40B4-BE49-F238E27FC236}">
                  <a16:creationId xmlns:a16="http://schemas.microsoft.com/office/drawing/2014/main" id="{5D9D9D6D-F88B-9C44-8745-F3618906C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207" y="2512379"/>
              <a:ext cx="464919" cy="464919"/>
            </a:xfrm>
            <a:custGeom>
              <a:avLst/>
              <a:gdLst>
                <a:gd name="T0" fmla="*/ 463074 w 464919"/>
                <a:gd name="T1" fmla="*/ 463074 h 464919"/>
                <a:gd name="T2" fmla="*/ 5535 w 464919"/>
                <a:gd name="T3" fmla="*/ 463074 h 464919"/>
                <a:gd name="T4" fmla="*/ 5535 w 464919"/>
                <a:gd name="T5" fmla="*/ 5535 h 464919"/>
                <a:gd name="T6" fmla="*/ 463074 w 464919"/>
                <a:gd name="T7" fmla="*/ 5535 h 464919"/>
                <a:gd name="T8" fmla="*/ 463074 w 464919"/>
                <a:gd name="T9" fmla="*/ 463074 h 464919"/>
                <a:gd name="T10" fmla="*/ 49813 w 464919"/>
                <a:gd name="T11" fmla="*/ 420272 h 464919"/>
                <a:gd name="T12" fmla="*/ 418058 w 464919"/>
                <a:gd name="T13" fmla="*/ 420272 h 464919"/>
                <a:gd name="T14" fmla="*/ 418058 w 464919"/>
                <a:gd name="T15" fmla="*/ 48337 h 464919"/>
                <a:gd name="T16" fmla="*/ 49813 w 464919"/>
                <a:gd name="T17" fmla="*/ 48337 h 464919"/>
                <a:gd name="T18" fmla="*/ 49813 w 464919"/>
                <a:gd name="T19" fmla="*/ 420272 h 4649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919" h="464919">
                  <a:moveTo>
                    <a:pt x="463074" y="463074"/>
                  </a:moveTo>
                  <a:lnTo>
                    <a:pt x="5535" y="463074"/>
                  </a:lnTo>
                  <a:lnTo>
                    <a:pt x="5535" y="5535"/>
                  </a:lnTo>
                  <a:lnTo>
                    <a:pt x="463074" y="5535"/>
                  </a:lnTo>
                  <a:lnTo>
                    <a:pt x="463074" y="463074"/>
                  </a:lnTo>
                  <a:close/>
                  <a:moveTo>
                    <a:pt x="49813" y="420272"/>
                  </a:moveTo>
                  <a:lnTo>
                    <a:pt x="418058" y="420272"/>
                  </a:lnTo>
                  <a:lnTo>
                    <a:pt x="418058" y="48337"/>
                  </a:lnTo>
                  <a:lnTo>
                    <a:pt x="49813" y="48337"/>
                  </a:lnTo>
                  <a:lnTo>
                    <a:pt x="49813" y="420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19" name="Полилиния: Фигура 14">
              <a:extLst>
                <a:ext uri="{FF2B5EF4-FFF2-40B4-BE49-F238E27FC236}">
                  <a16:creationId xmlns:a16="http://schemas.microsoft.com/office/drawing/2014/main" id="{D1FDCEB8-5229-4E4F-A423-CE5A3A574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518" y="2593556"/>
              <a:ext cx="214010" cy="302566"/>
            </a:xfrm>
            <a:custGeom>
              <a:avLst/>
              <a:gdLst/>
              <a:ahLst/>
              <a:cxnLst/>
              <a:rect l="0" t="0" r="r" b="b"/>
              <a:pathLst>
                <a:path w="214010" h="302566">
                  <a:moveTo>
                    <a:pt x="107517" y="5535"/>
                  </a:moveTo>
                  <a:cubicBezTo>
                    <a:pt x="103827" y="5535"/>
                    <a:pt x="99400" y="5535"/>
                    <a:pt x="95710" y="6273"/>
                  </a:cubicBezTo>
                  <a:cubicBezTo>
                    <a:pt x="94972" y="6273"/>
                    <a:pt x="94972" y="6273"/>
                    <a:pt x="94234" y="6273"/>
                  </a:cubicBezTo>
                  <a:cubicBezTo>
                    <a:pt x="90544" y="6273"/>
                    <a:pt x="87592" y="7011"/>
                    <a:pt x="84640" y="7749"/>
                  </a:cubicBezTo>
                  <a:cubicBezTo>
                    <a:pt x="80950" y="8487"/>
                    <a:pt x="77999" y="9225"/>
                    <a:pt x="74309" y="9963"/>
                  </a:cubicBezTo>
                  <a:cubicBezTo>
                    <a:pt x="74309" y="9963"/>
                    <a:pt x="74309" y="9963"/>
                    <a:pt x="73571" y="9963"/>
                  </a:cubicBezTo>
                  <a:cubicBezTo>
                    <a:pt x="66929" y="11439"/>
                    <a:pt x="60287" y="13652"/>
                    <a:pt x="54384" y="16604"/>
                  </a:cubicBezTo>
                  <a:cubicBezTo>
                    <a:pt x="48480" y="19556"/>
                    <a:pt x="43314" y="23246"/>
                    <a:pt x="38148" y="26936"/>
                  </a:cubicBezTo>
                  <a:cubicBezTo>
                    <a:pt x="35934" y="29150"/>
                    <a:pt x="33721" y="30626"/>
                    <a:pt x="31507" y="32839"/>
                  </a:cubicBezTo>
                  <a:cubicBezTo>
                    <a:pt x="22651" y="41695"/>
                    <a:pt x="16747" y="52027"/>
                    <a:pt x="12319" y="64572"/>
                  </a:cubicBezTo>
                  <a:cubicBezTo>
                    <a:pt x="11582" y="67524"/>
                    <a:pt x="10106" y="70476"/>
                    <a:pt x="9368" y="74166"/>
                  </a:cubicBezTo>
                  <a:cubicBezTo>
                    <a:pt x="8630" y="77117"/>
                    <a:pt x="7892" y="80069"/>
                    <a:pt x="7892" y="83021"/>
                  </a:cubicBezTo>
                  <a:cubicBezTo>
                    <a:pt x="7892" y="85235"/>
                    <a:pt x="7154" y="86711"/>
                    <a:pt x="7154" y="88925"/>
                  </a:cubicBezTo>
                  <a:cubicBezTo>
                    <a:pt x="7154" y="90401"/>
                    <a:pt x="6416" y="91877"/>
                    <a:pt x="6416" y="94091"/>
                  </a:cubicBezTo>
                  <a:cubicBezTo>
                    <a:pt x="6416" y="97781"/>
                    <a:pt x="5678" y="101470"/>
                    <a:pt x="5678" y="105898"/>
                  </a:cubicBezTo>
                  <a:cubicBezTo>
                    <a:pt x="5678" y="108850"/>
                    <a:pt x="6416" y="113278"/>
                    <a:pt x="7154" y="117706"/>
                  </a:cubicBezTo>
                  <a:cubicBezTo>
                    <a:pt x="7892" y="122134"/>
                    <a:pt x="8630" y="128037"/>
                    <a:pt x="10106" y="133203"/>
                  </a:cubicBezTo>
                  <a:cubicBezTo>
                    <a:pt x="10844" y="137631"/>
                    <a:pt x="12319" y="142797"/>
                    <a:pt x="13057" y="146486"/>
                  </a:cubicBezTo>
                  <a:cubicBezTo>
                    <a:pt x="13057" y="147224"/>
                    <a:pt x="13057" y="147224"/>
                    <a:pt x="13795" y="147962"/>
                  </a:cubicBezTo>
                  <a:cubicBezTo>
                    <a:pt x="14533" y="150914"/>
                    <a:pt x="15271" y="153866"/>
                    <a:pt x="16009" y="156080"/>
                  </a:cubicBezTo>
                  <a:cubicBezTo>
                    <a:pt x="13795" y="157556"/>
                    <a:pt x="12319" y="159032"/>
                    <a:pt x="10106" y="161246"/>
                  </a:cubicBezTo>
                  <a:cubicBezTo>
                    <a:pt x="7154" y="165674"/>
                    <a:pt x="4940" y="172315"/>
                    <a:pt x="5678" y="180433"/>
                  </a:cubicBezTo>
                  <a:cubicBezTo>
                    <a:pt x="8630" y="203310"/>
                    <a:pt x="22651" y="211427"/>
                    <a:pt x="27817" y="213641"/>
                  </a:cubicBezTo>
                  <a:cubicBezTo>
                    <a:pt x="29293" y="224711"/>
                    <a:pt x="35196" y="237256"/>
                    <a:pt x="44052" y="251278"/>
                  </a:cubicBezTo>
                  <a:cubicBezTo>
                    <a:pt x="53646" y="266037"/>
                    <a:pt x="66929" y="280058"/>
                    <a:pt x="83902" y="287438"/>
                  </a:cubicBezTo>
                  <a:lnTo>
                    <a:pt x="84640" y="288176"/>
                  </a:lnTo>
                  <a:cubicBezTo>
                    <a:pt x="90544" y="295556"/>
                    <a:pt x="98662" y="299983"/>
                    <a:pt x="108993" y="299983"/>
                  </a:cubicBezTo>
                  <a:cubicBezTo>
                    <a:pt x="118587" y="299983"/>
                    <a:pt x="127442" y="294818"/>
                    <a:pt x="133346" y="288176"/>
                  </a:cubicBezTo>
                  <a:lnTo>
                    <a:pt x="134084" y="287438"/>
                  </a:lnTo>
                  <a:cubicBezTo>
                    <a:pt x="150319" y="279320"/>
                    <a:pt x="163603" y="265299"/>
                    <a:pt x="173196" y="251278"/>
                  </a:cubicBezTo>
                  <a:cubicBezTo>
                    <a:pt x="182052" y="237994"/>
                    <a:pt x="187956" y="224711"/>
                    <a:pt x="189431" y="213641"/>
                  </a:cubicBezTo>
                  <a:cubicBezTo>
                    <a:pt x="193859" y="211427"/>
                    <a:pt x="208619" y="203310"/>
                    <a:pt x="211570" y="180433"/>
                  </a:cubicBezTo>
                  <a:cubicBezTo>
                    <a:pt x="212308" y="172315"/>
                    <a:pt x="210095" y="165674"/>
                    <a:pt x="207143" y="161246"/>
                  </a:cubicBezTo>
                  <a:cubicBezTo>
                    <a:pt x="204929" y="158294"/>
                    <a:pt x="203453" y="157556"/>
                    <a:pt x="201239" y="156080"/>
                  </a:cubicBezTo>
                  <a:cubicBezTo>
                    <a:pt x="201977" y="152390"/>
                    <a:pt x="203453" y="148700"/>
                    <a:pt x="204929" y="145010"/>
                  </a:cubicBezTo>
                  <a:lnTo>
                    <a:pt x="204929" y="144273"/>
                  </a:lnTo>
                  <a:cubicBezTo>
                    <a:pt x="204929" y="143535"/>
                    <a:pt x="204929" y="143535"/>
                    <a:pt x="205667" y="142797"/>
                  </a:cubicBezTo>
                  <a:cubicBezTo>
                    <a:pt x="207143" y="138369"/>
                    <a:pt x="207881" y="133941"/>
                    <a:pt x="208619" y="129513"/>
                  </a:cubicBezTo>
                  <a:cubicBezTo>
                    <a:pt x="209357" y="124347"/>
                    <a:pt x="210833" y="119182"/>
                    <a:pt x="210833" y="114754"/>
                  </a:cubicBezTo>
                  <a:cubicBezTo>
                    <a:pt x="210833" y="113278"/>
                    <a:pt x="210833" y="111802"/>
                    <a:pt x="211570" y="110326"/>
                  </a:cubicBezTo>
                  <a:cubicBezTo>
                    <a:pt x="211570" y="108112"/>
                    <a:pt x="212308" y="105160"/>
                    <a:pt x="212308" y="102946"/>
                  </a:cubicBezTo>
                  <a:cubicBezTo>
                    <a:pt x="212308" y="100732"/>
                    <a:pt x="212308" y="97781"/>
                    <a:pt x="212308" y="95567"/>
                  </a:cubicBezTo>
                  <a:cubicBezTo>
                    <a:pt x="212308" y="94091"/>
                    <a:pt x="212308" y="91877"/>
                    <a:pt x="212308" y="89663"/>
                  </a:cubicBezTo>
                  <a:lnTo>
                    <a:pt x="212308" y="88925"/>
                  </a:lnTo>
                  <a:cubicBezTo>
                    <a:pt x="212308" y="87449"/>
                    <a:pt x="211570" y="85973"/>
                    <a:pt x="211570" y="83759"/>
                  </a:cubicBezTo>
                  <a:cubicBezTo>
                    <a:pt x="211570" y="83021"/>
                    <a:pt x="211570" y="81545"/>
                    <a:pt x="210833" y="80807"/>
                  </a:cubicBezTo>
                  <a:cubicBezTo>
                    <a:pt x="210833" y="80069"/>
                    <a:pt x="210833" y="78593"/>
                    <a:pt x="210095" y="77856"/>
                  </a:cubicBezTo>
                  <a:cubicBezTo>
                    <a:pt x="210095" y="77117"/>
                    <a:pt x="210095" y="76380"/>
                    <a:pt x="209357" y="75642"/>
                  </a:cubicBezTo>
                  <a:cubicBezTo>
                    <a:pt x="209357" y="74904"/>
                    <a:pt x="208619" y="73428"/>
                    <a:pt x="208619" y="72690"/>
                  </a:cubicBezTo>
                  <a:cubicBezTo>
                    <a:pt x="208619" y="71952"/>
                    <a:pt x="207881" y="71214"/>
                    <a:pt x="207881" y="70476"/>
                  </a:cubicBezTo>
                  <a:cubicBezTo>
                    <a:pt x="207881" y="69000"/>
                    <a:pt x="207143" y="68262"/>
                    <a:pt x="207143" y="66786"/>
                  </a:cubicBezTo>
                  <a:cubicBezTo>
                    <a:pt x="207143" y="66048"/>
                    <a:pt x="207143" y="65310"/>
                    <a:pt x="206405" y="65310"/>
                  </a:cubicBezTo>
                  <a:cubicBezTo>
                    <a:pt x="205667" y="64572"/>
                    <a:pt x="205667" y="63096"/>
                    <a:pt x="204929" y="62358"/>
                  </a:cubicBezTo>
                  <a:cubicBezTo>
                    <a:pt x="204191" y="60882"/>
                    <a:pt x="203453" y="58668"/>
                    <a:pt x="202715" y="57192"/>
                  </a:cubicBezTo>
                  <a:cubicBezTo>
                    <a:pt x="202715" y="56454"/>
                    <a:pt x="201977" y="55717"/>
                    <a:pt x="201977" y="54978"/>
                  </a:cubicBezTo>
                  <a:cubicBezTo>
                    <a:pt x="201239" y="54241"/>
                    <a:pt x="200501" y="53503"/>
                    <a:pt x="200501" y="52027"/>
                  </a:cubicBezTo>
                  <a:cubicBezTo>
                    <a:pt x="199763" y="51289"/>
                    <a:pt x="199763" y="50551"/>
                    <a:pt x="199025" y="49813"/>
                  </a:cubicBezTo>
                  <a:cubicBezTo>
                    <a:pt x="198287" y="49075"/>
                    <a:pt x="197549" y="48337"/>
                    <a:pt x="197549" y="47599"/>
                  </a:cubicBezTo>
                  <a:cubicBezTo>
                    <a:pt x="196811" y="46861"/>
                    <a:pt x="196811" y="46123"/>
                    <a:pt x="196073" y="46123"/>
                  </a:cubicBezTo>
                  <a:cubicBezTo>
                    <a:pt x="195335" y="45385"/>
                    <a:pt x="194597" y="44647"/>
                    <a:pt x="193859" y="43909"/>
                  </a:cubicBezTo>
                  <a:cubicBezTo>
                    <a:pt x="193121" y="43171"/>
                    <a:pt x="192384" y="42433"/>
                    <a:pt x="191645" y="42433"/>
                  </a:cubicBezTo>
                  <a:cubicBezTo>
                    <a:pt x="190169" y="40957"/>
                    <a:pt x="188694" y="40219"/>
                    <a:pt x="187218" y="38743"/>
                  </a:cubicBezTo>
                  <a:cubicBezTo>
                    <a:pt x="180576" y="34315"/>
                    <a:pt x="173196" y="31364"/>
                    <a:pt x="164341" y="30626"/>
                  </a:cubicBezTo>
                  <a:cubicBezTo>
                    <a:pt x="162865" y="28412"/>
                    <a:pt x="159913" y="24722"/>
                    <a:pt x="156223" y="21770"/>
                  </a:cubicBezTo>
                  <a:cubicBezTo>
                    <a:pt x="154747" y="20294"/>
                    <a:pt x="153271" y="18818"/>
                    <a:pt x="151057" y="18080"/>
                  </a:cubicBezTo>
                  <a:cubicBezTo>
                    <a:pt x="151057" y="18080"/>
                    <a:pt x="150319" y="18080"/>
                    <a:pt x="150319" y="17342"/>
                  </a:cubicBezTo>
                  <a:cubicBezTo>
                    <a:pt x="150319" y="17342"/>
                    <a:pt x="149581" y="17342"/>
                    <a:pt x="149581" y="16604"/>
                  </a:cubicBezTo>
                  <a:cubicBezTo>
                    <a:pt x="148106" y="15128"/>
                    <a:pt x="145891" y="14390"/>
                    <a:pt x="143678" y="12914"/>
                  </a:cubicBezTo>
                  <a:cubicBezTo>
                    <a:pt x="137036" y="9225"/>
                    <a:pt x="129656" y="6273"/>
                    <a:pt x="119325" y="5535"/>
                  </a:cubicBezTo>
                  <a:cubicBezTo>
                    <a:pt x="118587" y="5535"/>
                    <a:pt x="118587" y="5535"/>
                    <a:pt x="117849" y="5535"/>
                  </a:cubicBezTo>
                  <a:cubicBezTo>
                    <a:pt x="117111" y="5535"/>
                    <a:pt x="117111" y="5535"/>
                    <a:pt x="116373" y="5535"/>
                  </a:cubicBezTo>
                  <a:cubicBezTo>
                    <a:pt x="113421" y="5535"/>
                    <a:pt x="110469" y="5535"/>
                    <a:pt x="107517" y="5535"/>
                  </a:cubicBezTo>
                  <a:close/>
                  <a:moveTo>
                    <a:pt x="156961" y="84497"/>
                  </a:moveTo>
                  <a:cubicBezTo>
                    <a:pt x="162865" y="94091"/>
                    <a:pt x="173196" y="113278"/>
                    <a:pt x="173196" y="133203"/>
                  </a:cubicBezTo>
                  <a:cubicBezTo>
                    <a:pt x="173196" y="144273"/>
                    <a:pt x="177624" y="161984"/>
                    <a:pt x="191645" y="163460"/>
                  </a:cubicBezTo>
                  <a:cubicBezTo>
                    <a:pt x="193121" y="164198"/>
                    <a:pt x="194597" y="165674"/>
                    <a:pt x="196073" y="167887"/>
                  </a:cubicBezTo>
                  <a:cubicBezTo>
                    <a:pt x="197549" y="170839"/>
                    <a:pt x="199025" y="173791"/>
                    <a:pt x="198287" y="178957"/>
                  </a:cubicBezTo>
                  <a:cubicBezTo>
                    <a:pt x="196073" y="199620"/>
                    <a:pt x="181314" y="203310"/>
                    <a:pt x="181314" y="203310"/>
                  </a:cubicBezTo>
                  <a:cubicBezTo>
                    <a:pt x="179100" y="204048"/>
                    <a:pt x="176886" y="206262"/>
                    <a:pt x="176886" y="208476"/>
                  </a:cubicBezTo>
                  <a:cubicBezTo>
                    <a:pt x="176148" y="215855"/>
                    <a:pt x="170982" y="229877"/>
                    <a:pt x="162127" y="243160"/>
                  </a:cubicBezTo>
                  <a:cubicBezTo>
                    <a:pt x="153271" y="256443"/>
                    <a:pt x="140726" y="269727"/>
                    <a:pt x="127442" y="275631"/>
                  </a:cubicBezTo>
                  <a:cubicBezTo>
                    <a:pt x="126704" y="276369"/>
                    <a:pt x="125228" y="277106"/>
                    <a:pt x="124490" y="277844"/>
                  </a:cubicBezTo>
                  <a:cubicBezTo>
                    <a:pt x="120801" y="283010"/>
                    <a:pt x="114897" y="286700"/>
                    <a:pt x="108255" y="286700"/>
                  </a:cubicBezTo>
                  <a:cubicBezTo>
                    <a:pt x="101613" y="286700"/>
                    <a:pt x="95710" y="283010"/>
                    <a:pt x="92020" y="277844"/>
                  </a:cubicBezTo>
                  <a:cubicBezTo>
                    <a:pt x="91282" y="277106"/>
                    <a:pt x="90544" y="276369"/>
                    <a:pt x="89068" y="275631"/>
                  </a:cubicBezTo>
                  <a:cubicBezTo>
                    <a:pt x="75785" y="268989"/>
                    <a:pt x="63239" y="256443"/>
                    <a:pt x="54384" y="243160"/>
                  </a:cubicBezTo>
                  <a:cubicBezTo>
                    <a:pt x="45528" y="229877"/>
                    <a:pt x="39624" y="215117"/>
                    <a:pt x="38886" y="208476"/>
                  </a:cubicBezTo>
                  <a:cubicBezTo>
                    <a:pt x="38886" y="206262"/>
                    <a:pt x="36672" y="204048"/>
                    <a:pt x="34458" y="203310"/>
                  </a:cubicBezTo>
                  <a:cubicBezTo>
                    <a:pt x="34458" y="203310"/>
                    <a:pt x="19699" y="198882"/>
                    <a:pt x="17485" y="178219"/>
                  </a:cubicBezTo>
                  <a:cubicBezTo>
                    <a:pt x="16747" y="173053"/>
                    <a:pt x="18223" y="170101"/>
                    <a:pt x="19699" y="167149"/>
                  </a:cubicBezTo>
                  <a:cubicBezTo>
                    <a:pt x="20437" y="165674"/>
                    <a:pt x="21175" y="164936"/>
                    <a:pt x="21913" y="164198"/>
                  </a:cubicBezTo>
                  <a:cubicBezTo>
                    <a:pt x="22651" y="164198"/>
                    <a:pt x="22651" y="164198"/>
                    <a:pt x="23389" y="164198"/>
                  </a:cubicBezTo>
                  <a:cubicBezTo>
                    <a:pt x="35934" y="164198"/>
                    <a:pt x="40362" y="142797"/>
                    <a:pt x="42576" y="132465"/>
                  </a:cubicBezTo>
                  <a:cubicBezTo>
                    <a:pt x="46266" y="112540"/>
                    <a:pt x="68405" y="106636"/>
                    <a:pt x="100138" y="106636"/>
                  </a:cubicBezTo>
                  <a:cubicBezTo>
                    <a:pt x="132608" y="108112"/>
                    <a:pt x="148843" y="94091"/>
                    <a:pt x="156961" y="84497"/>
                  </a:cubicBezTo>
                  <a:close/>
                  <a:moveTo>
                    <a:pt x="73571" y="165674"/>
                  </a:moveTo>
                  <a:cubicBezTo>
                    <a:pt x="68405" y="165674"/>
                    <a:pt x="63977" y="170101"/>
                    <a:pt x="63977" y="175267"/>
                  </a:cubicBezTo>
                  <a:cubicBezTo>
                    <a:pt x="63977" y="180433"/>
                    <a:pt x="68405" y="184861"/>
                    <a:pt x="73571" y="184861"/>
                  </a:cubicBezTo>
                  <a:cubicBezTo>
                    <a:pt x="78736" y="184861"/>
                    <a:pt x="83164" y="180433"/>
                    <a:pt x="83164" y="175267"/>
                  </a:cubicBezTo>
                  <a:cubicBezTo>
                    <a:pt x="83164" y="170101"/>
                    <a:pt x="78736" y="165674"/>
                    <a:pt x="73571" y="165674"/>
                  </a:cubicBezTo>
                  <a:close/>
                  <a:moveTo>
                    <a:pt x="144416" y="165674"/>
                  </a:moveTo>
                  <a:cubicBezTo>
                    <a:pt x="139250" y="165674"/>
                    <a:pt x="134822" y="170101"/>
                    <a:pt x="134822" y="175267"/>
                  </a:cubicBezTo>
                  <a:cubicBezTo>
                    <a:pt x="134822" y="180433"/>
                    <a:pt x="139250" y="184861"/>
                    <a:pt x="144416" y="184861"/>
                  </a:cubicBezTo>
                  <a:cubicBezTo>
                    <a:pt x="149581" y="184861"/>
                    <a:pt x="154009" y="180433"/>
                    <a:pt x="154009" y="175267"/>
                  </a:cubicBezTo>
                  <a:cubicBezTo>
                    <a:pt x="154009" y="170101"/>
                    <a:pt x="149581" y="165674"/>
                    <a:pt x="144416" y="1656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grpSp>
        <p:nvGrpSpPr>
          <p:cNvPr id="120" name="Группа 68" title="Значок галочки">
            <a:extLst>
              <a:ext uri="{FF2B5EF4-FFF2-40B4-BE49-F238E27FC236}">
                <a16:creationId xmlns:a16="http://schemas.microsoft.com/office/drawing/2014/main" id="{24D6EF27-5F27-E440-A018-33287323D7A2}"/>
              </a:ext>
            </a:extLst>
          </p:cNvPr>
          <p:cNvGrpSpPr>
            <a:grpSpLocks/>
          </p:cNvGrpSpPr>
          <p:nvPr/>
        </p:nvGrpSpPr>
        <p:grpSpPr bwMode="auto">
          <a:xfrm>
            <a:off x="9533630" y="4419600"/>
            <a:ext cx="404813" cy="406400"/>
            <a:chOff x="3761709" y="4826643"/>
            <a:chExt cx="405882" cy="405882"/>
          </a:xfrm>
        </p:grpSpPr>
        <p:sp>
          <p:nvSpPr>
            <p:cNvPr id="121" name="Полилиния: Фигура 16">
              <a:extLst>
                <a:ext uri="{FF2B5EF4-FFF2-40B4-BE49-F238E27FC236}">
                  <a16:creationId xmlns:a16="http://schemas.microsoft.com/office/drawing/2014/main" id="{32FAC53D-7E19-DF40-BDAF-020D7B9F7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709" y="4826643"/>
              <a:ext cx="405882" cy="405882"/>
            </a:xfrm>
            <a:custGeom>
              <a:avLst/>
              <a:gdLst>
                <a:gd name="T0" fmla="*/ 401824 w 405881"/>
                <a:gd name="T1" fmla="*/ 401824 h 405881"/>
                <a:gd name="T2" fmla="*/ 5535 w 405881"/>
                <a:gd name="T3" fmla="*/ 401824 h 405881"/>
                <a:gd name="T4" fmla="*/ 5535 w 405881"/>
                <a:gd name="T5" fmla="*/ 5535 h 405881"/>
                <a:gd name="T6" fmla="*/ 401824 w 405881"/>
                <a:gd name="T7" fmla="*/ 5535 h 405881"/>
                <a:gd name="T8" fmla="*/ 401824 w 405881"/>
                <a:gd name="T9" fmla="*/ 401824 h 405881"/>
                <a:gd name="T10" fmla="*/ 43909 w 405881"/>
                <a:gd name="T11" fmla="*/ 364926 h 405881"/>
                <a:gd name="T12" fmla="*/ 362712 w 405881"/>
                <a:gd name="T13" fmla="*/ 364926 h 405881"/>
                <a:gd name="T14" fmla="*/ 362712 w 405881"/>
                <a:gd name="T15" fmla="*/ 42433 h 405881"/>
                <a:gd name="T16" fmla="*/ 43909 w 405881"/>
                <a:gd name="T17" fmla="*/ 42433 h 405881"/>
                <a:gd name="T18" fmla="*/ 43909 w 405881"/>
                <a:gd name="T19" fmla="*/ 364926 h 4058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5881" h="405881">
                  <a:moveTo>
                    <a:pt x="401823" y="401823"/>
                  </a:moveTo>
                  <a:lnTo>
                    <a:pt x="5535" y="401823"/>
                  </a:lnTo>
                  <a:lnTo>
                    <a:pt x="5535" y="5535"/>
                  </a:lnTo>
                  <a:lnTo>
                    <a:pt x="401823" y="5535"/>
                  </a:lnTo>
                  <a:lnTo>
                    <a:pt x="401823" y="401823"/>
                  </a:lnTo>
                  <a:close/>
                  <a:moveTo>
                    <a:pt x="43909" y="364925"/>
                  </a:moveTo>
                  <a:lnTo>
                    <a:pt x="362711" y="364925"/>
                  </a:lnTo>
                  <a:lnTo>
                    <a:pt x="362711" y="42433"/>
                  </a:lnTo>
                  <a:lnTo>
                    <a:pt x="43909" y="42433"/>
                  </a:lnTo>
                  <a:lnTo>
                    <a:pt x="43909" y="364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22" name="Полилиния: Фигура 17">
              <a:extLst>
                <a:ext uri="{FF2B5EF4-FFF2-40B4-BE49-F238E27FC236}">
                  <a16:creationId xmlns:a16="http://schemas.microsoft.com/office/drawing/2014/main" id="{CBE42868-2427-E347-B3F9-0FCDB6539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292" y="4919627"/>
              <a:ext cx="258288" cy="221390"/>
            </a:xfrm>
            <a:custGeom>
              <a:avLst/>
              <a:gdLst>
                <a:gd name="T0" fmla="*/ 75642 w 258288"/>
                <a:gd name="T1" fmla="*/ 215855 h 221390"/>
                <a:gd name="T2" fmla="*/ 5535 w 258288"/>
                <a:gd name="T3" fmla="*/ 145748 h 221390"/>
                <a:gd name="T4" fmla="*/ 33577 w 258288"/>
                <a:gd name="T5" fmla="*/ 117706 h 221390"/>
                <a:gd name="T6" fmla="*/ 75642 w 258288"/>
                <a:gd name="T7" fmla="*/ 159770 h 221390"/>
                <a:gd name="T8" fmla="*/ 229877 w 258288"/>
                <a:gd name="T9" fmla="*/ 5535 h 221390"/>
                <a:gd name="T10" fmla="*/ 257919 w 258288"/>
                <a:gd name="T11" fmla="*/ 33577 h 2213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8288" h="221390">
                  <a:moveTo>
                    <a:pt x="75642" y="215855"/>
                  </a:moveTo>
                  <a:lnTo>
                    <a:pt x="5535" y="145748"/>
                  </a:lnTo>
                  <a:lnTo>
                    <a:pt x="33577" y="117706"/>
                  </a:lnTo>
                  <a:lnTo>
                    <a:pt x="75642" y="159770"/>
                  </a:lnTo>
                  <a:lnTo>
                    <a:pt x="229877" y="5535"/>
                  </a:lnTo>
                  <a:lnTo>
                    <a:pt x="257919" y="33577"/>
                  </a:lnTo>
                  <a:lnTo>
                    <a:pt x="75642" y="2158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sp>
        <p:nvSpPr>
          <p:cNvPr id="123" name="Полилиния: Фигура 27" title="значок конверта">
            <a:extLst>
              <a:ext uri="{FF2B5EF4-FFF2-40B4-BE49-F238E27FC236}">
                <a16:creationId xmlns:a16="http://schemas.microsoft.com/office/drawing/2014/main" id="{63BC025D-2A66-144E-95C9-57514BF7DF56}"/>
              </a:ext>
            </a:extLst>
          </p:cNvPr>
          <p:cNvSpPr>
            <a:spLocks/>
          </p:cNvSpPr>
          <p:nvPr/>
        </p:nvSpPr>
        <p:spPr bwMode="auto">
          <a:xfrm>
            <a:off x="5468144" y="2808666"/>
            <a:ext cx="538162" cy="392113"/>
          </a:xfrm>
          <a:custGeom>
            <a:avLst/>
            <a:gdLst>
              <a:gd name="T0" fmla="*/ 4287 w 538715"/>
              <a:gd name="T1" fmla="*/ 391719 h 391122"/>
              <a:gd name="T2" fmla="*/ 4287 w 538715"/>
              <a:gd name="T3" fmla="*/ 4287 h 391122"/>
              <a:gd name="T4" fmla="*/ 540052 w 538715"/>
              <a:gd name="T5" fmla="*/ 4287 h 391122"/>
              <a:gd name="T6" fmla="*/ 540052 w 538715"/>
              <a:gd name="T7" fmla="*/ 391719 h 391122"/>
              <a:gd name="T8" fmla="*/ 4287 w 538715"/>
              <a:gd name="T9" fmla="*/ 391719 h 391122"/>
              <a:gd name="T10" fmla="*/ 482490 w 538715"/>
              <a:gd name="T11" fmla="*/ 357773 h 391122"/>
              <a:gd name="T12" fmla="*/ 353346 w 538715"/>
              <a:gd name="T13" fmla="*/ 232319 h 391122"/>
              <a:gd name="T14" fmla="*/ 377699 w 538715"/>
              <a:gd name="T15" fmla="*/ 208704 h 391122"/>
              <a:gd name="T16" fmla="*/ 506843 w 538715"/>
              <a:gd name="T17" fmla="*/ 334158 h 391122"/>
              <a:gd name="T18" fmla="*/ 506843 w 538715"/>
              <a:gd name="T19" fmla="*/ 53731 h 391122"/>
              <a:gd name="T20" fmla="*/ 283239 w 538715"/>
              <a:gd name="T21" fmla="*/ 224939 h 391122"/>
              <a:gd name="T22" fmla="*/ 272908 w 538715"/>
              <a:gd name="T23" fmla="*/ 228629 h 391122"/>
              <a:gd name="T24" fmla="*/ 262575 w 538715"/>
              <a:gd name="T25" fmla="*/ 224939 h 391122"/>
              <a:gd name="T26" fmla="*/ 38233 w 538715"/>
              <a:gd name="T27" fmla="*/ 54468 h 391122"/>
              <a:gd name="T28" fmla="*/ 38233 w 538715"/>
              <a:gd name="T29" fmla="*/ 334896 h 391122"/>
              <a:gd name="T30" fmla="*/ 167377 w 538715"/>
              <a:gd name="T31" fmla="*/ 209441 h 391122"/>
              <a:gd name="T32" fmla="*/ 191730 w 538715"/>
              <a:gd name="T33" fmla="*/ 233056 h 391122"/>
              <a:gd name="T34" fmla="*/ 62586 w 538715"/>
              <a:gd name="T35" fmla="*/ 358511 h 391122"/>
              <a:gd name="T36" fmla="*/ 482490 w 538715"/>
              <a:gd name="T37" fmla="*/ 357773 h 391122"/>
              <a:gd name="T38" fmla="*/ 482490 w 538715"/>
              <a:gd name="T39" fmla="*/ 357773 h 391122"/>
              <a:gd name="T40" fmla="*/ 272170 w 538715"/>
              <a:gd name="T41" fmla="*/ 190992 h 391122"/>
              <a:gd name="T42" fmla="*/ 473635 w 538715"/>
              <a:gd name="T43" fmla="*/ 36758 h 391122"/>
              <a:gd name="T44" fmla="*/ 69966 w 538715"/>
              <a:gd name="T45" fmla="*/ 36758 h 391122"/>
              <a:gd name="T46" fmla="*/ 272170 w 538715"/>
              <a:gd name="T47" fmla="*/ 190992 h 39112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38715" h="391122">
                <a:moveTo>
                  <a:pt x="4287" y="391719"/>
                </a:moveTo>
                <a:lnTo>
                  <a:pt x="4287" y="4287"/>
                </a:lnTo>
                <a:lnTo>
                  <a:pt x="540051" y="4287"/>
                </a:lnTo>
                <a:lnTo>
                  <a:pt x="540051" y="391719"/>
                </a:lnTo>
                <a:lnTo>
                  <a:pt x="4287" y="391719"/>
                </a:lnTo>
                <a:close/>
                <a:moveTo>
                  <a:pt x="482489" y="357773"/>
                </a:moveTo>
                <a:lnTo>
                  <a:pt x="353345" y="232319"/>
                </a:lnTo>
                <a:lnTo>
                  <a:pt x="377698" y="208704"/>
                </a:lnTo>
                <a:lnTo>
                  <a:pt x="506842" y="334158"/>
                </a:lnTo>
                <a:lnTo>
                  <a:pt x="506842" y="53731"/>
                </a:lnTo>
                <a:lnTo>
                  <a:pt x="283238" y="224939"/>
                </a:lnTo>
                <a:cubicBezTo>
                  <a:pt x="280286" y="227153"/>
                  <a:pt x="276597" y="228629"/>
                  <a:pt x="272907" y="228629"/>
                </a:cubicBezTo>
                <a:cubicBezTo>
                  <a:pt x="269217" y="228629"/>
                  <a:pt x="265527" y="227153"/>
                  <a:pt x="262575" y="224939"/>
                </a:cubicBezTo>
                <a:lnTo>
                  <a:pt x="38233" y="54468"/>
                </a:lnTo>
                <a:lnTo>
                  <a:pt x="38233" y="334896"/>
                </a:lnTo>
                <a:lnTo>
                  <a:pt x="167377" y="209441"/>
                </a:lnTo>
                <a:lnTo>
                  <a:pt x="191730" y="233056"/>
                </a:lnTo>
                <a:lnTo>
                  <a:pt x="62586" y="358511"/>
                </a:lnTo>
                <a:lnTo>
                  <a:pt x="482489" y="357773"/>
                </a:lnTo>
                <a:close/>
                <a:moveTo>
                  <a:pt x="272169" y="190992"/>
                </a:moveTo>
                <a:lnTo>
                  <a:pt x="473634" y="36758"/>
                </a:lnTo>
                <a:lnTo>
                  <a:pt x="69966" y="36758"/>
                </a:lnTo>
                <a:lnTo>
                  <a:pt x="272169" y="1909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7377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rtl="0"/>
            <a:endParaRPr lang="ru-RU" dirty="0"/>
          </a:p>
        </p:txBody>
      </p:sp>
      <p:grpSp>
        <p:nvGrpSpPr>
          <p:cNvPr id="124" name="Группа 57" title="значок кнопки воспроизведения">
            <a:extLst>
              <a:ext uri="{FF2B5EF4-FFF2-40B4-BE49-F238E27FC236}">
                <a16:creationId xmlns:a16="http://schemas.microsoft.com/office/drawing/2014/main" id="{47C37F79-C434-2441-9499-14DDA338ECAF}"/>
              </a:ext>
            </a:extLst>
          </p:cNvPr>
          <p:cNvGrpSpPr>
            <a:grpSpLocks/>
          </p:cNvGrpSpPr>
          <p:nvPr/>
        </p:nvGrpSpPr>
        <p:grpSpPr bwMode="auto">
          <a:xfrm>
            <a:off x="7497548" y="438042"/>
            <a:ext cx="406400" cy="404812"/>
            <a:chOff x="451190" y="2461460"/>
            <a:chExt cx="405882" cy="405882"/>
          </a:xfrm>
        </p:grpSpPr>
        <p:sp>
          <p:nvSpPr>
            <p:cNvPr id="125" name="Полилиния: Фигура 41">
              <a:extLst>
                <a:ext uri="{FF2B5EF4-FFF2-40B4-BE49-F238E27FC236}">
                  <a16:creationId xmlns:a16="http://schemas.microsoft.com/office/drawing/2014/main" id="{2D6AC127-61A9-5E41-A0D3-67B58537B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90" y="2461460"/>
              <a:ext cx="405882" cy="405882"/>
            </a:xfrm>
            <a:custGeom>
              <a:avLst/>
              <a:gdLst>
                <a:gd name="T0" fmla="*/ 401086 w 405881"/>
                <a:gd name="T1" fmla="*/ 401824 h 405881"/>
                <a:gd name="T2" fmla="*/ 5535 w 405881"/>
                <a:gd name="T3" fmla="*/ 401824 h 405881"/>
                <a:gd name="T4" fmla="*/ 5535 w 405881"/>
                <a:gd name="T5" fmla="*/ 5535 h 405881"/>
                <a:gd name="T6" fmla="*/ 401824 w 405881"/>
                <a:gd name="T7" fmla="*/ 5535 h 405881"/>
                <a:gd name="T8" fmla="*/ 401086 w 405881"/>
                <a:gd name="T9" fmla="*/ 401824 h 405881"/>
                <a:gd name="T10" fmla="*/ 401086 w 405881"/>
                <a:gd name="T11" fmla="*/ 401824 h 405881"/>
                <a:gd name="T12" fmla="*/ 43909 w 405881"/>
                <a:gd name="T13" fmla="*/ 364926 h 405881"/>
                <a:gd name="T14" fmla="*/ 362712 w 405881"/>
                <a:gd name="T15" fmla="*/ 364926 h 405881"/>
                <a:gd name="T16" fmla="*/ 362712 w 405881"/>
                <a:gd name="T17" fmla="*/ 42433 h 405881"/>
                <a:gd name="T18" fmla="*/ 43909 w 405881"/>
                <a:gd name="T19" fmla="*/ 42433 h 405881"/>
                <a:gd name="T20" fmla="*/ 43909 w 405881"/>
                <a:gd name="T21" fmla="*/ 364926 h 4058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5881" h="405881">
                  <a:moveTo>
                    <a:pt x="401085" y="401823"/>
                  </a:moveTo>
                  <a:lnTo>
                    <a:pt x="5535" y="401823"/>
                  </a:lnTo>
                  <a:lnTo>
                    <a:pt x="5535" y="5535"/>
                  </a:lnTo>
                  <a:lnTo>
                    <a:pt x="401823" y="5535"/>
                  </a:lnTo>
                  <a:lnTo>
                    <a:pt x="401085" y="401823"/>
                  </a:lnTo>
                  <a:close/>
                  <a:moveTo>
                    <a:pt x="43909" y="364925"/>
                  </a:moveTo>
                  <a:lnTo>
                    <a:pt x="362711" y="364925"/>
                  </a:lnTo>
                  <a:lnTo>
                    <a:pt x="362711" y="42433"/>
                  </a:lnTo>
                  <a:lnTo>
                    <a:pt x="43909" y="42433"/>
                  </a:lnTo>
                  <a:lnTo>
                    <a:pt x="43909" y="364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26" name="Полилиния: Фигура 42">
              <a:extLst>
                <a:ext uri="{FF2B5EF4-FFF2-40B4-BE49-F238E27FC236}">
                  <a16:creationId xmlns:a16="http://schemas.microsoft.com/office/drawing/2014/main" id="{DFE8303C-E538-6B45-B5B5-CEBE25759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88" y="2530828"/>
              <a:ext cx="228770" cy="265668"/>
            </a:xfrm>
            <a:custGeom>
              <a:avLst/>
              <a:gdLst>
                <a:gd name="T0" fmla="*/ 5535 w 228769"/>
                <a:gd name="T1" fmla="*/ 263823 h 265668"/>
                <a:gd name="T2" fmla="*/ 5535 w 228769"/>
                <a:gd name="T3" fmla="*/ 5535 h 265668"/>
                <a:gd name="T4" fmla="*/ 229140 w 228769"/>
                <a:gd name="T5" fmla="*/ 134679 h 265668"/>
                <a:gd name="T6" fmla="*/ 5535 w 228769"/>
                <a:gd name="T7" fmla="*/ 263823 h 265668"/>
                <a:gd name="T8" fmla="*/ 42433 w 228769"/>
                <a:gd name="T9" fmla="*/ 69738 h 265668"/>
                <a:gd name="T10" fmla="*/ 42433 w 228769"/>
                <a:gd name="T11" fmla="*/ 199620 h 265668"/>
                <a:gd name="T12" fmla="*/ 155343 w 228769"/>
                <a:gd name="T13" fmla="*/ 134679 h 265668"/>
                <a:gd name="T14" fmla="*/ 42433 w 228769"/>
                <a:gd name="T15" fmla="*/ 69738 h 2656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8769" h="265668">
                  <a:moveTo>
                    <a:pt x="5535" y="263823"/>
                  </a:moveTo>
                  <a:lnTo>
                    <a:pt x="5535" y="5535"/>
                  </a:lnTo>
                  <a:lnTo>
                    <a:pt x="229139" y="134679"/>
                  </a:lnTo>
                  <a:lnTo>
                    <a:pt x="5535" y="263823"/>
                  </a:lnTo>
                  <a:close/>
                  <a:moveTo>
                    <a:pt x="42433" y="69738"/>
                  </a:moveTo>
                  <a:lnTo>
                    <a:pt x="42433" y="199620"/>
                  </a:lnTo>
                  <a:lnTo>
                    <a:pt x="155342" y="134679"/>
                  </a:lnTo>
                  <a:lnTo>
                    <a:pt x="42433" y="697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grpSp>
        <p:nvGrpSpPr>
          <p:cNvPr id="127" name="Группа 58" title="значок горы">
            <a:extLst>
              <a:ext uri="{FF2B5EF4-FFF2-40B4-BE49-F238E27FC236}">
                <a16:creationId xmlns:a16="http://schemas.microsoft.com/office/drawing/2014/main" id="{3EA55F06-2A70-1842-8068-D67360D9DB96}"/>
              </a:ext>
            </a:extLst>
          </p:cNvPr>
          <p:cNvGrpSpPr>
            <a:grpSpLocks/>
          </p:cNvGrpSpPr>
          <p:nvPr/>
        </p:nvGrpSpPr>
        <p:grpSpPr bwMode="auto">
          <a:xfrm>
            <a:off x="8323797" y="1684974"/>
            <a:ext cx="404812" cy="404812"/>
            <a:chOff x="1483606" y="2439321"/>
            <a:chExt cx="405882" cy="405882"/>
          </a:xfrm>
        </p:grpSpPr>
        <p:sp>
          <p:nvSpPr>
            <p:cNvPr id="128" name="Полилиния: Фигура 43">
              <a:extLst>
                <a:ext uri="{FF2B5EF4-FFF2-40B4-BE49-F238E27FC236}">
                  <a16:creationId xmlns:a16="http://schemas.microsoft.com/office/drawing/2014/main" id="{F77FE989-4091-E946-9D5D-717ED77F3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97" y="2620860"/>
              <a:ext cx="309946" cy="147593"/>
            </a:xfrm>
            <a:custGeom>
              <a:avLst/>
              <a:gdLst>
                <a:gd name="T0" fmla="*/ 305149 w 309946"/>
                <a:gd name="T1" fmla="*/ 148700 h 147593"/>
                <a:gd name="T2" fmla="*/ 5535 w 309946"/>
                <a:gd name="T3" fmla="*/ 148700 h 147593"/>
                <a:gd name="T4" fmla="*/ 116230 w 309946"/>
                <a:gd name="T5" fmla="*/ 42433 h 147593"/>
                <a:gd name="T6" fmla="*/ 130989 w 309946"/>
                <a:gd name="T7" fmla="*/ 54241 h 147593"/>
                <a:gd name="T8" fmla="*/ 175267 w 309946"/>
                <a:gd name="T9" fmla="*/ 5535 h 147593"/>
                <a:gd name="T10" fmla="*/ 305149 w 309946"/>
                <a:gd name="T11" fmla="*/ 148700 h 147593"/>
                <a:gd name="T12" fmla="*/ 97043 w 309946"/>
                <a:gd name="T13" fmla="*/ 111802 h 147593"/>
                <a:gd name="T14" fmla="*/ 221759 w 309946"/>
                <a:gd name="T15" fmla="*/ 111802 h 147593"/>
                <a:gd name="T16" fmla="*/ 175267 w 309946"/>
                <a:gd name="T17" fmla="*/ 60144 h 147593"/>
                <a:gd name="T18" fmla="*/ 134679 w 309946"/>
                <a:gd name="T19" fmla="*/ 104422 h 147593"/>
                <a:gd name="T20" fmla="*/ 118444 w 309946"/>
                <a:gd name="T21" fmla="*/ 91139 h 147593"/>
                <a:gd name="T22" fmla="*/ 97043 w 309946"/>
                <a:gd name="T23" fmla="*/ 111802 h 14759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9946" h="147593">
                  <a:moveTo>
                    <a:pt x="305149" y="148700"/>
                  </a:moveTo>
                  <a:lnTo>
                    <a:pt x="5535" y="148700"/>
                  </a:lnTo>
                  <a:lnTo>
                    <a:pt x="116230" y="42433"/>
                  </a:lnTo>
                  <a:lnTo>
                    <a:pt x="130989" y="54241"/>
                  </a:lnTo>
                  <a:lnTo>
                    <a:pt x="175267" y="5535"/>
                  </a:lnTo>
                  <a:lnTo>
                    <a:pt x="305149" y="148700"/>
                  </a:lnTo>
                  <a:close/>
                  <a:moveTo>
                    <a:pt x="97043" y="111802"/>
                  </a:moveTo>
                  <a:lnTo>
                    <a:pt x="221759" y="111802"/>
                  </a:lnTo>
                  <a:lnTo>
                    <a:pt x="175267" y="60144"/>
                  </a:lnTo>
                  <a:lnTo>
                    <a:pt x="134679" y="104422"/>
                  </a:lnTo>
                  <a:lnTo>
                    <a:pt x="118444" y="91139"/>
                  </a:lnTo>
                  <a:lnTo>
                    <a:pt x="97043" y="1118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29" name="Полилиния: Фигура 44">
              <a:extLst>
                <a:ext uri="{FF2B5EF4-FFF2-40B4-BE49-F238E27FC236}">
                  <a16:creationId xmlns:a16="http://schemas.microsoft.com/office/drawing/2014/main" id="{93027C3E-D1B6-0545-8D23-A4510EDD9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135" y="2541160"/>
              <a:ext cx="103315" cy="103315"/>
            </a:xfrm>
            <a:custGeom>
              <a:avLst/>
              <a:gdLst>
                <a:gd name="T0" fmla="*/ 52027 w 103315"/>
                <a:gd name="T1" fmla="*/ 42433 h 103315"/>
                <a:gd name="T2" fmla="*/ 61620 w 103315"/>
                <a:gd name="T3" fmla="*/ 52027 h 103315"/>
                <a:gd name="T4" fmla="*/ 52027 w 103315"/>
                <a:gd name="T5" fmla="*/ 61620 h 103315"/>
                <a:gd name="T6" fmla="*/ 42433 w 103315"/>
                <a:gd name="T7" fmla="*/ 52027 h 103315"/>
                <a:gd name="T8" fmla="*/ 52027 w 103315"/>
                <a:gd name="T9" fmla="*/ 42433 h 103315"/>
                <a:gd name="T10" fmla="*/ 52027 w 103315"/>
                <a:gd name="T11" fmla="*/ 5535 h 103315"/>
                <a:gd name="T12" fmla="*/ 5535 w 103315"/>
                <a:gd name="T13" fmla="*/ 52027 h 103315"/>
                <a:gd name="T14" fmla="*/ 52027 w 103315"/>
                <a:gd name="T15" fmla="*/ 98519 h 103315"/>
                <a:gd name="T16" fmla="*/ 98518 w 103315"/>
                <a:gd name="T17" fmla="*/ 52027 h 103315"/>
                <a:gd name="T18" fmla="*/ 52027 w 103315"/>
                <a:gd name="T19" fmla="*/ 5535 h 103315"/>
                <a:gd name="T20" fmla="*/ 52027 w 103315"/>
                <a:gd name="T21" fmla="*/ 5535 h 1033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3315" h="103315">
                  <a:moveTo>
                    <a:pt x="52027" y="42433"/>
                  </a:moveTo>
                  <a:cubicBezTo>
                    <a:pt x="57192" y="42433"/>
                    <a:pt x="61620" y="46861"/>
                    <a:pt x="61620" y="52027"/>
                  </a:cubicBezTo>
                  <a:cubicBezTo>
                    <a:pt x="61620" y="57192"/>
                    <a:pt x="57192" y="61620"/>
                    <a:pt x="52027" y="61620"/>
                  </a:cubicBezTo>
                  <a:cubicBezTo>
                    <a:pt x="46861" y="61620"/>
                    <a:pt x="42433" y="57192"/>
                    <a:pt x="42433" y="52027"/>
                  </a:cubicBezTo>
                  <a:cubicBezTo>
                    <a:pt x="42433" y="46861"/>
                    <a:pt x="46861" y="42433"/>
                    <a:pt x="52027" y="42433"/>
                  </a:cubicBezTo>
                  <a:moveTo>
                    <a:pt x="52027" y="5535"/>
                  </a:moveTo>
                  <a:cubicBezTo>
                    <a:pt x="26198" y="5535"/>
                    <a:pt x="5535" y="26198"/>
                    <a:pt x="5535" y="52027"/>
                  </a:cubicBezTo>
                  <a:cubicBezTo>
                    <a:pt x="5535" y="77856"/>
                    <a:pt x="26198" y="98519"/>
                    <a:pt x="52027" y="98519"/>
                  </a:cubicBezTo>
                  <a:cubicBezTo>
                    <a:pt x="77855" y="98519"/>
                    <a:pt x="98518" y="77856"/>
                    <a:pt x="98518" y="52027"/>
                  </a:cubicBezTo>
                  <a:cubicBezTo>
                    <a:pt x="99257" y="26936"/>
                    <a:pt x="77855" y="5535"/>
                    <a:pt x="52027" y="55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130" name="Полилиния: Фигура 45">
              <a:extLst>
                <a:ext uri="{FF2B5EF4-FFF2-40B4-BE49-F238E27FC236}">
                  <a16:creationId xmlns:a16="http://schemas.microsoft.com/office/drawing/2014/main" id="{FB2304E9-4C9D-2747-AFEA-923D02856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606" y="2439321"/>
              <a:ext cx="405882" cy="405882"/>
            </a:xfrm>
            <a:custGeom>
              <a:avLst/>
              <a:gdLst>
                <a:gd name="T0" fmla="*/ 401824 w 405881"/>
                <a:gd name="T1" fmla="*/ 401824 h 405881"/>
                <a:gd name="T2" fmla="*/ 5535 w 405881"/>
                <a:gd name="T3" fmla="*/ 401824 h 405881"/>
                <a:gd name="T4" fmla="*/ 5535 w 405881"/>
                <a:gd name="T5" fmla="*/ 5535 h 405881"/>
                <a:gd name="T6" fmla="*/ 401824 w 405881"/>
                <a:gd name="T7" fmla="*/ 5535 h 405881"/>
                <a:gd name="T8" fmla="*/ 401824 w 405881"/>
                <a:gd name="T9" fmla="*/ 401824 h 405881"/>
                <a:gd name="T10" fmla="*/ 44647 w 405881"/>
                <a:gd name="T11" fmla="*/ 364926 h 405881"/>
                <a:gd name="T12" fmla="*/ 363450 w 405881"/>
                <a:gd name="T13" fmla="*/ 364926 h 405881"/>
                <a:gd name="T14" fmla="*/ 363450 w 405881"/>
                <a:gd name="T15" fmla="*/ 42433 h 405881"/>
                <a:gd name="T16" fmla="*/ 44647 w 405881"/>
                <a:gd name="T17" fmla="*/ 42433 h 405881"/>
                <a:gd name="T18" fmla="*/ 44647 w 405881"/>
                <a:gd name="T19" fmla="*/ 364926 h 4058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5881" h="405881">
                  <a:moveTo>
                    <a:pt x="401823" y="401823"/>
                  </a:moveTo>
                  <a:lnTo>
                    <a:pt x="5535" y="401823"/>
                  </a:lnTo>
                  <a:lnTo>
                    <a:pt x="5535" y="5535"/>
                  </a:lnTo>
                  <a:lnTo>
                    <a:pt x="401823" y="5535"/>
                  </a:lnTo>
                  <a:lnTo>
                    <a:pt x="401823" y="401823"/>
                  </a:lnTo>
                  <a:close/>
                  <a:moveTo>
                    <a:pt x="44647" y="364925"/>
                  </a:moveTo>
                  <a:lnTo>
                    <a:pt x="363449" y="364925"/>
                  </a:lnTo>
                  <a:lnTo>
                    <a:pt x="363449" y="42433"/>
                  </a:lnTo>
                  <a:lnTo>
                    <a:pt x="44647" y="42433"/>
                  </a:lnTo>
                  <a:lnTo>
                    <a:pt x="44647" y="364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sp>
        <p:nvSpPr>
          <p:cNvPr id="131" name="Полилиния: Фигура 22" title="Значок звезды">
            <a:extLst>
              <a:ext uri="{FF2B5EF4-FFF2-40B4-BE49-F238E27FC236}">
                <a16:creationId xmlns:a16="http://schemas.microsoft.com/office/drawing/2014/main" id="{406BAEC9-2733-3E4F-B489-225B992D3EFD}"/>
              </a:ext>
            </a:extLst>
          </p:cNvPr>
          <p:cNvSpPr>
            <a:spLocks/>
          </p:cNvSpPr>
          <p:nvPr/>
        </p:nvSpPr>
        <p:spPr bwMode="auto">
          <a:xfrm>
            <a:off x="4956957" y="4194203"/>
            <a:ext cx="620712" cy="590550"/>
          </a:xfrm>
          <a:custGeom>
            <a:avLst/>
            <a:gdLst>
              <a:gd name="T0" fmla="*/ 614357 w 619892"/>
              <a:gd name="T1" fmla="*/ 226925 h 590373"/>
              <a:gd name="T2" fmla="*/ 381898 w 619892"/>
              <a:gd name="T3" fmla="*/ 226925 h 590373"/>
              <a:gd name="T4" fmla="*/ 311053 w 619892"/>
              <a:gd name="T5" fmla="*/ 5535 h 590373"/>
              <a:gd name="T6" fmla="*/ 237994 w 619892"/>
              <a:gd name="T7" fmla="*/ 226187 h 590373"/>
              <a:gd name="T8" fmla="*/ 5535 w 619892"/>
              <a:gd name="T9" fmla="*/ 225449 h 590373"/>
              <a:gd name="T10" fmla="*/ 7749 w 619892"/>
              <a:gd name="T11" fmla="*/ 226925 h 590373"/>
              <a:gd name="T12" fmla="*/ 5535 w 619892"/>
              <a:gd name="T13" fmla="*/ 226925 h 590373"/>
              <a:gd name="T14" fmla="*/ 193716 w 619892"/>
              <a:gd name="T15" fmla="*/ 363449 h 590373"/>
              <a:gd name="T16" fmla="*/ 122134 w 619892"/>
              <a:gd name="T17" fmla="*/ 584839 h 590373"/>
              <a:gd name="T18" fmla="*/ 310315 w 619892"/>
              <a:gd name="T19" fmla="*/ 448315 h 590373"/>
              <a:gd name="T20" fmla="*/ 497020 w 619892"/>
              <a:gd name="T21" fmla="*/ 585576 h 590373"/>
              <a:gd name="T22" fmla="*/ 426176 w 619892"/>
              <a:gd name="T23" fmla="*/ 364186 h 590373"/>
              <a:gd name="T24" fmla="*/ 614357 w 619892"/>
              <a:gd name="T25" fmla="*/ 226925 h 590373"/>
              <a:gd name="T26" fmla="*/ 433555 w 619892"/>
              <a:gd name="T27" fmla="*/ 498496 h 590373"/>
              <a:gd name="T28" fmla="*/ 309577 w 619892"/>
              <a:gd name="T29" fmla="*/ 407727 h 590373"/>
              <a:gd name="T30" fmla="*/ 184861 w 619892"/>
              <a:gd name="T31" fmla="*/ 498496 h 590373"/>
              <a:gd name="T32" fmla="*/ 232829 w 619892"/>
              <a:gd name="T33" fmla="*/ 351641 h 590373"/>
              <a:gd name="T34" fmla="*/ 108112 w 619892"/>
              <a:gd name="T35" fmla="*/ 260871 h 590373"/>
              <a:gd name="T36" fmla="*/ 109588 w 619892"/>
              <a:gd name="T37" fmla="*/ 260871 h 590373"/>
              <a:gd name="T38" fmla="*/ 107375 w 619892"/>
              <a:gd name="T39" fmla="*/ 259395 h 590373"/>
              <a:gd name="T40" fmla="*/ 261609 w 619892"/>
              <a:gd name="T41" fmla="*/ 260133 h 590373"/>
              <a:gd name="T42" fmla="*/ 310315 w 619892"/>
              <a:gd name="T43" fmla="*/ 113278 h 590373"/>
              <a:gd name="T44" fmla="*/ 357545 w 619892"/>
              <a:gd name="T45" fmla="*/ 260871 h 590373"/>
              <a:gd name="T46" fmla="*/ 512518 w 619892"/>
              <a:gd name="T47" fmla="*/ 260871 h 590373"/>
              <a:gd name="T48" fmla="*/ 387063 w 619892"/>
              <a:gd name="T49" fmla="*/ 352379 h 590373"/>
              <a:gd name="T50" fmla="*/ 433555 w 619892"/>
              <a:gd name="T51" fmla="*/ 498496 h 59037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892" h="590373">
                <a:moveTo>
                  <a:pt x="614357" y="226925"/>
                </a:moveTo>
                <a:lnTo>
                  <a:pt x="381898" y="226925"/>
                </a:lnTo>
                <a:lnTo>
                  <a:pt x="311053" y="5535"/>
                </a:lnTo>
                <a:lnTo>
                  <a:pt x="237994" y="226187"/>
                </a:lnTo>
                <a:lnTo>
                  <a:pt x="5535" y="225449"/>
                </a:lnTo>
                <a:lnTo>
                  <a:pt x="7749" y="226925"/>
                </a:lnTo>
                <a:lnTo>
                  <a:pt x="5535" y="226925"/>
                </a:lnTo>
                <a:lnTo>
                  <a:pt x="193716" y="363449"/>
                </a:lnTo>
                <a:lnTo>
                  <a:pt x="122134" y="584839"/>
                </a:lnTo>
                <a:lnTo>
                  <a:pt x="310315" y="448315"/>
                </a:lnTo>
                <a:lnTo>
                  <a:pt x="497020" y="585576"/>
                </a:lnTo>
                <a:lnTo>
                  <a:pt x="426176" y="364186"/>
                </a:lnTo>
                <a:lnTo>
                  <a:pt x="614357" y="226925"/>
                </a:lnTo>
                <a:close/>
                <a:moveTo>
                  <a:pt x="433555" y="498496"/>
                </a:moveTo>
                <a:lnTo>
                  <a:pt x="309577" y="407727"/>
                </a:lnTo>
                <a:lnTo>
                  <a:pt x="184861" y="498496"/>
                </a:lnTo>
                <a:lnTo>
                  <a:pt x="232829" y="351641"/>
                </a:lnTo>
                <a:lnTo>
                  <a:pt x="108112" y="260871"/>
                </a:lnTo>
                <a:lnTo>
                  <a:pt x="109588" y="260871"/>
                </a:lnTo>
                <a:lnTo>
                  <a:pt x="107375" y="259395"/>
                </a:lnTo>
                <a:lnTo>
                  <a:pt x="261609" y="260133"/>
                </a:lnTo>
                <a:lnTo>
                  <a:pt x="310315" y="113278"/>
                </a:lnTo>
                <a:lnTo>
                  <a:pt x="357545" y="260871"/>
                </a:lnTo>
                <a:lnTo>
                  <a:pt x="512518" y="260871"/>
                </a:lnTo>
                <a:lnTo>
                  <a:pt x="387063" y="352379"/>
                </a:lnTo>
                <a:lnTo>
                  <a:pt x="433555" y="4984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rtl="0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7630" y="2819399"/>
            <a:ext cx="2189518" cy="3813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173" y="2667000"/>
            <a:ext cx="708481" cy="8568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016" y="2665666"/>
            <a:ext cx="686450" cy="6679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37" y="1460760"/>
            <a:ext cx="525244" cy="4851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626" y="1660099"/>
            <a:ext cx="459313" cy="4414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486" y="374776"/>
            <a:ext cx="561693" cy="4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18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368" y="4095943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Они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обусловлены способностью, выполнять определенные профессиональные функции, отличающие его как специалиста от других педагогов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1384" y="202067"/>
            <a:ext cx="5760640" cy="37444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Учитель-логопед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 представитель педагогической профессии,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владеть совокупностью конкретных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профессиональных компетенций.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6312024" y="3429000"/>
            <a:ext cx="1656184" cy="21602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09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99392"/>
            <a:ext cx="12192000" cy="127129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С</a:t>
            </a:r>
            <a:r>
              <a:rPr lang="ru-RU" sz="4000" dirty="0" smtClean="0"/>
              <a:t>пецифические </a:t>
            </a:r>
            <a:r>
              <a:rPr lang="ru-RU" sz="4000" dirty="0"/>
              <a:t>трудовые </a:t>
            </a:r>
            <a:r>
              <a:rPr lang="ru-RU" sz="4000" dirty="0" smtClean="0"/>
              <a:t>функции учителя-логопеда</a:t>
            </a:r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1344" y="3360755"/>
            <a:ext cx="5328592" cy="33806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</a:t>
            </a:r>
            <a:r>
              <a:rPr lang="ru-RU" sz="3600" dirty="0" smtClean="0">
                <a:solidFill>
                  <a:srgbClr val="002060"/>
                </a:solidFill>
              </a:rPr>
              <a:t>роявляется </a:t>
            </a:r>
            <a:r>
              <a:rPr lang="ru-RU" sz="3600" dirty="0">
                <a:solidFill>
                  <a:srgbClr val="002060"/>
                </a:solidFill>
              </a:rPr>
              <a:t>в обследовании детей и определении типа нарушений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51984" y="3360755"/>
            <a:ext cx="5978997" cy="33806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У</a:t>
            </a:r>
            <a:r>
              <a:rPr lang="ru-RU" sz="2400" dirty="0" smtClean="0">
                <a:solidFill>
                  <a:srgbClr val="002060"/>
                </a:solidFill>
              </a:rPr>
              <a:t>частие </a:t>
            </a:r>
            <a:r>
              <a:rPr lang="ru-RU" sz="2400" dirty="0">
                <a:solidFill>
                  <a:srgbClr val="002060"/>
                </a:solidFill>
              </a:rPr>
              <a:t>учителя - логопеда в осуществлении системы специальных логопедических мероприятий, направленных на преодоление или ослабление недостатков развития, свойственных детям с нарушениями речи, и содействующих не только исправлению отдельных нарушений, но и формированию личности в целом.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1344" y="1364349"/>
            <a:ext cx="5311377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Д</a:t>
            </a:r>
            <a:r>
              <a:rPr lang="ru-RU" sz="3600" dirty="0" smtClean="0"/>
              <a:t>иагностическая </a:t>
            </a:r>
            <a:r>
              <a:rPr lang="ru-RU" sz="3600" dirty="0"/>
              <a:t>функция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51984" y="1340768"/>
            <a:ext cx="5978997" cy="1075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К</a:t>
            </a:r>
            <a:r>
              <a:rPr lang="ru-RU" sz="4000" dirty="0" smtClean="0"/>
              <a:t>оррекционная </a:t>
            </a:r>
            <a:r>
              <a:rPr lang="ru-RU" sz="4000" dirty="0"/>
              <a:t>функция</a:t>
            </a:r>
          </a:p>
        </p:txBody>
      </p:sp>
      <p:sp>
        <p:nvSpPr>
          <p:cNvPr id="13" name="Шеврон 12"/>
          <p:cNvSpPr/>
          <p:nvPr/>
        </p:nvSpPr>
        <p:spPr>
          <a:xfrm rot="5400000">
            <a:off x="2325394" y="2512839"/>
            <a:ext cx="700453" cy="79208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Шеврон 13"/>
          <p:cNvSpPr/>
          <p:nvPr/>
        </p:nvSpPr>
        <p:spPr>
          <a:xfrm rot="5193646">
            <a:off x="8733709" y="2506827"/>
            <a:ext cx="757250" cy="8041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72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528048" y="1363350"/>
            <a:ext cx="5663952" cy="218708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/>
                </a:solidFill>
              </a:rPr>
              <a:t>Общепедагогическая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1344" y="1253229"/>
            <a:ext cx="5544616" cy="21602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002060"/>
                </a:solidFill>
              </a:rPr>
              <a:t>Владение</a:t>
            </a:r>
            <a:r>
              <a:rPr lang="ru-RU" sz="2400" b="1" dirty="0">
                <a:solidFill>
                  <a:srgbClr val="002060"/>
                </a:solidFill>
              </a:rPr>
              <a:t> базовыми инвариантными психолого-педагогическими знаниями и умениями, </a:t>
            </a:r>
            <a:r>
              <a:rPr lang="ru-RU" sz="2000" dirty="0">
                <a:solidFill>
                  <a:srgbClr val="002060"/>
                </a:solidFill>
              </a:rPr>
              <a:t>обуславливающими успешность решения широкого круга воспитательных и образовательных задач в различных педагогических </a:t>
            </a:r>
            <a:r>
              <a:rPr lang="ru-RU" sz="2000" dirty="0" smtClean="0">
                <a:solidFill>
                  <a:srgbClr val="002060"/>
                </a:solidFill>
              </a:rPr>
              <a:t>системах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001" y="3613963"/>
            <a:ext cx="5544616" cy="13136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sz="2400" b="1" dirty="0">
                <a:solidFill>
                  <a:srgbClr val="002060"/>
                </a:solidFill>
              </a:rPr>
              <a:t>соответствие определенным профессионально-педагогическим требованиям </a:t>
            </a:r>
            <a:r>
              <a:rPr lang="ru-RU" dirty="0">
                <a:solidFill>
                  <a:srgbClr val="002060"/>
                </a:solidFill>
              </a:rPr>
              <a:t>независимо от специализации будущего </a:t>
            </a:r>
            <a:r>
              <a:rPr lang="ru-RU" dirty="0" smtClean="0">
                <a:solidFill>
                  <a:srgbClr val="002060"/>
                </a:solidFill>
              </a:rPr>
              <a:t>педагога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8780" y="5128109"/>
            <a:ext cx="5544616" cy="14127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sz="2400" b="1" dirty="0">
                <a:solidFill>
                  <a:srgbClr val="002060"/>
                </a:solidFill>
              </a:rPr>
              <a:t>обладание совокупностью общечеловеческих качеств личности</a:t>
            </a:r>
            <a:r>
              <a:rPr lang="ru-RU" dirty="0">
                <a:solidFill>
                  <a:srgbClr val="002060"/>
                </a:solidFill>
              </a:rPr>
              <a:t>, необходимых для успешной профессионально-педагогической деятельности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1344" y="116632"/>
            <a:ext cx="118093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Структуру профессиональной компетентности учителя-логопеда можно представить через совокупность следующих его компетенций:</a:t>
            </a: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5749617" y="4025407"/>
            <a:ext cx="1354495" cy="2252852"/>
          </a:xfrm>
          <a:prstGeom prst="curvedLeftArrow">
            <a:avLst>
              <a:gd name="adj1" fmla="val 23384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>
            <a:off x="5763396" y="1385419"/>
            <a:ext cx="1354434" cy="2664296"/>
          </a:xfrm>
          <a:prstGeom prst="curvedLeftArrow">
            <a:avLst>
              <a:gd name="adj1" fmla="val 25000"/>
              <a:gd name="adj2" fmla="val 50000"/>
              <a:gd name="adj3" fmla="val 56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18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240855" y="287199"/>
            <a:ext cx="5112568" cy="237626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2"/>
                </a:solidFill>
              </a:rPr>
              <a:t>Специальная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6481" y="300951"/>
            <a:ext cx="4811407" cy="31280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Владение </a:t>
            </a:r>
            <a:r>
              <a:rPr lang="ru-RU" sz="4000" dirty="0">
                <a:solidFill>
                  <a:srgbClr val="002060"/>
                </a:solidFill>
              </a:rPr>
              <a:t>специфическими для данной профессии </a:t>
            </a:r>
            <a:r>
              <a:rPr lang="ru-RU" sz="4000" dirty="0">
                <a:solidFill>
                  <a:srgbClr val="C00000"/>
                </a:solidFill>
              </a:rPr>
              <a:t>знаниями </a:t>
            </a:r>
            <a:r>
              <a:rPr lang="ru-RU" sz="4000" dirty="0">
                <a:solidFill>
                  <a:srgbClr val="002060"/>
                </a:solidFill>
              </a:rPr>
              <a:t>и</a:t>
            </a:r>
            <a:r>
              <a:rPr lang="ru-RU" sz="4000" dirty="0">
                <a:solidFill>
                  <a:srgbClr val="C00000"/>
                </a:solidFill>
              </a:rPr>
              <a:t> умениями</a:t>
            </a: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5266508" y="1115291"/>
            <a:ext cx="88086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80" y="3573016"/>
            <a:ext cx="4811407" cy="311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49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9376" y="1196752"/>
            <a:ext cx="4248472" cy="5328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3352" y="188640"/>
            <a:ext cx="4464496" cy="640871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002060"/>
                </a:solidFill>
              </a:rPr>
              <a:t>Владение профессионально-педагогическими умениями</a:t>
            </a:r>
            <a:r>
              <a:rPr lang="ru-RU" sz="2800" dirty="0">
                <a:solidFill>
                  <a:srgbClr val="002060"/>
                </a:solidFill>
              </a:rPr>
              <a:t>, под которыми понимается освоенный способ выполнения профессионально-педагогических действий, обеспечиваемый совокупностью приобретенных знаний в области профессионально-педагогической деятельности</a:t>
            </a:r>
          </a:p>
        </p:txBody>
      </p:sp>
      <p:sp>
        <p:nvSpPr>
          <p:cNvPr id="5" name="Овал 4"/>
          <p:cNvSpPr/>
          <p:nvPr/>
        </p:nvSpPr>
        <p:spPr>
          <a:xfrm>
            <a:off x="5655893" y="224644"/>
            <a:ext cx="5256584" cy="230425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2"/>
                </a:solidFill>
              </a:rPr>
              <a:t>Технологическая</a:t>
            </a:r>
          </a:p>
        </p:txBody>
      </p:sp>
      <p:sp>
        <p:nvSpPr>
          <p:cNvPr id="2" name="Шеврон 1"/>
          <p:cNvSpPr/>
          <p:nvPr/>
        </p:nvSpPr>
        <p:spPr>
          <a:xfrm flipH="1">
            <a:off x="4977408" y="1052736"/>
            <a:ext cx="648072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384508" y="893098"/>
            <a:ext cx="5688632" cy="22322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Коммуникативная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0651" y="4581127"/>
            <a:ext cx="4824536" cy="21653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ладение </a:t>
            </a:r>
            <a:r>
              <a:rPr lang="ru-RU" sz="3600" dirty="0">
                <a:solidFill>
                  <a:srgbClr val="002060"/>
                </a:solidFill>
              </a:rPr>
              <a:t>приемами профессионального общения с </a:t>
            </a:r>
            <a:r>
              <a:rPr lang="ru-RU" sz="3600" dirty="0">
                <a:solidFill>
                  <a:srgbClr val="C00000"/>
                </a:solidFill>
              </a:rPr>
              <a:t>коллегами</a:t>
            </a:r>
          </a:p>
        </p:txBody>
      </p:sp>
      <p:sp>
        <p:nvSpPr>
          <p:cNvPr id="6" name="Шеврон 5"/>
          <p:cNvSpPr/>
          <p:nvPr/>
        </p:nvSpPr>
        <p:spPr>
          <a:xfrm flipH="1">
            <a:off x="5702779" y="1662158"/>
            <a:ext cx="648071" cy="7200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0651" y="1284824"/>
            <a:ext cx="4824536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>
                <a:solidFill>
                  <a:srgbClr val="002060"/>
                </a:solidFill>
              </a:rPr>
              <a:t>Установление </a:t>
            </a:r>
            <a:r>
              <a:rPr lang="ru-RU" sz="4400" dirty="0" smtClean="0">
                <a:solidFill>
                  <a:srgbClr val="002060"/>
                </a:solidFill>
              </a:rPr>
              <a:t>правильных </a:t>
            </a:r>
            <a:r>
              <a:rPr lang="ru-RU" sz="4400" b="1" dirty="0" smtClean="0">
                <a:solidFill>
                  <a:srgbClr val="002060"/>
                </a:solidFill>
              </a:rPr>
              <a:t>взаимоотношений </a:t>
            </a:r>
            <a:r>
              <a:rPr lang="ru-RU" sz="4400" dirty="0" smtClean="0">
                <a:solidFill>
                  <a:srgbClr val="002060"/>
                </a:solidFill>
              </a:rPr>
              <a:t>с </a:t>
            </a:r>
            <a:r>
              <a:rPr lang="ru-RU" sz="4400" dirty="0" smtClean="0">
                <a:solidFill>
                  <a:srgbClr val="C00000"/>
                </a:solidFill>
              </a:rPr>
              <a:t>обучаемыми 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4" y="175942"/>
            <a:ext cx="4960761" cy="3692512"/>
          </a:xfrm>
          <a:prstGeom prst="rect">
            <a:avLst/>
          </a:prstGeom>
        </p:spPr>
      </p:pic>
      <p:sp>
        <p:nvSpPr>
          <p:cNvPr id="11" name="Выгнутая вправо стрелка 10"/>
          <p:cNvSpPr/>
          <p:nvPr/>
        </p:nvSpPr>
        <p:spPr>
          <a:xfrm>
            <a:off x="5702779" y="2780928"/>
            <a:ext cx="1113301" cy="33123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42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336" y="188640"/>
            <a:ext cx="460851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Регулятор </a:t>
            </a:r>
            <a:r>
              <a:rPr lang="ru-RU" sz="2800" dirty="0"/>
              <a:t>личностных достижений педагога, побудитель профессионального роста, совершенствования педагогического мастерства. </a:t>
            </a:r>
          </a:p>
        </p:txBody>
      </p:sp>
      <p:sp>
        <p:nvSpPr>
          <p:cNvPr id="3" name="Овал 2"/>
          <p:cNvSpPr/>
          <p:nvPr/>
        </p:nvSpPr>
        <p:spPr>
          <a:xfrm>
            <a:off x="6600056" y="260648"/>
            <a:ext cx="4464496" cy="237626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Рефлексивная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9336" y="3356992"/>
            <a:ext cx="4608512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Данная компетенция проявляется в способности к самопознанию (самонаблюдение, самоанализ, критическая самооценка), самопобуждению (самокритика, самостимулирование, самопринуждение и пр.), самореализации (самоорганизация, контроль и учет деятельности по самообразованию и т.д.)</a:t>
            </a:r>
          </a:p>
        </p:txBody>
      </p:sp>
      <p:sp>
        <p:nvSpPr>
          <p:cNvPr id="5" name="Шеврон 4"/>
          <p:cNvSpPr/>
          <p:nvPr/>
        </p:nvSpPr>
        <p:spPr>
          <a:xfrm flipH="1">
            <a:off x="5879976" y="1196752"/>
            <a:ext cx="576064" cy="57606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4745461" y="1796507"/>
            <a:ext cx="1224136" cy="38884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42574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0</TotalTime>
  <Words>406</Words>
  <Application>Microsoft Office PowerPoint</Application>
  <PresentationFormat>Широкоэкранный</PresentationFormat>
  <Paragraphs>55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Mistral</vt:lpstr>
      <vt:lpstr>Monotype Corsiva</vt:lpstr>
      <vt:lpstr>Times New Roman</vt:lpstr>
      <vt:lpstr>La mente</vt:lpstr>
      <vt:lpstr>ПРОФЕССИОНАЛЬНЫЕ КОМПЕТЕНЦИИ   УЧИТЕЛЯ – ЛОГОПЕДА</vt:lpstr>
      <vt:lpstr>КОРРЕКЦИОННО-РАЗВИВАЮЩАЯ ДЕЯТЕЛЬНОСТЬ УЧИТЕЛЯ-ЛОГОПЕДА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2018-11-03T17:48:04Z</dcterms:created>
  <dcterms:modified xsi:type="dcterms:W3CDTF">2018-11-05T09:51:21Z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2018-08-15T21:45:50.6367285Z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