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3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B0788"/>
    <a:srgbClr val="3213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9" d="100"/>
          <a:sy n="49" d="100"/>
        </p:scale>
        <p:origin x="1315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A7502-8DE4-49BB-A9C0-205F55F6F80C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400E4-AC31-445B-B8BA-AA2A95F6A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155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A7502-8DE4-49BB-A9C0-205F55F6F80C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400E4-AC31-445B-B8BA-AA2A95F6A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590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A7502-8DE4-49BB-A9C0-205F55F6F80C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400E4-AC31-445B-B8BA-AA2A95F6AAA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372598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A7502-8DE4-49BB-A9C0-205F55F6F80C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400E4-AC31-445B-B8BA-AA2A95F6A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89791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A7502-8DE4-49BB-A9C0-205F55F6F80C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400E4-AC31-445B-B8BA-AA2A95F6AAA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482742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A7502-8DE4-49BB-A9C0-205F55F6F80C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400E4-AC31-445B-B8BA-AA2A95F6A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7491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A7502-8DE4-49BB-A9C0-205F55F6F80C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400E4-AC31-445B-B8BA-AA2A95F6A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723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A7502-8DE4-49BB-A9C0-205F55F6F80C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400E4-AC31-445B-B8BA-AA2A95F6A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35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A7502-8DE4-49BB-A9C0-205F55F6F80C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400E4-AC31-445B-B8BA-AA2A95F6A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002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A7502-8DE4-49BB-A9C0-205F55F6F80C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400E4-AC31-445B-B8BA-AA2A95F6A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250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A7502-8DE4-49BB-A9C0-205F55F6F80C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400E4-AC31-445B-B8BA-AA2A95F6A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92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A7502-8DE4-49BB-A9C0-205F55F6F80C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400E4-AC31-445B-B8BA-AA2A95F6A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630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A7502-8DE4-49BB-A9C0-205F55F6F80C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400E4-AC31-445B-B8BA-AA2A95F6A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3344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A7502-8DE4-49BB-A9C0-205F55F6F80C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400E4-AC31-445B-B8BA-AA2A95F6A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286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A7502-8DE4-49BB-A9C0-205F55F6F80C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400E4-AC31-445B-B8BA-AA2A95F6A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120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A7502-8DE4-49BB-A9C0-205F55F6F80C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400E4-AC31-445B-B8BA-AA2A95F6A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0979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EA7502-8DE4-49BB-A9C0-205F55F6F80C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81400E4-AC31-445B-B8BA-AA2A95F6A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262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32" r:id="rId14"/>
    <p:sldLayoutId id="2147483733" r:id="rId15"/>
    <p:sldLayoutId id="214748373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gif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gif"/><Relationship Id="rId5" Type="http://schemas.openxmlformats.org/officeDocument/2006/relationships/image" Target="../media/image15.png"/><Relationship Id="rId4" Type="http://schemas.openxmlformats.org/officeDocument/2006/relationships/image" Target="../media/image1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292" y="1843950"/>
            <a:ext cx="8052597" cy="3170099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lvl="0" algn="ctr" defTabSz="914400">
              <a:spcBef>
                <a:spcPct val="20000"/>
              </a:spcBef>
              <a:defRPr/>
            </a:pPr>
            <a:r>
              <a:rPr lang="ru-RU" sz="4000" b="1" dirty="0">
                <a:solidFill>
                  <a:srgbClr val="B83D68">
                    <a:lumMod val="60000"/>
                    <a:lumOff val="40000"/>
                  </a:srgbClr>
                </a:solidFill>
                <a:latin typeface="Monotype Corsiva" panose="03010101010201010101" pitchFamily="66" charset="0"/>
                <a:ea typeface="BatangChe" pitchFamily="49" charset="-127"/>
              </a:rPr>
              <a:t>Семинар -практикум для педагогов на тему</a:t>
            </a:r>
            <a:r>
              <a:rPr lang="en-US" sz="4000" b="1" dirty="0">
                <a:solidFill>
                  <a:srgbClr val="B83D68">
                    <a:lumMod val="60000"/>
                    <a:lumOff val="40000"/>
                  </a:srgbClr>
                </a:solidFill>
                <a:latin typeface="Monotype Corsiva" panose="03010101010201010101" pitchFamily="66" charset="0"/>
                <a:ea typeface="BatangChe" pitchFamily="49" charset="-127"/>
              </a:rPr>
              <a:t>:</a:t>
            </a:r>
            <a:endParaRPr lang="ru-RU" sz="1600" dirty="0">
              <a:solidFill>
                <a:srgbClr val="B83D68">
                  <a:lumMod val="60000"/>
                  <a:lumOff val="40000"/>
                </a:srgbClr>
              </a:solidFill>
              <a:latin typeface="Decorlz" panose="02000500090000020004" pitchFamily="2" charset="0"/>
            </a:endParaRPr>
          </a:p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«Использование театрализованной деятельности в развитии речи </a:t>
            </a:r>
          </a:p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Дошкольников»</a:t>
            </a:r>
            <a:r>
              <a:rPr lang="ru-RU" sz="135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B050"/>
                </a:solidFill>
              </a:rPr>
              <a:t>  </a:t>
            </a:r>
          </a:p>
          <a:p>
            <a:r>
              <a:rPr lang="ru-RU" sz="135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B050"/>
                </a:solidFill>
              </a:rPr>
              <a:t> 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7733" y="4794273"/>
            <a:ext cx="3366602" cy="206372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B981D60-7A35-48FD-81E6-ADFFBA2E9D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9204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9B1E2A6-5AA3-4896-B97E-DCA87AB1DA02}"/>
              </a:ext>
            </a:extLst>
          </p:cNvPr>
          <p:cNvSpPr/>
          <p:nvPr/>
        </p:nvSpPr>
        <p:spPr>
          <a:xfrm>
            <a:off x="895954" y="99362"/>
            <a:ext cx="725213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11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eaLnBrk="0" fontAlgn="base" latinLnBrk="0" hangingPunct="0">
              <a:lnSpc>
                <a:spcPct val="11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«ДЕТСКИЙ САД КОМБИНИРОВАННОГО ВИДА «СКАЗКА»</a:t>
            </a:r>
            <a:endParaRPr kumimoji="0" lang="ru-RU" altLang="ru-RU" sz="20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B835634-F558-4E83-B136-B2791E85E02E}"/>
              </a:ext>
            </a:extLst>
          </p:cNvPr>
          <p:cNvSpPr/>
          <p:nvPr/>
        </p:nvSpPr>
        <p:spPr>
          <a:xfrm>
            <a:off x="3450379" y="5612859"/>
            <a:ext cx="50787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 Воспитатель</a:t>
            </a:r>
            <a:r>
              <a:rPr lang="en-US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Александрова Л.Я.</a:t>
            </a:r>
          </a:p>
          <a:p>
            <a:pPr lvl="0" algn="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Багандова Р. Г. </a:t>
            </a:r>
            <a:endParaRPr lang="ru-RU" alt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9403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8FC184C-7C68-4065-8A60-E6D2796ED839}"/>
              </a:ext>
            </a:extLst>
          </p:cNvPr>
          <p:cNvSpPr/>
          <p:nvPr/>
        </p:nvSpPr>
        <p:spPr>
          <a:xfrm>
            <a:off x="-236483" y="241031"/>
            <a:ext cx="7930054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Цель: </a:t>
            </a:r>
          </a:p>
          <a:p>
            <a:pPr algn="ctr"/>
            <a:r>
              <a:rPr lang="ru-RU" sz="3600" b="1" dirty="0">
                <a:solidFill>
                  <a:srgbClr val="FFC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Повысить компетентность педагогов,  показать как  театральная игровая  деятельность помогает развитию речи детей. </a:t>
            </a:r>
            <a:endParaRPr lang="ru-RU" sz="3600" b="1" dirty="0">
              <a:solidFill>
                <a:srgbClr val="FFC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5B75A69-C77A-42D2-B4DF-326AF16FDA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247" y="3429000"/>
            <a:ext cx="3950084" cy="3362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120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1761" y="250571"/>
            <a:ext cx="6347053" cy="2978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21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«Что такое театр? </a:t>
            </a:r>
          </a:p>
          <a:p>
            <a:pPr algn="ctr">
              <a:lnSpc>
                <a:spcPct val="115000"/>
              </a:lnSpc>
            </a:pP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чудо, способное развивать в ребёнке творческие задатки, </a:t>
            </a:r>
          </a:p>
          <a:p>
            <a:pPr algn="ctr">
              <a:lnSpc>
                <a:spcPct val="115000"/>
              </a:lnSpc>
            </a:pP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стимулировать психические процессы, </a:t>
            </a:r>
          </a:p>
          <a:p>
            <a:pPr algn="ctr">
              <a:lnSpc>
                <a:spcPct val="115000"/>
              </a:lnSpc>
            </a:pP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совершенствовать телесную пластичность,</a:t>
            </a:r>
          </a:p>
          <a:p>
            <a:pPr algn="ctr">
              <a:lnSpc>
                <a:spcPct val="115000"/>
              </a:lnSpc>
            </a:pP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формировать активность» </a:t>
            </a:r>
          </a:p>
          <a:p>
            <a:pPr algn="ctr">
              <a:lnSpc>
                <a:spcPct val="115000"/>
              </a:lnSpc>
            </a:pP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К.С. Станиславский </a:t>
            </a:r>
            <a:endParaRPr lang="ru-RU" sz="2100" b="1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71508">
            <a:off x="6220391" y="220716"/>
            <a:ext cx="3018202" cy="185015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673D02D-63F1-42AC-87C8-E744F590A5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1723" y="3228887"/>
            <a:ext cx="5646591" cy="3771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020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28782">
            <a:off x="6622056" y="5350869"/>
            <a:ext cx="2364083" cy="1449183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017282" y="230858"/>
            <a:ext cx="51751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u="sng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психофизические способности </a:t>
            </a:r>
            <a:endParaRPr lang="ru-RU" sz="2800" b="1" u="sng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16211" y="699400"/>
            <a:ext cx="33489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мимика, пантомимика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73426" y="1424366"/>
            <a:ext cx="39732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u="sng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психические процессы </a:t>
            </a:r>
            <a:endParaRPr lang="ru-RU" sz="2800" b="1" u="sng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73426" y="1900998"/>
            <a:ext cx="549355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восприятие, воображение, мышление,</a:t>
            </a:r>
          </a:p>
          <a:p>
            <a:r>
              <a:rPr lang="ru-RU" sz="2400" b="1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внимание, память</a:t>
            </a:r>
            <a:endParaRPr lang="ru-RU" sz="2400" b="1" dirty="0">
              <a:solidFill>
                <a:srgbClr val="FFC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1578" y="2470385"/>
            <a:ext cx="9259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u="sng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речь</a:t>
            </a:r>
            <a:endParaRPr lang="ru-RU" sz="2800" b="1" u="sng" dirty="0">
              <a:solidFill>
                <a:srgbClr val="7030A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3364" y="3048784"/>
            <a:ext cx="24144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монолог, диалог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690116" y="3565628"/>
            <a:ext cx="41899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u="sng" dirty="0">
                <a:solidFill>
                  <a:srgbClr val="32137F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творческие способности </a:t>
            </a:r>
            <a:endParaRPr lang="ru-RU" sz="2800" b="1" u="sng" dirty="0">
              <a:solidFill>
                <a:srgbClr val="32137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14497" y="4083367"/>
            <a:ext cx="513618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умение перевоплощаться, импровизировать, брать на себя роль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C37B0F69-3628-4E5A-BA44-2F6870459F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570"/>
            <a:ext cx="2773426" cy="2274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532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809234" y="345480"/>
            <a:ext cx="457099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Театрализованные игры </a:t>
            </a:r>
            <a:endParaRPr lang="ru-RU" sz="3000" b="1" dirty="0">
              <a:solidFill>
                <a:schemeClr val="accent5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470" y="1232193"/>
            <a:ext cx="4232857" cy="112221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Режиссерские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04137" y="2570966"/>
            <a:ext cx="2278207" cy="6858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Настольный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04137" y="3632752"/>
            <a:ext cx="2806478" cy="691078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Теневой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04137" y="4777830"/>
            <a:ext cx="3432191" cy="623456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фланелеграфе</a:t>
            </a:r>
          </a:p>
        </p:txBody>
      </p:sp>
      <p:sp>
        <p:nvSpPr>
          <p:cNvPr id="11" name="Овал 10"/>
          <p:cNvSpPr/>
          <p:nvPr/>
        </p:nvSpPr>
        <p:spPr>
          <a:xfrm>
            <a:off x="4388714" y="1157425"/>
            <a:ext cx="4570995" cy="112221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Игры-драматизации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533386" y="2578344"/>
            <a:ext cx="1919719" cy="6858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Бибабо</a:t>
            </a:r>
            <a:endParaRPr lang="ru-RU" sz="21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533386" y="3632752"/>
            <a:ext cx="2281652" cy="6858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Пальчиковый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533386" y="4777830"/>
            <a:ext cx="3090352" cy="613064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Маски, костюмы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0BFD43A-E97E-40BF-A0DC-19B2322942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3752" y="5458775"/>
            <a:ext cx="5959365" cy="129413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D17DE722-9568-4D36-A253-5B8239C1ED9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28782">
            <a:off x="6745310" y="93987"/>
            <a:ext cx="2364083" cy="1449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204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026" y="99169"/>
            <a:ext cx="46185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Младший возраст</a:t>
            </a:r>
            <a:endParaRPr lang="ru-RU" sz="4000" b="1" dirty="0">
              <a:solidFill>
                <a:schemeClr val="accent3">
                  <a:lumMod val="60000"/>
                  <a:lumOff val="40000"/>
                </a:schemeClr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3276" y="701483"/>
            <a:ext cx="2188014" cy="53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Имитация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36855" y="2724789"/>
            <a:ext cx="24012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1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3276" y="1219918"/>
            <a:ext cx="26187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Импровизация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67583" y="3932506"/>
            <a:ext cx="184731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21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3276" y="1689962"/>
            <a:ext cx="27140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Ролевой диалог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032465" y="30031"/>
            <a:ext cx="3128684" cy="206667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E39C1A6-2074-43F2-9A29-7FF9BC60459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28782">
            <a:off x="6745309" y="5461205"/>
            <a:ext cx="2364083" cy="1449183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FFAD0855-5BCB-4C7E-9D86-D8103091ACC7}"/>
              </a:ext>
            </a:extLst>
          </p:cNvPr>
          <p:cNvSpPr/>
          <p:nvPr/>
        </p:nvSpPr>
        <p:spPr>
          <a:xfrm>
            <a:off x="5596807" y="2096709"/>
            <a:ext cx="339868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b="1" dirty="0">
                <a:solidFill>
                  <a:srgbClr val="E76618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Средний возраст</a:t>
            </a:r>
            <a:endParaRPr lang="ru-RU" sz="4000" b="1" dirty="0">
              <a:solidFill>
                <a:srgbClr val="E76618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772E4EB1-6E2F-498B-A453-43DD44AFD450}"/>
              </a:ext>
            </a:extLst>
          </p:cNvPr>
          <p:cNvSpPr/>
          <p:nvPr/>
        </p:nvSpPr>
        <p:spPr>
          <a:xfrm>
            <a:off x="4201938" y="2532356"/>
            <a:ext cx="47935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видами театра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B28D9DBC-0462-475C-9CC2-F4CC4466299D}"/>
              </a:ext>
            </a:extLst>
          </p:cNvPr>
          <p:cNvSpPr/>
          <p:nvPr/>
        </p:nvSpPr>
        <p:spPr>
          <a:xfrm>
            <a:off x="4201938" y="3008056"/>
            <a:ext cx="32812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Накопление опыта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90EA7184-BBA1-4281-8F44-7327E4AA27D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04"/>
          <a:stretch/>
        </p:blipFill>
        <p:spPr>
          <a:xfrm>
            <a:off x="337864" y="2153820"/>
            <a:ext cx="3505553" cy="1947875"/>
          </a:xfrm>
          <a:prstGeom prst="rect">
            <a:avLst/>
          </a:prstGeom>
        </p:spPr>
      </p:pic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1758C4AB-313D-4625-BE9B-18FB69745E97}"/>
              </a:ext>
            </a:extLst>
          </p:cNvPr>
          <p:cNvSpPr/>
          <p:nvPr/>
        </p:nvSpPr>
        <p:spPr>
          <a:xfrm>
            <a:off x="337864" y="4172732"/>
            <a:ext cx="36423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b="1" dirty="0">
                <a:solidFill>
                  <a:srgbClr val="8B0788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Старший возраст</a:t>
            </a:r>
            <a:endParaRPr lang="ru-RU" sz="4000" b="1" dirty="0">
              <a:solidFill>
                <a:srgbClr val="8B0788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3BFFC2FB-0159-405E-BCD5-88618B25C653}"/>
              </a:ext>
            </a:extLst>
          </p:cNvPr>
          <p:cNvSpPr/>
          <p:nvPr/>
        </p:nvSpPr>
        <p:spPr>
          <a:xfrm>
            <a:off x="343812" y="4774900"/>
            <a:ext cx="40549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Проявление творчества</a:t>
            </a:r>
            <a:endParaRPr lang="ru-RU" sz="28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A49BC8C6-EE3D-4A41-B820-6E3A1E9B5703}"/>
              </a:ext>
            </a:extLst>
          </p:cNvPr>
          <p:cNvSpPr/>
          <p:nvPr/>
        </p:nvSpPr>
        <p:spPr>
          <a:xfrm>
            <a:off x="337864" y="5221176"/>
            <a:ext cx="49498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Освобождение от комплексов</a:t>
            </a:r>
            <a:endParaRPr lang="ru-RU" sz="28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2D14C889-67AC-4297-8D4D-9FB68D4D6B17}"/>
              </a:ext>
            </a:extLst>
          </p:cNvPr>
          <p:cNvSpPr/>
          <p:nvPr/>
        </p:nvSpPr>
        <p:spPr>
          <a:xfrm>
            <a:off x="289948" y="5725016"/>
            <a:ext cx="69778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Интенсивное развитие речи, обогащение словарного запаса</a:t>
            </a:r>
            <a:endParaRPr lang="ru-RU" sz="28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CB7CBD2D-6F0C-4485-ACBB-9CA8A5E5F6C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6548" y="3768918"/>
            <a:ext cx="1681274" cy="1956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558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9C3DDCC-B28C-461B-B407-BE08B89956FB}"/>
              </a:ext>
            </a:extLst>
          </p:cNvPr>
          <p:cNvSpPr/>
          <p:nvPr/>
        </p:nvSpPr>
        <p:spPr>
          <a:xfrm>
            <a:off x="0" y="205632"/>
            <a:ext cx="6623412" cy="1562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FF000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«Разминка».</a:t>
            </a:r>
            <a:br>
              <a:rPr lang="ru-RU" sz="2800" b="1" dirty="0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70C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каждого артиста должна быть хорошо развита дикция, разминка со скороговорками:</a:t>
            </a:r>
            <a:r>
              <a:rPr lang="ru-RU" sz="2800" b="1" dirty="0">
                <a:solidFill>
                  <a:srgbClr val="0070C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6F61B25-9EAE-4007-8458-A8373F4D61C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0481" y="0"/>
            <a:ext cx="1893519" cy="1893519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D10C72A9-E81D-4585-8C26-829113223842}"/>
              </a:ext>
            </a:extLst>
          </p:cNvPr>
          <p:cNvSpPr/>
          <p:nvPr/>
        </p:nvSpPr>
        <p:spPr>
          <a:xfrm>
            <a:off x="2286000" y="2057351"/>
            <a:ext cx="6623412" cy="1562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7030A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«Мы не скажем – мы покажем» </a:t>
            </a: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FF000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Команда соперник должна угадать не только, что делает актер, но и кого он изображает.</a:t>
            </a:r>
            <a:endParaRPr lang="ru-RU" sz="2800" dirty="0">
              <a:solidFill>
                <a:srgbClr val="FF0000"/>
              </a:solidFill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2DF2AED7-575D-43F6-959B-ECC5E0FC75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766" y="2019886"/>
            <a:ext cx="1342234" cy="1600200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36637C29-1504-4E14-927C-C232A26BA0CE}"/>
              </a:ext>
            </a:extLst>
          </p:cNvPr>
          <p:cNvSpPr/>
          <p:nvPr/>
        </p:nvSpPr>
        <p:spPr>
          <a:xfrm>
            <a:off x="173420" y="4057328"/>
            <a:ext cx="5770179" cy="1562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B05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«Я дружу с интонацией »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B0F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Разыграть отрывок из произведения:</a:t>
            </a:r>
            <a:endParaRPr lang="ru-RU" sz="2800" dirty="0"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800" dirty="0">
              <a:solidFill>
                <a:srgbClr val="00B0F0"/>
              </a:solidFill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71824362-076A-4D41-AC20-60DCD56100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599" y="3909070"/>
            <a:ext cx="1652538" cy="1710993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C7FDD9D9-5D9D-477F-A5F8-A345DEB781D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28782">
            <a:off x="7069396" y="5444115"/>
            <a:ext cx="2044672" cy="1253384"/>
          </a:xfrm>
          <a:prstGeom prst="rect">
            <a:avLst/>
          </a:prstGeom>
        </p:spPr>
      </p:pic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4F9502F4-69DF-4376-8998-F0D3D61EEE57}"/>
              </a:ext>
            </a:extLst>
          </p:cNvPr>
          <p:cNvSpPr/>
          <p:nvPr/>
        </p:nvSpPr>
        <p:spPr>
          <a:xfrm>
            <a:off x="3331692" y="5543665"/>
            <a:ext cx="3159839" cy="6401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C0000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«Придумай сказку»</a:t>
            </a:r>
            <a:endParaRPr lang="ru-RU" sz="3200" dirty="0">
              <a:solidFill>
                <a:srgbClr val="C00000"/>
              </a:solidFill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15BAAF4E-B1B0-4D93-B938-8A440505097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8548" y="4879995"/>
            <a:ext cx="1354381" cy="1995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024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4952" y="755259"/>
            <a:ext cx="722060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B0F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Театрализованная деятельность – один из самых эффективных способов развития речи и проявления творческих способностей детей, а также та деятельность, в которой наиболее ярко проявляется принцип обучения: </a:t>
            </a:r>
          </a:p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учить играя. 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613" y="4792718"/>
            <a:ext cx="4650829" cy="1909114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2F8F5E7-7BDC-4A9F-8B15-FACF2F9B87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28782">
            <a:off x="7069395" y="5554496"/>
            <a:ext cx="2044672" cy="1253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4333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1890" y="1054804"/>
            <a:ext cx="722060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Спасибо за внимание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2F8F5E7-7BDC-4A9F-8B15-FACF2F9B877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28782">
            <a:off x="7069395" y="5554496"/>
            <a:ext cx="2044672" cy="125338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E27B92D-A6CA-465F-B716-81F4F8F51E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3957" y="2062234"/>
            <a:ext cx="3950002" cy="3580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325358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248</TotalTime>
  <Words>212</Words>
  <Application>Microsoft Office PowerPoint</Application>
  <PresentationFormat>Экран (4:3)</PresentationFormat>
  <Paragraphs>56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8" baseType="lpstr">
      <vt:lpstr>BatangChe</vt:lpstr>
      <vt:lpstr>Arial</vt:lpstr>
      <vt:lpstr>Calibri</vt:lpstr>
      <vt:lpstr>Decorlz</vt:lpstr>
      <vt:lpstr>Monotype Corsiva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Мегабайт</dc:creator>
  <cp:lastModifiedBy>Рашидат</cp:lastModifiedBy>
  <cp:revision>34</cp:revision>
  <dcterms:created xsi:type="dcterms:W3CDTF">2018-10-23T13:11:24Z</dcterms:created>
  <dcterms:modified xsi:type="dcterms:W3CDTF">2018-10-24T20:44:45Z</dcterms:modified>
</cp:coreProperties>
</file>