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271" autoAdjust="0"/>
  </p:normalViewPr>
  <p:slideViewPr>
    <p:cSldViewPr snapToGrid="0">
      <p:cViewPr varScale="1">
        <p:scale>
          <a:sx n="108" d="100"/>
          <a:sy n="108" d="100"/>
        </p:scale>
        <p:origin x="6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Образовательная деятельность с детьми среднего возраста в соответствие с ФГОС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88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266818"/>
              </p:ext>
            </p:extLst>
          </p:nvPr>
        </p:nvGraphicFramePr>
        <p:xfrm>
          <a:off x="1907569" y="670562"/>
          <a:ext cx="8128000" cy="5952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789">
                  <a:extLst>
                    <a:ext uri="{9D8B030D-6E8A-4147-A177-3AD203B41FA5}">
                      <a16:colId xmlns:a16="http://schemas.microsoft.com/office/drawing/2014/main" val="1808158678"/>
                    </a:ext>
                  </a:extLst>
                </a:gridCol>
                <a:gridCol w="2380211">
                  <a:extLst>
                    <a:ext uri="{9D8B030D-6E8A-4147-A177-3AD203B41FA5}">
                      <a16:colId xmlns:a16="http://schemas.microsoft.com/office/drawing/2014/main" val="33265639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500276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65624388"/>
                    </a:ext>
                  </a:extLst>
                </a:gridCol>
              </a:tblGrid>
              <a:tr h="60433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Часть занятия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Дозировка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Методические указания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233489"/>
                  </a:ext>
                </a:extLst>
              </a:tr>
              <a:tr h="5312336"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u="none" baseline="0" dirty="0" smtClean="0"/>
                        <a:t>3</a:t>
                      </a:r>
                      <a:r>
                        <a:rPr lang="ru-RU" sz="1600" u="none" baseline="0" dirty="0" smtClean="0"/>
                        <a:t>) «Повороты» </a:t>
                      </a:r>
                    </a:p>
                    <a:p>
                      <a:r>
                        <a:rPr lang="ru-RU" sz="1600" u="none" baseline="0" dirty="0" smtClean="0"/>
                        <a:t>И.П. ноги врозь, мяч над головой в вытянутых руках</a:t>
                      </a:r>
                    </a:p>
                    <a:p>
                      <a:r>
                        <a:rPr lang="ru-RU" sz="1600" u="none" baseline="0" dirty="0" smtClean="0"/>
                        <a:t>1,3 – поворот туловища вправо (влево) </a:t>
                      </a:r>
                    </a:p>
                    <a:p>
                      <a:r>
                        <a:rPr lang="ru-RU" sz="1600" u="none" baseline="0" dirty="0" smtClean="0"/>
                        <a:t>2,4 – И.П.</a:t>
                      </a:r>
                    </a:p>
                    <a:p>
                      <a:r>
                        <a:rPr lang="ru-RU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4) «Приседание»</a:t>
                      </a:r>
                    </a:p>
                    <a:p>
                      <a:r>
                        <a:rPr lang="ru-RU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И.П. ноги слегка врозь, мяч в опущенных руках</a:t>
                      </a:r>
                    </a:p>
                    <a:p>
                      <a:r>
                        <a:rPr lang="ru-RU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1-присесть, мяч вынести вперед </a:t>
                      </a:r>
                    </a:p>
                    <a:p>
                      <a:r>
                        <a:rPr lang="ru-RU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2-И.П.</a:t>
                      </a:r>
                    </a:p>
                    <a:p>
                      <a:r>
                        <a:rPr lang="ru-RU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5) «Прыжки» </a:t>
                      </a:r>
                    </a:p>
                    <a:p>
                      <a:r>
                        <a:rPr lang="ru-RU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Мяч лежит на полу. Прыжки на двух ногах вокруг мяча в чередовании с </a:t>
                      </a:r>
                      <a:r>
                        <a:rPr lang="ru-RU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ходьбой</a:t>
                      </a:r>
                      <a:endParaRPr lang="ru-RU" sz="1600" b="1" u="sng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 </a:t>
                      </a:r>
                      <a:r>
                        <a:rPr lang="ru-RU" sz="1600" dirty="0" smtClean="0"/>
                        <a:t>раза</a:t>
                      </a:r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4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smtClean="0"/>
                        <a:t>раза</a:t>
                      </a:r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r>
                        <a:rPr lang="ru-RU" sz="1600" baseline="0" dirty="0" smtClean="0"/>
                        <a:t>4 </a:t>
                      </a:r>
                      <a:r>
                        <a:rPr lang="ru-RU" sz="1600" baseline="0" dirty="0" smtClean="0"/>
                        <a:t>раза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Решил зайчик показать колобка своим соседям. Соседу слева и соседу справа.</a:t>
                      </a: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-Показал не только соседям, но и друзьям</a:t>
                      </a: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-Посадил заяц колобка перед собой и запрыгал вокруг него.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этот момент колобок убежал от 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зайца.</a:t>
                      </a: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038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102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403266"/>
              </p:ext>
            </p:extLst>
          </p:nvPr>
        </p:nvGraphicFramePr>
        <p:xfrm>
          <a:off x="1965758" y="637309"/>
          <a:ext cx="8128000" cy="5894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789">
                  <a:extLst>
                    <a:ext uri="{9D8B030D-6E8A-4147-A177-3AD203B41FA5}">
                      <a16:colId xmlns:a16="http://schemas.microsoft.com/office/drawing/2014/main" val="1808158678"/>
                    </a:ext>
                  </a:extLst>
                </a:gridCol>
                <a:gridCol w="2380211">
                  <a:extLst>
                    <a:ext uri="{9D8B030D-6E8A-4147-A177-3AD203B41FA5}">
                      <a16:colId xmlns:a16="http://schemas.microsoft.com/office/drawing/2014/main" val="33265639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500276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65624388"/>
                    </a:ext>
                  </a:extLst>
                </a:gridCol>
              </a:tblGrid>
              <a:tr h="6242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Часть занятия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Дозировка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Методические указания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233489"/>
                  </a:ext>
                </a:extLst>
              </a:tr>
              <a:tr h="5254629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2.2</a:t>
                      </a:r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r>
                        <a:rPr lang="ru-RU" sz="1600" b="0" dirty="0" smtClean="0"/>
                        <a:t>2.3</a:t>
                      </a:r>
                      <a:endParaRPr lang="ru-RU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none" baseline="0" dirty="0" smtClean="0"/>
                        <a:t>ОСНОВНЫЕ </a:t>
                      </a:r>
                      <a:r>
                        <a:rPr lang="ru-RU" sz="1400" u="none" baseline="0" dirty="0" smtClean="0"/>
                        <a:t>ДВИЖЕНИЯ</a:t>
                      </a:r>
                    </a:p>
                    <a:p>
                      <a:r>
                        <a:rPr lang="ru-RU" sz="1600" u="none" baseline="0" dirty="0" smtClean="0"/>
                        <a:t>1- прокатывание мяча между деревьев, перебирая его пальцами на корточках или на четвереньках (способ организации поточный).</a:t>
                      </a:r>
                    </a:p>
                    <a:p>
                      <a:r>
                        <a:rPr lang="ru-RU" sz="1600" u="none" baseline="0" dirty="0" smtClean="0"/>
                        <a:t>2- бросок мяча вверх и ловля его двумя руками, бросок мяча о пол и ловля его двумя руками (способ организации фронтальный)</a:t>
                      </a:r>
                    </a:p>
                    <a:p>
                      <a:endParaRPr lang="ru-RU" sz="1600" u="none" baseline="0" dirty="0" smtClean="0"/>
                    </a:p>
                    <a:p>
                      <a:r>
                        <a:rPr lang="ru-RU" sz="1600" u="none" baseline="0" dirty="0" smtClean="0"/>
                        <a:t>Игра: «Зайцы и волк</a:t>
                      </a:r>
                      <a:r>
                        <a:rPr lang="ru-RU" sz="1600" u="none" baseline="0" dirty="0" smtClean="0"/>
                        <a:t>»</a:t>
                      </a:r>
                      <a:endParaRPr lang="ru-RU" sz="1600" b="1" u="sng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/>
                        <a:t>3-4 </a:t>
                      </a:r>
                      <a:r>
                        <a:rPr lang="ru-RU" sz="1600" baseline="0" dirty="0" smtClean="0"/>
                        <a:t>раза</a:t>
                      </a:r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endParaRPr lang="ru-RU" sz="1600" baseline="0" dirty="0" smtClean="0"/>
                    </a:p>
                    <a:p>
                      <a:pPr algn="ctr"/>
                      <a:r>
                        <a:rPr lang="ru-RU" sz="1600" dirty="0" smtClean="0"/>
                        <a:t>2 </a:t>
                      </a:r>
                      <a:r>
                        <a:rPr lang="ru-RU" sz="1600" dirty="0" smtClean="0"/>
                        <a:t>мин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-«Колобок 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побежал между деревьев». Толкаем мяч двумя руками, нужно попасть между деревьев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Колобком хлопот не мало, скачет глупый где попало». Бросаем мяч вверх и ловим его.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встретил Колобок Волка.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Поиграем в игру «Зайцы и волк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038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468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065879"/>
              </p:ext>
            </p:extLst>
          </p:nvPr>
        </p:nvGraphicFramePr>
        <p:xfrm>
          <a:off x="2206827" y="645624"/>
          <a:ext cx="8128000" cy="4904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789">
                  <a:extLst>
                    <a:ext uri="{9D8B030D-6E8A-4147-A177-3AD203B41FA5}">
                      <a16:colId xmlns:a16="http://schemas.microsoft.com/office/drawing/2014/main" val="1808158678"/>
                    </a:ext>
                  </a:extLst>
                </a:gridCol>
                <a:gridCol w="2380211">
                  <a:extLst>
                    <a:ext uri="{9D8B030D-6E8A-4147-A177-3AD203B41FA5}">
                      <a16:colId xmlns:a16="http://schemas.microsoft.com/office/drawing/2014/main" val="33265639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500276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65624388"/>
                    </a:ext>
                  </a:extLst>
                </a:gridCol>
              </a:tblGrid>
              <a:tr h="3353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Часть занятия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Дозировка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Методические указания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233489"/>
                  </a:ext>
                </a:extLst>
              </a:tr>
              <a:tr h="426434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3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Заключительная </a:t>
                      </a:r>
                      <a:r>
                        <a:rPr lang="ru-RU" sz="1600" b="1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часть</a:t>
                      </a:r>
                    </a:p>
                    <a:p>
                      <a:endParaRPr lang="ru-RU" sz="1600" b="1" u="sng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b="1" u="sng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Подведение итогов занятия</a:t>
                      </a:r>
                    </a:p>
                    <a:p>
                      <a:endParaRPr lang="ru-RU" sz="1600" b="1" u="sng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b="1" u="sng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smtClean="0"/>
                        <a:t>сек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Убежал Колобок и от Волка. И решил вернуться обратно к дедушке с бабушкой.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 мы с вами были?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кем туда отправились?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Кого там встретили?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Понравилось вам в сказке?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038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45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2176" y="667665"/>
            <a:ext cx="950144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Образовательная деятельность Осуществляется на протяжении всего времени нахождения ребенка в дошкольной организации. 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совместной деятельности с детьми: </a:t>
            </a:r>
            <a:endParaRPr lang="ru-RU" sz="32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i="1" dirty="0" smtClean="0"/>
              <a:t>• </a:t>
            </a:r>
            <a:r>
              <a:rPr lang="ru-RU" sz="2800" i="1" dirty="0"/>
              <a:t>Образовательная деятельность в режимных моментах; </a:t>
            </a:r>
            <a:endParaRPr lang="ru-RU" sz="2800" i="1" dirty="0" smtClean="0"/>
          </a:p>
          <a:p>
            <a:r>
              <a:rPr lang="ru-RU" sz="3200" dirty="0" smtClean="0"/>
              <a:t>• </a:t>
            </a:r>
            <a:r>
              <a:rPr lang="ru-RU" sz="2800" i="1" dirty="0"/>
              <a:t>Организованная образовательная деятельность; </a:t>
            </a:r>
            <a:endParaRPr lang="ru-RU" sz="2800" i="1" dirty="0" smtClean="0"/>
          </a:p>
          <a:p>
            <a:pPr algn="ctr"/>
            <a:r>
              <a:rPr lang="ru-RU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Самостоятельной </a:t>
            </a:r>
            <a:r>
              <a:rPr lang="ru-RU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249995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1804" y="889844"/>
            <a:ext cx="944325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Главная особенность организации образовательной деятельности в дошкольной организации на современном этапе – это уход от учебной деятельности (занятий), повышение статуса игры, как основного вида деятельности детей дошкольного возраста, </a:t>
            </a:r>
            <a:endParaRPr lang="ru-RU" sz="2800" b="1" i="1" dirty="0" smtClean="0"/>
          </a:p>
          <a:p>
            <a:pPr algn="ctr"/>
            <a:r>
              <a:rPr lang="ru-RU" sz="2800" b="1" i="1" dirty="0" smtClean="0"/>
              <a:t>включение </a:t>
            </a:r>
            <a:r>
              <a:rPr lang="ru-RU" sz="2800" b="1" i="1" dirty="0"/>
              <a:t>в процесс эффективных форм работы с детьми: ИКТ, проектная деятельность, игровая деятельность, проблемно – обучающие ситуации в рамках интеграции образовательных областей. </a:t>
            </a:r>
            <a:endParaRPr lang="ru-RU" sz="28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1555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9294" y="698269"/>
            <a:ext cx="991708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1"/>
                </a:solidFill>
              </a:rPr>
              <a:t>«Занятие», как специально организованная форма учебной деятельности в </a:t>
            </a:r>
            <a:r>
              <a:rPr lang="ru-RU" sz="2800" b="1" i="1" dirty="0" smtClean="0">
                <a:solidFill>
                  <a:schemeClr val="accent1"/>
                </a:solidFill>
              </a:rPr>
              <a:t>детском </a:t>
            </a:r>
          </a:p>
          <a:p>
            <a:pPr algn="ctr"/>
            <a:r>
              <a:rPr lang="ru-RU" sz="2800" b="1" i="1" dirty="0" smtClean="0">
                <a:solidFill>
                  <a:schemeClr val="accent1"/>
                </a:solidFill>
              </a:rPr>
              <a:t>саду</a:t>
            </a:r>
            <a:r>
              <a:rPr lang="ru-RU" sz="2800" b="1" i="1" dirty="0">
                <a:solidFill>
                  <a:schemeClr val="accent1"/>
                </a:solidFill>
              </a:rPr>
              <a:t>, отменяется. Занятием должна стать интересная специально организованная </a:t>
            </a:r>
            <a:endParaRPr lang="ru-RU" sz="2800" b="1" i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accent1"/>
                </a:solidFill>
              </a:rPr>
              <a:t>воспитателем </a:t>
            </a:r>
            <a:r>
              <a:rPr lang="ru-RU" sz="2800" b="1" i="1" dirty="0">
                <a:solidFill>
                  <a:schemeClr val="accent1"/>
                </a:solidFill>
              </a:rPr>
              <a:t>специфическая деятельность. Но процесс обучения остается. </a:t>
            </a:r>
            <a:endParaRPr lang="ru-RU" sz="2800" b="1" i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accent1"/>
                </a:solidFill>
              </a:rPr>
              <a:t>Педагоги </a:t>
            </a:r>
            <a:r>
              <a:rPr lang="ru-RU" sz="2800" b="1" i="1" dirty="0">
                <a:solidFill>
                  <a:schemeClr val="accent1"/>
                </a:solidFill>
              </a:rPr>
              <a:t>продолжают «заниматься» с детьми. Между тем необходимо </a:t>
            </a:r>
            <a:r>
              <a:rPr lang="ru-RU" sz="2800" b="1" i="1" dirty="0" smtClean="0">
                <a:solidFill>
                  <a:schemeClr val="accent1"/>
                </a:solidFill>
              </a:rPr>
              <a:t>понимать</a:t>
            </a:r>
            <a:endParaRPr lang="ru-RU" sz="2800" b="1" i="1" dirty="0">
              <a:solidFill>
                <a:schemeClr val="accent1"/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accent1"/>
                </a:solidFill>
              </a:rPr>
              <a:t> </a:t>
            </a:r>
            <a:r>
              <a:rPr lang="ru-RU" sz="2800" b="1" i="1" dirty="0">
                <a:solidFill>
                  <a:schemeClr val="accent1"/>
                </a:solidFill>
              </a:rPr>
              <a:t>разницу между «старым» обучением и «новым».</a:t>
            </a:r>
          </a:p>
        </p:txBody>
      </p:sp>
    </p:spTree>
    <p:extLst>
      <p:ext uri="{BB962C8B-B14F-4D97-AF65-F5344CB8AC3E}">
        <p14:creationId xmlns:p14="http://schemas.microsoft.com/office/powerpoint/2010/main" val="364894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2546" y="756427"/>
            <a:ext cx="1022465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/>
                </a:solidFill>
              </a:rPr>
              <a:t>Физическое развитие для данного возраста включает в себя:</a:t>
            </a:r>
          </a:p>
          <a:p>
            <a:endParaRPr lang="ru-RU" sz="2800" b="1" i="1" dirty="0">
              <a:solidFill>
                <a:schemeClr val="accent1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-Физкультурно-оздоровительную работу:</a:t>
            </a:r>
          </a:p>
          <a:p>
            <a:pPr algn="ctr"/>
            <a:endParaRPr lang="ru-RU" sz="1600" i="1" dirty="0" smtClean="0"/>
          </a:p>
          <a:p>
            <a:pPr algn="ctr"/>
            <a:r>
              <a:rPr lang="ru-RU" sz="1600" i="1" dirty="0" smtClean="0"/>
              <a:t>Закаливание; ежедневная гимнастика; подвижные игры; плавание; физкультурные досуги; физкультурные праздники; самостоятельная двигательная деятельность;</a:t>
            </a:r>
          </a:p>
          <a:p>
            <a:pPr algn="ctr"/>
            <a:endParaRPr lang="ru-RU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Физическую культуру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algn="ctr"/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600" i="1" dirty="0" smtClean="0"/>
              <a:t>Строевые упражнения; общеразвивающие упражнения; основные движения; спортивные упражнения; </a:t>
            </a:r>
          </a:p>
          <a:p>
            <a:pPr algn="ctr"/>
            <a:endParaRPr lang="ru-RU" sz="1600" i="1" dirty="0"/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-Воспитание культурно-гигиенических навыков</a:t>
            </a:r>
          </a:p>
          <a:p>
            <a:pPr algn="ctr"/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22480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590" y="0"/>
            <a:ext cx="8915399" cy="311704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Конспект физкультурного занятия в средней </a:t>
            </a:r>
            <a:r>
              <a:rPr lang="ru-RU" sz="2800" b="1" i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группе «Колобок»</a:t>
            </a:r>
            <a:endParaRPr lang="ru-RU" sz="2800" b="1" i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49626" y="2339107"/>
            <a:ext cx="8915399" cy="4045067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Цель</a:t>
            </a:r>
            <a:r>
              <a:rPr lang="ru-RU" b="1" dirty="0"/>
              <a:t>:</a:t>
            </a:r>
            <a:r>
              <a:rPr lang="ru-RU" dirty="0"/>
              <a:t> повышение двигательной </a:t>
            </a:r>
            <a:r>
              <a:rPr lang="ru-RU" dirty="0" smtClean="0"/>
              <a:t>активности, </a:t>
            </a:r>
            <a:r>
              <a:rPr lang="ru-RU" dirty="0" err="1" smtClean="0"/>
              <a:t>отрабатывание</a:t>
            </a:r>
            <a:r>
              <a:rPr lang="ru-RU" dirty="0" smtClean="0"/>
              <a:t> навыков основных движений.</a:t>
            </a:r>
          </a:p>
          <a:p>
            <a:r>
              <a:rPr lang="ru-RU" b="1" dirty="0" smtClean="0"/>
              <a:t>Задачи</a:t>
            </a:r>
            <a:r>
              <a:rPr lang="ru-RU" b="1" dirty="0"/>
              <a:t>:</a:t>
            </a:r>
            <a:r>
              <a:rPr lang="ru-RU" dirty="0"/>
              <a:t>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Учить </a:t>
            </a:r>
            <a:r>
              <a:rPr lang="ru-RU" dirty="0"/>
              <a:t>детей прокатывать мяч между предметами, перебирая его пальцами.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Упражнять </a:t>
            </a:r>
            <a:r>
              <a:rPr lang="ru-RU" dirty="0"/>
              <a:t>в подбрасывании мяча верхи ловле его двумя руками, в бросании мяча о пол и ловле его двумя руками.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Обратить </a:t>
            </a:r>
            <a:r>
              <a:rPr lang="ru-RU" dirty="0"/>
              <a:t>внимание на способ ловли мяча и на высоту броска (зрительный контроль).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Закрепить </a:t>
            </a:r>
            <a:r>
              <a:rPr lang="ru-RU" dirty="0"/>
              <a:t>умение прыгать на двух ногах в длину(с обруча в обруч).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В </a:t>
            </a:r>
            <a:r>
              <a:rPr lang="ru-RU" dirty="0"/>
              <a:t>игре следить за выполнением правил – убегать по сигналу.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Развивать </a:t>
            </a:r>
            <a:r>
              <a:rPr lang="ru-RU" dirty="0"/>
              <a:t>ловкость, быстроту.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Формировать </a:t>
            </a:r>
            <a:r>
              <a:rPr lang="ru-RU" dirty="0"/>
              <a:t>дружеские взаимоотношения между детьми. </a:t>
            </a:r>
            <a:endParaRPr lang="ru-RU" dirty="0" smtClean="0"/>
          </a:p>
          <a:p>
            <a:r>
              <a:rPr lang="ru-RU" dirty="0" smtClean="0"/>
              <a:t>Необходимый инвентарь: </a:t>
            </a:r>
            <a:r>
              <a:rPr lang="ru-RU" dirty="0"/>
              <a:t>мячи по количеству детей, ёлочки и кегли, обручи, дуга, музыка, маска «Волка».</a:t>
            </a:r>
          </a:p>
        </p:txBody>
      </p:sp>
    </p:spTree>
    <p:extLst>
      <p:ext uri="{BB962C8B-B14F-4D97-AF65-F5344CB8AC3E}">
        <p14:creationId xmlns:p14="http://schemas.microsoft.com/office/powerpoint/2010/main" val="184141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402456"/>
              </p:ext>
            </p:extLst>
          </p:nvPr>
        </p:nvGraphicFramePr>
        <p:xfrm>
          <a:off x="1830289" y="719328"/>
          <a:ext cx="8128000" cy="5459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789">
                  <a:extLst>
                    <a:ext uri="{9D8B030D-6E8A-4147-A177-3AD203B41FA5}">
                      <a16:colId xmlns:a16="http://schemas.microsoft.com/office/drawing/2014/main" val="2949610839"/>
                    </a:ext>
                  </a:extLst>
                </a:gridCol>
                <a:gridCol w="2368140">
                  <a:extLst>
                    <a:ext uri="{9D8B030D-6E8A-4147-A177-3AD203B41FA5}">
                      <a16:colId xmlns:a16="http://schemas.microsoft.com/office/drawing/2014/main" val="2920189535"/>
                    </a:ext>
                  </a:extLst>
                </a:gridCol>
                <a:gridCol w="2044071">
                  <a:extLst>
                    <a:ext uri="{9D8B030D-6E8A-4147-A177-3AD203B41FA5}">
                      <a16:colId xmlns:a16="http://schemas.microsoft.com/office/drawing/2014/main" val="260962223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53770661"/>
                    </a:ext>
                  </a:extLst>
                </a:gridCol>
              </a:tblGrid>
              <a:tr h="6060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Часть занятия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Дозировка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Методические указания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915400"/>
                  </a:ext>
                </a:extLst>
              </a:tr>
              <a:tr h="481940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</a:t>
                      </a:r>
                    </a:p>
                    <a:p>
                      <a:pPr algn="ctr"/>
                      <a:r>
                        <a:rPr lang="ru-RU" sz="1600" dirty="0" smtClean="0"/>
                        <a:t>1.1</a:t>
                      </a:r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  <a:p>
                      <a:pPr algn="ctr"/>
                      <a:endParaRPr lang="ru-RU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u="sng" baseline="0" dirty="0" smtClean="0"/>
                        <a:t>Вводная часть</a:t>
                      </a:r>
                    </a:p>
                    <a:p>
                      <a:r>
                        <a:rPr lang="ru-RU" b="0" u="none" baseline="0" dirty="0" smtClean="0"/>
                        <a:t>Построение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 мин</a:t>
                      </a:r>
                    </a:p>
                    <a:p>
                      <a:pPr algn="ctr"/>
                      <a:r>
                        <a:rPr lang="ru-RU" sz="1600" dirty="0" smtClean="0"/>
                        <a:t>45 сек</a:t>
                      </a:r>
                    </a:p>
                    <a:p>
                      <a:pPr algn="ctr"/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-Сегодня мы, ребята окажемся в знакомой всем сказке. Отгадайте про кого эта сказка? (круглый он как мячик, румяный как калачик) </a:t>
                      </a:r>
                    </a:p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-Колобок!</a:t>
                      </a:r>
                    </a:p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-Берите мячи и мы отправляемся в сказку!</a:t>
                      </a:r>
                    </a:p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Дети берут мячи, строятся в колонну по одному и выполняют под музыку: </a:t>
                      </a: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335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35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243982"/>
              </p:ext>
            </p:extLst>
          </p:nvPr>
        </p:nvGraphicFramePr>
        <p:xfrm>
          <a:off x="2140325" y="662247"/>
          <a:ext cx="8128000" cy="587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789">
                  <a:extLst>
                    <a:ext uri="{9D8B030D-6E8A-4147-A177-3AD203B41FA5}">
                      <a16:colId xmlns:a16="http://schemas.microsoft.com/office/drawing/2014/main" val="1808158678"/>
                    </a:ext>
                  </a:extLst>
                </a:gridCol>
                <a:gridCol w="2380211">
                  <a:extLst>
                    <a:ext uri="{9D8B030D-6E8A-4147-A177-3AD203B41FA5}">
                      <a16:colId xmlns:a16="http://schemas.microsoft.com/office/drawing/2014/main" val="33265639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500276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65624388"/>
                    </a:ext>
                  </a:extLst>
                </a:gridCol>
              </a:tblGrid>
              <a:tr h="49028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Часть занятия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Дозировка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Методические указания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233489"/>
                  </a:ext>
                </a:extLst>
              </a:tr>
              <a:tr h="522998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1.2</a:t>
                      </a:r>
                      <a:endParaRPr lang="ru-RU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u="none" baseline="0" dirty="0" smtClean="0"/>
                        <a:t>Ходьба </a:t>
                      </a:r>
                      <a:endParaRPr lang="ru-RU" sz="1600" u="none" baseline="0" dirty="0" smtClean="0"/>
                    </a:p>
                    <a:p>
                      <a:r>
                        <a:rPr lang="ru-RU" sz="1600" u="none" baseline="0" dirty="0" smtClean="0"/>
                        <a:t>а) на носочках</a:t>
                      </a:r>
                    </a:p>
                    <a:p>
                      <a:r>
                        <a:rPr lang="ru-RU" sz="1600" u="none" baseline="0" dirty="0" smtClean="0"/>
                        <a:t>б) на пятках</a:t>
                      </a:r>
                    </a:p>
                    <a:p>
                      <a:r>
                        <a:rPr lang="ru-RU" sz="1600" u="none" baseline="0" dirty="0" smtClean="0"/>
                        <a:t>в) на внешней стороне стопы</a:t>
                      </a:r>
                    </a:p>
                    <a:p>
                      <a:r>
                        <a:rPr lang="ru-RU" sz="1600" u="none" baseline="0" dirty="0" smtClean="0"/>
                        <a:t>Бег</a:t>
                      </a:r>
                    </a:p>
                    <a:p>
                      <a:r>
                        <a:rPr lang="ru-RU" sz="1600" u="none" baseline="0" dirty="0" smtClean="0"/>
                        <a:t>а)обычный</a:t>
                      </a:r>
                    </a:p>
                    <a:p>
                      <a:r>
                        <a:rPr lang="ru-RU" sz="1600" u="none" baseline="0" dirty="0" smtClean="0"/>
                        <a:t>б) с остановками</a:t>
                      </a:r>
                    </a:p>
                    <a:p>
                      <a:r>
                        <a:rPr lang="ru-RU" sz="1600" u="none" baseline="0" dirty="0" smtClean="0"/>
                        <a:t>Ходьба </a:t>
                      </a:r>
                    </a:p>
                    <a:p>
                      <a:r>
                        <a:rPr lang="ru-RU" sz="1600" u="none" baseline="0" dirty="0" smtClean="0"/>
                        <a:t>а) обычная и дыхательные </a:t>
                      </a:r>
                      <a:r>
                        <a:rPr lang="ru-RU" sz="1600" u="none" baseline="0" dirty="0" smtClean="0"/>
                        <a:t>упражнения</a:t>
                      </a:r>
                      <a:endParaRPr lang="ru-RU" sz="1600" u="none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1 </a:t>
                      </a:r>
                      <a:r>
                        <a:rPr lang="ru-RU" sz="1600" dirty="0" smtClean="0"/>
                        <a:t>мин</a:t>
                      </a:r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30 сек</a:t>
                      </a:r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2 мин</a:t>
                      </a:r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45 </a:t>
                      </a:r>
                      <a:r>
                        <a:rPr lang="ru-RU" sz="1600" dirty="0" smtClean="0"/>
                        <a:t>сек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Ходьба 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обычная, ходьба «змейкой» между кеглями, ползание под дугой, прыжки по кочкам (обручам), ходьба обычная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038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3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221010"/>
              </p:ext>
            </p:extLst>
          </p:nvPr>
        </p:nvGraphicFramePr>
        <p:xfrm>
          <a:off x="1993659" y="701339"/>
          <a:ext cx="8128000" cy="5763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789">
                  <a:extLst>
                    <a:ext uri="{9D8B030D-6E8A-4147-A177-3AD203B41FA5}">
                      <a16:colId xmlns:a16="http://schemas.microsoft.com/office/drawing/2014/main" val="1808158678"/>
                    </a:ext>
                  </a:extLst>
                </a:gridCol>
                <a:gridCol w="2380211">
                  <a:extLst>
                    <a:ext uri="{9D8B030D-6E8A-4147-A177-3AD203B41FA5}">
                      <a16:colId xmlns:a16="http://schemas.microsoft.com/office/drawing/2014/main" val="33265639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500276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65624388"/>
                    </a:ext>
                  </a:extLst>
                </a:gridCol>
              </a:tblGrid>
              <a:tr h="5763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Часть занятия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Дозировка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Методические указания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233489"/>
                  </a:ext>
                </a:extLst>
              </a:tr>
              <a:tr h="512315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</a:t>
                      </a:r>
                      <a:endParaRPr lang="ru-RU" sz="1600" b="1" dirty="0" smtClean="0"/>
                    </a:p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0" dirty="0" smtClean="0"/>
                        <a:t>2.1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u="sng" baseline="0" dirty="0" smtClean="0"/>
                        <a:t>Основная </a:t>
                      </a:r>
                      <a:r>
                        <a:rPr lang="ru-RU" sz="1600" b="1" u="sng" baseline="0" dirty="0" smtClean="0"/>
                        <a:t>часть </a:t>
                      </a:r>
                    </a:p>
                    <a:p>
                      <a:endParaRPr lang="ru-RU" sz="1600" u="none" baseline="0" dirty="0" smtClean="0"/>
                    </a:p>
                    <a:p>
                      <a:r>
                        <a:rPr lang="ru-RU" sz="1600" u="none" baseline="0" dirty="0" smtClean="0"/>
                        <a:t>ОРУ (с мячами)</a:t>
                      </a:r>
                    </a:p>
                    <a:p>
                      <a:endParaRPr lang="ru-RU" sz="1600" u="none" baseline="0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600" u="none" baseline="0" dirty="0" smtClean="0"/>
                        <a:t>«Вращение»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u="none" baseline="0" dirty="0" smtClean="0"/>
                        <a:t>И.П. ноги вместе, мяч в вытянутых вперед руках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u="none" baseline="0" dirty="0" smtClean="0"/>
                        <a:t>1-4 вращение пальцами мяча вперед (от себя) 5-8 вращение пальцами мяча к себе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u="none" baseline="0" dirty="0" smtClean="0"/>
                        <a:t>2) «Вот какой красивый»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u="none" baseline="0" dirty="0" smtClean="0"/>
                        <a:t>И.П. ноги вместе, мяч в опущенных руках</a:t>
                      </a:r>
                    </a:p>
                    <a:p>
                      <a:r>
                        <a:rPr lang="ru-RU" sz="1600" u="none" baseline="0" dirty="0" smtClean="0"/>
                        <a:t>1-поднять мяч вверх. Посмотреть на него</a:t>
                      </a:r>
                    </a:p>
                    <a:p>
                      <a:r>
                        <a:rPr lang="ru-RU" sz="1600" u="none" baseline="0" dirty="0" smtClean="0"/>
                        <a:t>2. – И.П</a:t>
                      </a:r>
                      <a:r>
                        <a:rPr lang="ru-RU" sz="1600" u="none" baseline="0" dirty="0" smtClean="0"/>
                        <a:t>.</a:t>
                      </a:r>
                      <a:endParaRPr lang="ru-RU" sz="1600" u="none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4 раза</a:t>
                      </a:r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4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smtClean="0"/>
                        <a:t>раза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Прикатился наш колобок на полянку и встретился на поляне с зайцем.</a:t>
                      </a: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Колобок убегает от зайца, а заяц снова его возвращает.</a:t>
                      </a: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Заяц поднимает колобка вверх и любуется им: «Какой он красивый, румяный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038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248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308</TotalTime>
  <Words>872</Words>
  <Application>Microsoft Office PowerPoint</Application>
  <PresentationFormat>Широкоэкранный</PresentationFormat>
  <Paragraphs>247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Физическое развитие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Конспект физкультурного занятия в средней группе «Колобок»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Физическое развитие</dc:title>
  <dc:creator>Дом</dc:creator>
  <cp:lastModifiedBy>Дом</cp:lastModifiedBy>
  <cp:revision>22</cp:revision>
  <dcterms:created xsi:type="dcterms:W3CDTF">2015-12-02T11:16:35Z</dcterms:created>
  <dcterms:modified xsi:type="dcterms:W3CDTF">2015-12-03T19:58:46Z</dcterms:modified>
</cp:coreProperties>
</file>