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1" r:id="rId6"/>
    <p:sldId id="263" r:id="rId7"/>
    <p:sldId id="262" r:id="rId8"/>
    <p:sldId id="266" r:id="rId9"/>
    <p:sldId id="265" r:id="rId10"/>
    <p:sldId id="26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8530" autoAdjust="0"/>
  </p:normalViewPr>
  <p:slideViewPr>
    <p:cSldViewPr>
      <p:cViewPr varScale="1">
        <p:scale>
          <a:sx n="64" d="100"/>
          <a:sy n="64" d="100"/>
        </p:scale>
        <p:origin x="-15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4073E-8043-4FAF-877E-EAF395B2275F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4F3D3-5316-4415-AE65-4F4AB8C524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48509-21C2-478B-B535-A276295059D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48509-21C2-478B-B535-A276295059D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8192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192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8192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192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8192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8192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8192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8193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8193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8193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8193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8193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8193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8193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1937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1938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7FE6039-0BEB-4154-97F8-7264746C21F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193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194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9" grpId="0"/>
      <p:bldP spid="8194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819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5EBC22B-359C-4326-BF52-8D35247B402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2AAC79C-8B81-48E7-BE11-B318CD9D71C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E5D2E96-3780-4DAA-8B3F-EDD650C29B0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79BE17-01DB-467A-81B7-6715E9B5E0D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FD46C0-C271-4823-92BE-3A6A34A8BE5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3DA0A2-9FD4-4988-B79B-3694A1E0CBA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1C85F0F-55B5-4AB1-9AAB-054E8D89505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F570352-0F8D-4A14-9E29-75EB5210DF6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79CD7D-5EEC-4745-B7FA-CC71DD4A7A0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8221DC-3E37-435D-BF41-41D4FE84068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500A8C10-87B9-46E7-8DDA-CB8D45FA68F4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8090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8090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090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090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8090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8090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8090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8090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090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8090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8091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09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091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0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0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09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09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09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09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10" grpId="0"/>
      <p:bldP spid="80911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9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8091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9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8091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9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8091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9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8091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9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809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0" y="1752600"/>
            <a:ext cx="6019800" cy="2209800"/>
          </a:xfrm>
        </p:spPr>
        <p:txBody>
          <a:bodyPr/>
          <a:lstStyle/>
          <a:p>
            <a:pPr algn="ctr"/>
            <a:r>
              <a:rPr lang="ru-RU" sz="2600" dirty="0"/>
              <a:t>Исследовательская работа на тему:</a:t>
            </a:r>
            <a:r>
              <a:rPr lang="ru-RU" sz="2600" b="1" dirty="0"/>
              <a:t/>
            </a:r>
            <a:br>
              <a:rPr lang="ru-RU" sz="2600" b="1" dirty="0"/>
            </a:br>
            <a:r>
              <a:rPr lang="ru-RU" sz="2600" b="1" dirty="0" smtClean="0"/>
              <a:t>«Изучение английского языка как социальная потребность»</a:t>
            </a:r>
            <a:r>
              <a:rPr lang="ru-RU" sz="5600" dirty="0" smtClean="0"/>
              <a:t> </a:t>
            </a:r>
            <a:endParaRPr lang="ru-RU" sz="5600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900" dirty="0" smtClean="0"/>
              <a:t>Выполнила: Васильева Александра, студентка </a:t>
            </a:r>
            <a:r>
              <a:rPr lang="ru-RU" sz="1900" dirty="0" err="1" smtClean="0"/>
              <a:t>Энгельсского</a:t>
            </a:r>
            <a:r>
              <a:rPr lang="ru-RU" sz="1900" dirty="0" smtClean="0"/>
              <a:t> механико</a:t>
            </a:r>
            <a:r>
              <a:rPr lang="ru-RU" sz="1900" dirty="0"/>
              <a:t>-</a:t>
            </a:r>
            <a:r>
              <a:rPr lang="ru-RU" sz="1900" dirty="0" smtClean="0"/>
              <a:t>технологического техникума, группа </a:t>
            </a:r>
            <a:r>
              <a:rPr lang="ru-RU" sz="1900" dirty="0" smtClean="0"/>
              <a:t>11 </a:t>
            </a:r>
            <a:r>
              <a:rPr lang="ru-RU" sz="1900" dirty="0" err="1" smtClean="0"/>
              <a:t>Повар,кондитер</a:t>
            </a:r>
            <a:endParaRPr lang="ru-RU" sz="1900" dirty="0" smtClean="0"/>
          </a:p>
          <a:p>
            <a:pPr>
              <a:lnSpc>
                <a:spcPct val="80000"/>
              </a:lnSpc>
            </a:pPr>
            <a:r>
              <a:rPr lang="ru-RU" sz="1900" dirty="0"/>
              <a:t> </a:t>
            </a:r>
            <a:r>
              <a:rPr lang="ru-RU" sz="1900" dirty="0" smtClean="0"/>
              <a:t>         2017 год.</a:t>
            </a:r>
            <a:endParaRPr lang="ru-RU" sz="1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C:\Users\Анюта\Desktop\проект\04096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29000" y="0"/>
            <a:ext cx="7467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CC3300"/>
                </a:solidFill>
              </a:rPr>
              <a:t>Актуальность:</a:t>
            </a:r>
            <a:r>
              <a:rPr lang="ru-RU" sz="3600" dirty="0"/>
              <a:t> 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нглийский </a:t>
            </a: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язык – это международный язык общения.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endParaRPr lang="ru-RU" sz="60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7" descr="C:\Users\Анюта\Desktop\Анна Сергеевна\на работу\картинки\Картинки\Флаги\NAT180F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762000"/>
            <a:ext cx="2286000" cy="1143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C3300"/>
                </a:solidFill>
              </a:rPr>
              <a:t>Цель</a:t>
            </a:r>
            <a:r>
              <a:rPr lang="ru-RU" dirty="0" smtClean="0">
                <a:solidFill>
                  <a:srgbClr val="CC3300"/>
                </a:solidFill>
              </a:rPr>
              <a:t> </a:t>
            </a:r>
            <a:r>
              <a:rPr lang="ru-RU" dirty="0">
                <a:solidFill>
                  <a:srgbClr val="CC3300"/>
                </a:solidFill>
              </a:rPr>
              <a:t>исследования</a:t>
            </a:r>
            <a:r>
              <a:rPr lang="ru-RU" dirty="0"/>
              <a:t>: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43200"/>
            <a:ext cx="8229600" cy="3124200"/>
          </a:xfrm>
        </p:spPr>
        <p:txBody>
          <a:bodyPr/>
          <a:lstStyle/>
          <a:p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Раскрыть  роль  изучения английского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u="sng" dirty="0" err="1" smtClean="0">
                <a:latin typeface="Times New Roman" pitchFamily="18" charset="0"/>
                <a:cs typeface="Times New Roman" pitchFamily="18" charset="0"/>
              </a:rPr>
              <a:t>языка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4000" u="sng" dirty="0" err="1" smtClean="0">
                <a:latin typeface="Times New Roman" pitchFamily="18" charset="0"/>
                <a:cs typeface="Times New Roman" pitchFamily="18" charset="0"/>
              </a:rPr>
              <a:t>современном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000" u="sng" dirty="0" err="1" smtClean="0">
                <a:latin typeface="Times New Roman" pitchFamily="18" charset="0"/>
                <a:cs typeface="Times New Roman" pitchFamily="18" charset="0"/>
              </a:rPr>
              <a:t>мире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, как 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u="sng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ru-RU" sz="4000" u="sng" dirty="0" err="1" smtClean="0">
                <a:latin typeface="Times New Roman" pitchFamily="18" charset="0"/>
                <a:cs typeface="Times New Roman" pitchFamily="18" charset="0"/>
              </a:rPr>
              <a:t>ного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u="sng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u="sng" dirty="0" err="1" smtClean="0">
                <a:latin typeface="Times New Roman" pitchFamily="18" charset="0"/>
                <a:cs typeface="Times New Roman" pitchFamily="18" charset="0"/>
              </a:rPr>
              <a:t>самых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u="sng" dirty="0" err="1" smtClean="0">
                <a:latin typeface="Times New Roman" pitchFamily="18" charset="0"/>
                <a:cs typeface="Times New Roman" pitchFamily="18" charset="0"/>
              </a:rPr>
              <a:t>важных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u="sng" dirty="0" err="1" smtClean="0">
                <a:latin typeface="Times New Roman" pitchFamily="18" charset="0"/>
                <a:cs typeface="Times New Roman" pitchFamily="18" charset="0"/>
              </a:rPr>
              <a:t>составляющих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u="sng" dirty="0" err="1" smtClean="0">
                <a:latin typeface="Times New Roman" pitchFamily="18" charset="0"/>
                <a:cs typeface="Times New Roman" pitchFamily="18" charset="0"/>
              </a:rPr>
              <a:t>моментов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u="sng" dirty="0" err="1" smtClean="0">
                <a:latin typeface="Times New Roman" pitchFamily="18" charset="0"/>
                <a:cs typeface="Times New Roman" pitchFamily="18" charset="0"/>
              </a:rPr>
              <a:t>современного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000" u="sng" dirty="0" err="1" smtClean="0">
                <a:latin typeface="Times New Roman" pitchFamily="18" charset="0"/>
                <a:cs typeface="Times New Roman" pitchFamily="18" charset="0"/>
              </a:rPr>
              <a:t>успешного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u="sng" dirty="0" err="1" smtClean="0">
                <a:latin typeface="Times New Roman" pitchFamily="18" charset="0"/>
                <a:cs typeface="Times New Roman" pitchFamily="18" charset="0"/>
              </a:rPr>
              <a:t>человека</a:t>
            </a:r>
            <a:endParaRPr lang="ru-RU" sz="4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solidFill>
                <a:srgbClr val="0033CC"/>
              </a:solidFill>
            </a:endParaRPr>
          </a:p>
        </p:txBody>
      </p:sp>
      <p:pic>
        <p:nvPicPr>
          <p:cNvPr id="1026" name="Picture 2" descr="C:\Users\User\Desktop\20_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152400"/>
            <a:ext cx="2857500" cy="27051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исследования:</a:t>
            </a:r>
            <a:endParaRPr lang="ru-RU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/>
                </a:solidFill>
                <a:effectLst/>
              </a:rPr>
              <a:t>проанализировать исследования по данной теме;</a:t>
            </a:r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chemeClr val="bg2"/>
                </a:solidFill>
              </a:rPr>
              <a:t>и</a:t>
            </a:r>
            <a:r>
              <a:rPr lang="ru-RU" dirty="0" smtClean="0">
                <a:solidFill>
                  <a:schemeClr val="bg2"/>
                </a:solidFill>
              </a:rPr>
              <a:t>зучить в</a:t>
            </a:r>
            <a:r>
              <a:rPr lang="ru-RU" dirty="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лияние </a:t>
            </a:r>
            <a:r>
              <a:rPr lang="ru-RU" dirty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повышения престижа и популярности международного языка на его изучение в различных странах</a:t>
            </a:r>
            <a:r>
              <a:rPr lang="ru-RU" dirty="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Международный статус английского языка.</a:t>
            </a:r>
          </a:p>
          <a:p>
            <a:pPr>
              <a:lnSpc>
                <a:spcPct val="90000"/>
              </a:lnSpc>
            </a:pP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6" name="Picture 2" descr="E:\3\на работу\БСОШ№2\проект\3944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4800600"/>
            <a:ext cx="35814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2" descr="Dresden-Altstadt_von_der_Marienbruecke-I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826125"/>
          </a:xfrm>
          <a:noFill/>
        </p:spPr>
        <p:style>
          <a:lnRef idx="0">
            <a:scrgbClr r="0" g="0" b="0"/>
          </a:lnRef>
          <a:fillRef idx="1001">
            <a:schemeClr val="dk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spc="3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Сферы употребления английской лексики:</a:t>
            </a:r>
          </a:p>
          <a:p>
            <a:pPr algn="ctr">
              <a:defRPr/>
            </a:pPr>
            <a:r>
              <a:rPr lang="ru-RU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Политика</a:t>
            </a:r>
          </a:p>
          <a:p>
            <a:pPr algn="ctr">
              <a:defRPr/>
            </a:pPr>
            <a:r>
              <a:rPr lang="ru-RU" spc="3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Культура</a:t>
            </a:r>
          </a:p>
          <a:p>
            <a:pPr algn="ctr">
              <a:defRPr/>
            </a:pPr>
            <a:r>
              <a:rPr lang="ru-RU" spc="3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Спорт</a:t>
            </a:r>
          </a:p>
          <a:p>
            <a:pPr algn="ctr">
              <a:defRPr/>
            </a:pPr>
            <a:r>
              <a:rPr lang="ru-RU" spc="3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Экономика</a:t>
            </a:r>
          </a:p>
          <a:p>
            <a:pPr algn="ctr">
              <a:defRPr/>
            </a:pPr>
            <a:r>
              <a:rPr lang="ru-RU" spc="3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Медицина</a:t>
            </a:r>
          </a:p>
          <a:p>
            <a:pPr algn="ctr">
              <a:defRPr/>
            </a:pPr>
            <a:r>
              <a:rPr lang="ru-RU" spc="3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>
              <a:defRPr/>
            </a:pPr>
            <a:r>
              <a:rPr lang="ru-RU" spc="3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СМИ</a:t>
            </a:r>
          </a:p>
          <a:p>
            <a:pPr algn="ctr">
              <a:defRPr/>
            </a:pPr>
            <a:r>
              <a:rPr lang="ru-RU" spc="3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Авиация</a:t>
            </a:r>
          </a:p>
          <a:p>
            <a:pPr>
              <a:buNone/>
              <a:defRPr/>
            </a:pPr>
            <a:endParaRPr lang="ru-RU" sz="2800" dirty="0" smtClean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1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 descr="C:\Users\User\Desktop\Screenshot_2017-11-20-21-47-25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85800"/>
            <a:ext cx="7848600" cy="5638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7" name="Picture 3" descr="C:\Users\User\Desktop\Screenshot_2017-11-20-21-31-18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52400"/>
            <a:ext cx="7391400" cy="6477000"/>
          </a:xfrm>
          <a:prstGeom prst="rect">
            <a:avLst/>
          </a:prstGeom>
          <a:noFill/>
        </p:spPr>
      </p:pic>
      <p:pic>
        <p:nvPicPr>
          <p:cNvPr id="7" name="Picture 3" descr="C:\Users\User\Desktop\Screenshot_2017-11-20-21-31-18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7391400" cy="6477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Let’s study English together!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C:\Users\Анюта\Desktop\проект\kiss-eng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600199"/>
            <a:ext cx="9144000" cy="52578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определению И.А. Зимней: "Иностранный язык как всякая языковая система есть общественно-исторический продукт, в котором находит отражение история народа, его культура, система социальных отношений, традиций и др. Язык существует,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ивет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развивается в общественном сознании, в сознании народа, говорящего на нем. Он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обладает силой соединять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народы, сам по себе придавая единый национальный характер человеческим общностям даже когда они по своему происхождению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гетерогенны».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0114" name="Picture 2" descr="C:\Users\User\Desktop\eart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228600"/>
            <a:ext cx="3048000" cy="17240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8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202</TotalTime>
  <Words>189</Words>
  <Application>Microsoft PowerPoint</Application>
  <PresentationFormat>Экран (4:3)</PresentationFormat>
  <Paragraphs>25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Пиксел</vt:lpstr>
      <vt:lpstr>Исследовательская работа на тему: «Изучение английского языка как социальная потребность» </vt:lpstr>
      <vt:lpstr>Актуальность: </vt:lpstr>
      <vt:lpstr>Цель исследования: </vt:lpstr>
      <vt:lpstr>Задачи исследования:</vt:lpstr>
      <vt:lpstr>Слайд 5</vt:lpstr>
      <vt:lpstr>Слайд 6</vt:lpstr>
      <vt:lpstr>Слайд 7</vt:lpstr>
      <vt:lpstr>«Let’s study English together!»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18</cp:revision>
  <cp:lastPrinted>1601-01-01T00:00:00Z</cp:lastPrinted>
  <dcterms:created xsi:type="dcterms:W3CDTF">1601-01-01T00:00:00Z</dcterms:created>
  <dcterms:modified xsi:type="dcterms:W3CDTF">2017-11-23T12:46:42Z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