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606E8-5C3C-4B88-8ADE-229B2F892619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2E18A-68CA-4C07-993A-D5A59261E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2E18A-68CA-4C07-993A-D5A59261E2A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49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31E207-7D14-4A9F-A6A7-A5327098320B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379B-91B7-4A0B-A7BB-E20A32B366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ru-RU" sz="8000" i="1" dirty="0" err="1" smtClean="0"/>
              <a:t>Логоритмика</a:t>
            </a:r>
            <a:endParaRPr lang="ru-RU" sz="8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5239381"/>
            <a:ext cx="5256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Автор: </a:t>
            </a:r>
            <a:r>
              <a:rPr lang="ru-RU" sz="1400" dirty="0" err="1" smtClean="0"/>
              <a:t>Коневская</a:t>
            </a:r>
            <a:r>
              <a:rPr lang="ru-RU" sz="1400" dirty="0" smtClean="0"/>
              <a:t> М.А.</a:t>
            </a:r>
          </a:p>
          <a:p>
            <a:pPr algn="ctr"/>
            <a:r>
              <a:rPr lang="ru-RU" sz="1400" dirty="0"/>
              <a:t>п</a:t>
            </a:r>
            <a:r>
              <a:rPr lang="ru-RU" sz="1400" dirty="0" smtClean="0"/>
              <a:t>едагог-логопед</a:t>
            </a:r>
          </a:p>
          <a:p>
            <a:pPr algn="ctr"/>
            <a:r>
              <a:rPr lang="ru-RU" sz="1400" dirty="0" smtClean="0"/>
              <a:t>МБОУ БГО Центра развития ребёнка-детского сада №19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88840"/>
            <a:ext cx="4416152" cy="2946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63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4490" y="1700808"/>
            <a:ext cx="6552728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Все окружающее </a:t>
            </a:r>
            <a:r>
              <a:rPr lang="ru-RU" dirty="0">
                <a:latin typeface="Calibri"/>
                <a:ea typeface="Calibri"/>
                <a:cs typeface="Times New Roman"/>
              </a:rPr>
              <a:t>нас живет по законам ритма. Смена времен года, день и ночь, сердечный ритм и многое другое подчинено определенному ритму. Любые ритмические движения активизируют деятельность мозга человека. Поэтому с самого раннего детства рекомендуется заниматься развитием чувства ритма в доступной для дошкольников форме –ритмических упражнениях и играх.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586" y="4022982"/>
            <a:ext cx="4824536" cy="241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512511" cy="1143000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Логоритмика</a:t>
            </a:r>
            <a:r>
              <a:rPr lang="ru-RU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2000" b="1" dirty="0">
                <a:solidFill>
                  <a:prstClr val="black"/>
                </a:solidFill>
                <a:ea typeface="+mn-ea"/>
                <a:cs typeface="+mn-cs"/>
              </a:rPr>
              <a:t>– это комплексные занятия по развитию речи детей, опирающиеся на связь музыки, слова и движения. </a:t>
            </a:r>
            <a: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606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429000"/>
            <a:ext cx="7812360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Логоритмические</a:t>
            </a:r>
            <a:r>
              <a:rPr lang="ru-RU" dirty="0">
                <a:latin typeface="Calibri"/>
                <a:ea typeface="Calibri"/>
                <a:cs typeface="Times New Roman"/>
              </a:rPr>
              <a:t> занятия – это методика, опирающаяся на связь слова, музыки и движения и включают в себя пальчиковые, речевые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, музыкально-двигательные </a:t>
            </a:r>
            <a:r>
              <a:rPr lang="ru-RU" dirty="0">
                <a:latin typeface="Calibri"/>
                <a:ea typeface="Calibri"/>
                <a:cs typeface="Times New Roman"/>
              </a:rPr>
              <a:t>и коммуникативные игры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 Взаимоотношения </a:t>
            </a:r>
            <a:r>
              <a:rPr lang="ru-RU" dirty="0">
                <a:latin typeface="Calibri"/>
                <a:ea typeface="Calibri"/>
                <a:cs typeface="Times New Roman"/>
              </a:rPr>
              <a:t>указанных компонентов могут быть разнообразными, с преобладанием одного из них.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На занятиях соблюдаются </a:t>
            </a:r>
            <a:r>
              <a:rPr lang="ru-RU" b="1" dirty="0">
                <a:latin typeface="Calibri"/>
                <a:ea typeface="Calibri"/>
                <a:cs typeface="Times New Roman"/>
              </a:rPr>
              <a:t>основные педагогические принципы</a:t>
            </a:r>
            <a:r>
              <a:rPr lang="ru-RU" dirty="0">
                <a:latin typeface="Calibri"/>
                <a:ea typeface="Calibri"/>
                <a:cs typeface="Times New Roman"/>
              </a:rPr>
              <a:t> –последовательность, постепенное усложнение и повторяемость материала, отрабатывается ритмическая структура слова, и четкое произношение доступных по возрасту звуков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, обогащается </a:t>
            </a:r>
            <a:r>
              <a:rPr lang="ru-RU" dirty="0">
                <a:latin typeface="Calibri"/>
                <a:ea typeface="Calibri"/>
                <a:cs typeface="Times New Roman"/>
              </a:rPr>
              <a:t>словарь детей.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00" y="332656"/>
            <a:ext cx="60960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</a:rPr>
              <a:t>Речь </a:t>
            </a:r>
            <a:r>
              <a:rPr lang="ru-RU" sz="2800" dirty="0" smtClean="0">
                <a:solidFill>
                  <a:srgbClr val="002060"/>
                </a:solidFill>
              </a:rPr>
              <a:t> это </a:t>
            </a:r>
            <a:r>
              <a:rPr lang="ru-RU" sz="2800" dirty="0">
                <a:solidFill>
                  <a:srgbClr val="002060"/>
                </a:solidFill>
              </a:rPr>
              <a:t>не врождённая </a:t>
            </a:r>
            <a:r>
              <a:rPr lang="ru-RU" sz="2800" dirty="0" smtClean="0">
                <a:solidFill>
                  <a:srgbClr val="002060"/>
                </a:solidFill>
              </a:rPr>
              <a:t>способность.</a:t>
            </a:r>
          </a:p>
          <a:p>
            <a:pPr marL="342900" indent="-342900" algn="just">
              <a:spcBef>
                <a:spcPts val="0"/>
              </a:spcBef>
            </a:pPr>
            <a:r>
              <a:rPr lang="ru-RU" sz="2800" dirty="0" smtClean="0">
                <a:solidFill>
                  <a:srgbClr val="002060"/>
                </a:solidFill>
              </a:rPr>
              <a:t>Речь формируется постепенно.</a:t>
            </a:r>
            <a:endParaRPr lang="ru-RU" sz="2800" i="1" dirty="0">
              <a:solidFill>
                <a:srgbClr val="002060"/>
              </a:solidFill>
            </a:endParaRPr>
          </a:p>
          <a:p>
            <a:pPr marL="342900" indent="-342900">
              <a:spcBef>
                <a:spcPts val="0"/>
              </a:spcBef>
              <a:buClr>
                <a:srgbClr val="F14124">
                  <a:lumMod val="75000"/>
                </a:srgbClr>
              </a:buClr>
            </a:pPr>
            <a:r>
              <a:rPr lang="ru-RU" sz="2800" dirty="0" smtClean="0">
                <a:solidFill>
                  <a:srgbClr val="002060"/>
                </a:solidFill>
              </a:rPr>
              <a:t>Формированию </a:t>
            </a:r>
            <a:r>
              <a:rPr lang="ru-RU" sz="2800" dirty="0">
                <a:solidFill>
                  <a:srgbClr val="002060"/>
                </a:solidFill>
              </a:rPr>
              <a:t>у ребёнка уверенности в себе, развитию его мышления, коммуникативных </a:t>
            </a:r>
            <a:r>
              <a:rPr lang="ru-RU" sz="2800" dirty="0" smtClean="0">
                <a:solidFill>
                  <a:srgbClr val="002060"/>
                </a:solidFill>
              </a:rPr>
              <a:t>качеств способствует</a:t>
            </a:r>
            <a:r>
              <a:rPr lang="ru-RU" sz="2800" dirty="0">
                <a:solidFill>
                  <a:srgbClr val="002060"/>
                </a:solidFill>
              </a:rPr>
              <a:t> своевременное овладение      правильной,           чистой </a:t>
            </a:r>
            <a:r>
              <a:rPr lang="ru-RU" sz="2800" dirty="0" smtClean="0">
                <a:solidFill>
                  <a:srgbClr val="002060"/>
                </a:solidFill>
              </a:rPr>
              <a:t>речью.</a:t>
            </a:r>
            <a:endParaRPr lang="ru-RU" sz="2800" dirty="0">
              <a:solidFill>
                <a:srgbClr val="002060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45024"/>
            <a:ext cx="4210050" cy="2562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27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8352928" cy="6192688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prstClr val="black"/>
                </a:solidFill>
              </a:rPr>
              <a:t>За основу </a:t>
            </a:r>
            <a:r>
              <a:rPr lang="ru-RU" sz="1800" b="1" dirty="0">
                <a:solidFill>
                  <a:prstClr val="black"/>
                </a:solidFill>
              </a:rPr>
              <a:t>занятий </a:t>
            </a:r>
            <a:r>
              <a:rPr lang="ru-RU" sz="1800" b="1" dirty="0" smtClean="0">
                <a:solidFill>
                  <a:prstClr val="black"/>
                </a:solidFill>
              </a:rPr>
              <a:t>можно взять: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prstClr val="black"/>
                </a:solidFill>
              </a:rPr>
              <a:t>сказочный </a:t>
            </a:r>
            <a:r>
              <a:rPr lang="ru-RU" sz="1800" dirty="0">
                <a:solidFill>
                  <a:prstClr val="black"/>
                </a:solidFill>
              </a:rPr>
              <a:t>сюжет, 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prstClr val="black"/>
                </a:solidFill>
              </a:rPr>
              <a:t>воображаемое путешествие,</a:t>
            </a:r>
            <a:endParaRPr lang="ru-RU" sz="18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prstClr val="black"/>
                </a:solidFill>
              </a:rPr>
              <a:t>сюжетные </a:t>
            </a:r>
            <a:r>
              <a:rPr lang="ru-RU" sz="1800" dirty="0">
                <a:solidFill>
                  <a:prstClr val="black"/>
                </a:solidFill>
              </a:rPr>
              <a:t>и дидактические </a:t>
            </a:r>
            <a:r>
              <a:rPr lang="ru-RU" sz="1800" dirty="0" smtClean="0">
                <a:solidFill>
                  <a:prstClr val="black"/>
                </a:solidFill>
              </a:rPr>
              <a:t>игры.</a:t>
            </a: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285750" lvl="0" indent="-285750" algn="ctr">
              <a:spcBef>
                <a:spcPts val="0"/>
              </a:spcBef>
              <a:buFontTx/>
              <a:buChar char="-"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800" dirty="0">
                <a:solidFill>
                  <a:srgbClr val="1F497D">
                    <a:lumMod val="50000"/>
                  </a:srgbClr>
                </a:solidFill>
              </a:rPr>
              <a:t>Л</a:t>
            </a:r>
            <a:r>
              <a:rPr lang="ru-RU" sz="1800" dirty="0" smtClean="0">
                <a:solidFill>
                  <a:srgbClr val="1F497D">
                    <a:lumMod val="50000"/>
                  </a:srgbClr>
                </a:solidFill>
              </a:rPr>
              <a:t>огопедическая </a:t>
            </a:r>
            <a:r>
              <a:rPr lang="ru-RU" sz="1800" dirty="0">
                <a:solidFill>
                  <a:srgbClr val="1F497D">
                    <a:lumMod val="50000"/>
                  </a:srgbClr>
                </a:solidFill>
              </a:rPr>
              <a:t>ритмика способствует непосредственному развитию речи детей: активизации артикуляционных навыков, пополнению активного и пассивного словарного запаса, произношению слова по слогам, т.е. формированию слоговой структуры, умению понимать обращенную речь, активно произносить, договаривать звуки, слоги, слова, регулировать высоту и силу своего голоса (говорить тихо-громко, низко-высоко</a:t>
            </a:r>
            <a:r>
              <a:rPr lang="ru-RU" sz="1800" dirty="0" smtClean="0">
                <a:solidFill>
                  <a:srgbClr val="1F497D">
                    <a:lumMod val="50000"/>
                  </a:srgbClr>
                </a:solidFill>
              </a:rPr>
              <a:t>).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916832"/>
            <a:ext cx="3491880" cy="2618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435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836712"/>
            <a:ext cx="7272808" cy="347472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занятиях по </a:t>
            </a:r>
            <a:r>
              <a:rPr lang="ru-RU" sz="2600" b="1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логоритмике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мы: </a:t>
            </a:r>
            <a:endParaRPr lang="ru-RU" sz="4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развиваем фонематическое восприятие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фонематическое представление;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развиваем слуховое внимание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зрительную память;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азвиваем общую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мелкую моторику;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вырабатываем четкие координированные движения с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речью;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развиваем творческие ф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антазии 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воображение;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расширяем лексический запас;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endParaRPr lang="ru-RU" sz="1800" b="1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FontTx/>
              <a:buChar char="•"/>
            </a:pPr>
            <a:endParaRPr lang="ru-RU" sz="1800" b="1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14124">
                  <a:lumMod val="75000"/>
                </a:srgbClr>
              </a:buClr>
              <a:buNone/>
            </a:pPr>
            <a:endParaRPr lang="ru-RU" sz="1800" b="1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фото сборная солянка\DSCN12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947" y="3212976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982" y="3645024"/>
            <a:ext cx="4223977" cy="2192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Фонетическая ритмика —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система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вигательных упражнений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которых различные движения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(корпуса, головы, рук, ног) сочетаются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произнесением специального речевого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4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964488" cy="1143000"/>
          </a:xfrm>
        </p:spPr>
        <p:txBody>
          <a:bodyPr/>
          <a:lstStyle/>
          <a:p>
            <a:r>
              <a:rPr lang="ru-RU" sz="24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занятие включает следующие </a:t>
            </a:r>
            <a:r>
              <a:rPr lang="ru-RU" sz="24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124744"/>
            <a:ext cx="6400800" cy="347472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Музыкально-ритмические движения</a:t>
            </a:r>
            <a:r>
              <a:rPr lang="ru-RU" sz="16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одна из форм коррекции нарушений слоговой структуры.</a:t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Развивают внимание, ориентировку в пространстве, координацию движений, чувство ритма, речеслуховую память, помогают выработке правильного ритма дыхания.</a:t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r>
              <a:rPr lang="ru-RU" sz="16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помогают выработке диафрагмального дыхания, увеличивают объем легких, продолжительность и силу выдоха.</a:t>
            </a: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endParaRPr lang="ru-RU" sz="1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41940"/>
            <a:ext cx="3755909" cy="2816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60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424936" cy="347472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Развить подвижность </a:t>
            </a:r>
            <a:r>
              <a:rPr lang="ru-RU" sz="1600" dirty="0">
                <a:solidFill>
                  <a:prstClr val="black"/>
                </a:solidFill>
              </a:rPr>
              <a:t>лицевой </a:t>
            </a:r>
            <a:r>
              <a:rPr lang="ru-RU" sz="1600" dirty="0" smtClean="0">
                <a:solidFill>
                  <a:prstClr val="black"/>
                </a:solidFill>
              </a:rPr>
              <a:t>мускулатуры,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 развить </a:t>
            </a:r>
            <a:r>
              <a:rPr lang="ru-RU" sz="1600" dirty="0">
                <a:solidFill>
                  <a:prstClr val="black"/>
                </a:solidFill>
              </a:rPr>
              <a:t>умение выражать эмоциональное состояние, </a:t>
            </a:r>
            <a:r>
              <a:rPr lang="ru-RU" sz="1600" dirty="0" smtClean="0">
                <a:solidFill>
                  <a:prstClr val="black"/>
                </a:solidFill>
              </a:rPr>
              <a:t>помогут </a:t>
            </a:r>
            <a:r>
              <a:rPr lang="ru-RU" sz="1600" b="1" u="sng" dirty="0" smtClean="0">
                <a:solidFill>
                  <a:prstClr val="black"/>
                </a:solidFill>
              </a:rPr>
              <a:t>мимические упражнения.</a:t>
            </a:r>
            <a:endParaRPr lang="ru-RU" sz="1600" b="1" u="sng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1600" b="1" dirty="0">
                <a:solidFill>
                  <a:prstClr val="black"/>
                </a:solidFill>
              </a:rPr>
              <a:t/>
            </a:r>
            <a:br>
              <a:rPr lang="ru-RU" sz="1600" b="1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Развивая пальчики – развиваем речь!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Ученые </a:t>
            </a:r>
            <a:r>
              <a:rPr lang="ru-RU" sz="1600" dirty="0">
                <a:solidFill>
                  <a:prstClr val="black"/>
                </a:solidFill>
              </a:rPr>
              <a:t>установили прямую зависимость, существующую между развитием речи ребенка и координацией движений пальцев рук</a:t>
            </a:r>
            <a:r>
              <a:rPr lang="ru-RU" sz="1600" dirty="0" smtClean="0">
                <a:solidFill>
                  <a:prstClr val="black"/>
                </a:solidFill>
              </a:rPr>
              <a:t>. Этому способствуют </a:t>
            </a:r>
            <a:r>
              <a:rPr lang="ru-RU" sz="1600" b="1" u="sng" dirty="0" smtClean="0">
                <a:solidFill>
                  <a:prstClr val="black"/>
                </a:solidFill>
              </a:rPr>
              <a:t>упражнения, направленные на развитие мелкой моторики</a:t>
            </a:r>
            <a:endParaRPr lang="ru-RU" sz="1600" b="1" u="sng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140968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649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692696"/>
            <a:ext cx="6400800" cy="347472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</a:rPr>
              <a:t>Т</a:t>
            </a:r>
            <a:r>
              <a:rPr lang="ru-RU" sz="1800" dirty="0" smtClean="0">
                <a:solidFill>
                  <a:prstClr val="black"/>
                </a:solidFill>
              </a:rPr>
              <a:t>ематическая </a:t>
            </a:r>
            <a:r>
              <a:rPr lang="ru-RU" sz="1800" dirty="0">
                <a:solidFill>
                  <a:prstClr val="black"/>
                </a:solidFill>
              </a:rPr>
              <a:t>направленность и </a:t>
            </a:r>
            <a:r>
              <a:rPr lang="ru-RU" sz="1800" dirty="0" smtClean="0">
                <a:solidFill>
                  <a:prstClr val="black"/>
                </a:solidFill>
              </a:rPr>
              <a:t>вариативность занятий </a:t>
            </a:r>
            <a:r>
              <a:rPr lang="ru-RU" sz="1800" dirty="0">
                <a:solidFill>
                  <a:prstClr val="black"/>
                </a:solidFill>
              </a:rPr>
              <a:t>способствуют формированию у детей устойчивого интереса </a:t>
            </a:r>
            <a:r>
              <a:rPr lang="ru-RU" sz="1800" dirty="0" smtClean="0">
                <a:solidFill>
                  <a:prstClr val="black"/>
                </a:solidFill>
              </a:rPr>
              <a:t>как к музыкальной так </a:t>
            </a:r>
            <a:r>
              <a:rPr lang="ru-RU" sz="1800" dirty="0">
                <a:solidFill>
                  <a:prstClr val="black"/>
                </a:solidFill>
              </a:rPr>
              <a:t>и речевой деятельности, поддерживают положительное эмоциональное отношение малышей к </a:t>
            </a:r>
            <a:r>
              <a:rPr lang="ru-RU" sz="1800" dirty="0" err="1">
                <a:solidFill>
                  <a:prstClr val="black"/>
                </a:solidFill>
              </a:rPr>
              <a:t>логоритмическим</a:t>
            </a:r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ru-RU" sz="1800" dirty="0" smtClean="0">
                <a:solidFill>
                  <a:prstClr val="black"/>
                </a:solidFill>
              </a:rPr>
              <a:t>упражнениям.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Таким образом помогают </a:t>
            </a:r>
            <a:r>
              <a:rPr lang="ru-RU" sz="1800" dirty="0">
                <a:solidFill>
                  <a:prstClr val="black"/>
                </a:solidFill>
              </a:rPr>
              <a:t>достигнуть лучшей результативности в обучении и воспитании.</a:t>
            </a:r>
            <a:br>
              <a:rPr lang="ru-RU" sz="1800" dirty="0">
                <a:solidFill>
                  <a:prstClr val="black"/>
                </a:solidFill>
              </a:rPr>
            </a:br>
            <a:endParaRPr lang="ru-RU" sz="1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361" y="3140968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37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409</Words>
  <Application>Microsoft Office PowerPoint</Application>
  <PresentationFormat>Экран 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Логоритмика</vt:lpstr>
      <vt:lpstr>Логоритмика – это комплексные занятия по развитию речи детей, опирающиеся на связь музыки, слова и движения.  </vt:lpstr>
      <vt:lpstr>Презентация PowerPoint</vt:lpstr>
      <vt:lpstr>Презентация PowerPoint</vt:lpstr>
      <vt:lpstr>Презентация PowerPoint</vt:lpstr>
      <vt:lpstr>Презентация PowerPoint</vt:lpstr>
      <vt:lpstr>Логоритмические занятие включает следующие элементы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Логоритмика</dc:title>
  <dc:creator>Пользователь</dc:creator>
  <cp:lastModifiedBy>Admin</cp:lastModifiedBy>
  <cp:revision>21</cp:revision>
  <dcterms:created xsi:type="dcterms:W3CDTF">2015-11-05T16:11:14Z</dcterms:created>
  <dcterms:modified xsi:type="dcterms:W3CDTF">2018-10-17T08:50:46Z</dcterms:modified>
</cp:coreProperties>
</file>