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57" r:id="rId3"/>
    <p:sldId id="259" r:id="rId4"/>
    <p:sldId id="261" r:id="rId5"/>
    <p:sldId id="260" r:id="rId6"/>
    <p:sldId id="262" r:id="rId7"/>
    <p:sldId id="268" r:id="rId8"/>
    <p:sldId id="264" r:id="rId9"/>
    <p:sldId id="269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74" autoAdjust="0"/>
    <p:restoredTop sz="94717" autoAdjust="0"/>
  </p:normalViewPr>
  <p:slideViewPr>
    <p:cSldViewPr>
      <p:cViewPr varScale="1">
        <p:scale>
          <a:sx n="88" d="100"/>
          <a:sy n="88" d="100"/>
        </p:scale>
        <p:origin x="-102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2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1"/>
          <c:order val="0"/>
          <c:tx>
            <c:v>никогда не пробовали</c:v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2000"/>
                      <a:t>2</a:t>
                    </a:r>
                  </a:p>
                </c:rich>
              </c:tx>
              <c:showVal val="1"/>
            </c:dLbl>
            <c:showVal val="1"/>
          </c:dLbls>
          <c:cat>
            <c:strLit>
              <c:ptCount val="1"/>
              <c:pt idx="0">
                <c:v>Пробовали ли вы квас?</c:v>
              </c:pt>
            </c:strLit>
          </c:cat>
          <c:val>
            <c:numLit>
              <c:formatCode>General</c:formatCode>
              <c:ptCount val="1"/>
              <c:pt idx="0">
                <c:v>2</c:v>
              </c:pt>
            </c:numLit>
          </c:val>
        </c:ser>
        <c:ser>
          <c:idx val="0"/>
          <c:order val="1"/>
          <c:tx>
            <c:v>пробовали</c:v>
          </c:tx>
          <c:dLbls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Val val="1"/>
          </c:dLbls>
          <c:val>
            <c:numLit>
              <c:formatCode>General</c:formatCode>
              <c:ptCount val="1"/>
              <c:pt idx="0">
                <c:v>27</c:v>
              </c:pt>
            </c:numLit>
          </c:val>
        </c:ser>
        <c:axId val="58561280"/>
        <c:axId val="58605568"/>
      </c:barChart>
      <c:catAx>
        <c:axId val="5856128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 b="1"/>
            </a:pPr>
            <a:endParaRPr lang="ru-RU"/>
          </a:p>
        </c:txPr>
        <c:crossAx val="58605568"/>
        <c:crosses val="autoZero"/>
        <c:auto val="1"/>
        <c:lblAlgn val="ctr"/>
        <c:lblOffset val="100"/>
      </c:catAx>
      <c:valAx>
        <c:axId val="58605568"/>
        <c:scaling>
          <c:orientation val="minMax"/>
        </c:scaling>
        <c:axPos val="l"/>
        <c:majorGridlines/>
        <c:numFmt formatCode="General" sourceLinked="1"/>
        <c:tickLblPos val="nextTo"/>
        <c:crossAx val="58561280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600"/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v>бутылочный</c:v>
          </c:tx>
          <c:dLbls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Lit>
              <c:ptCount val="1"/>
              <c:pt idx="0">
                <c:v> Какой квас предпочитаете?</c:v>
              </c:pt>
            </c:strLit>
          </c:cat>
          <c:val>
            <c:numLit>
              <c:formatCode>General</c:formatCode>
              <c:ptCount val="1"/>
              <c:pt idx="0">
                <c:v>17</c:v>
              </c:pt>
            </c:numLit>
          </c:val>
        </c:ser>
        <c:ser>
          <c:idx val="1"/>
          <c:order val="1"/>
          <c:tx>
            <c:v>разливной</c:v>
          </c:tx>
          <c:dLbls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Lit>
              <c:ptCount val="1"/>
              <c:pt idx="0">
                <c:v> Какой квас предпочитаете?</c:v>
              </c:pt>
            </c:strLit>
          </c:cat>
          <c:val>
            <c:numLit>
              <c:formatCode>General</c:formatCode>
              <c:ptCount val="1"/>
              <c:pt idx="0">
                <c:v>5</c:v>
              </c:pt>
            </c:numLit>
          </c:val>
        </c:ser>
        <c:ser>
          <c:idx val="2"/>
          <c:order val="2"/>
          <c:tx>
            <c:v>домашнего приготовления</c:v>
          </c:tx>
          <c:dLbls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Lit>
              <c:ptCount val="1"/>
              <c:pt idx="0">
                <c:v> Какой квас предпочитаете?</c:v>
              </c:pt>
            </c:strLit>
          </c:cat>
          <c:val>
            <c:numLit>
              <c:formatCode>General</c:formatCode>
              <c:ptCount val="1"/>
              <c:pt idx="0">
                <c:v>5</c:v>
              </c:pt>
            </c:numLit>
          </c:val>
        </c:ser>
        <c:shape val="box"/>
        <c:axId val="87449984"/>
        <c:axId val="87626496"/>
        <c:axId val="0"/>
      </c:bar3DChart>
      <c:catAx>
        <c:axId val="87449984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87626496"/>
        <c:crosses val="autoZero"/>
        <c:auto val="1"/>
        <c:lblAlgn val="ctr"/>
        <c:lblOffset val="100"/>
      </c:catAx>
      <c:valAx>
        <c:axId val="87626496"/>
        <c:scaling>
          <c:orientation val="minMax"/>
        </c:scaling>
        <c:axPos val="l"/>
        <c:majorGridlines/>
        <c:numFmt formatCode="General" sourceLinked="1"/>
        <c:tickLblPos val="nextTo"/>
        <c:crossAx val="874499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97653105861779"/>
          <c:y val="0.29051509186351732"/>
          <c:w val="0.24451291129878364"/>
          <c:h val="0.43658030417430743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CF46-82D4-486C-B3EB-B723C24A43B3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A387724-A063-41FC-91FC-922E92FC6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CF46-82D4-486C-B3EB-B723C24A43B3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87724-A063-41FC-91FC-922E92FC6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CF46-82D4-486C-B3EB-B723C24A43B3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87724-A063-41FC-91FC-922E92FC6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CF46-82D4-486C-B3EB-B723C24A43B3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A387724-A063-41FC-91FC-922E92FC6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CF46-82D4-486C-B3EB-B723C24A43B3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87724-A063-41FC-91FC-922E92FC62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CF46-82D4-486C-B3EB-B723C24A43B3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87724-A063-41FC-91FC-922E92FC6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CF46-82D4-486C-B3EB-B723C24A43B3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A387724-A063-41FC-91FC-922E92FC62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CF46-82D4-486C-B3EB-B723C24A43B3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87724-A063-41FC-91FC-922E92FC6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CF46-82D4-486C-B3EB-B723C24A43B3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87724-A063-41FC-91FC-922E92FC6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CF46-82D4-486C-B3EB-B723C24A43B3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87724-A063-41FC-91FC-922E92FC6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CF46-82D4-486C-B3EB-B723C24A43B3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87724-A063-41FC-91FC-922E92FC62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E1FCF46-82D4-486C-B3EB-B723C24A43B3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A387724-A063-41FC-91FC-922E92FC62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2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429552" cy="35004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Научно-исследовательская работа</a:t>
            </a:r>
            <a:b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Тема:    </a:t>
            </a:r>
            <a:r>
              <a:rPr lang="ru-RU" b="1" i="1" dirty="0" smtClean="0"/>
              <a:t>«Необычный напиток – Овсяный квас"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4357694"/>
            <a:ext cx="8072494" cy="2071702"/>
          </a:xfrm>
        </p:spPr>
        <p:txBody>
          <a:bodyPr>
            <a:normAutofit/>
          </a:bodyPr>
          <a:lstStyle/>
          <a:p>
            <a:pPr algn="r">
              <a:lnSpc>
                <a:spcPct val="100000"/>
              </a:lnSpc>
            </a:pPr>
            <a:r>
              <a:rPr lang="ru-RU" sz="1600" dirty="0" smtClean="0"/>
              <a:t>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Автор: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Рыкова Лиза </a:t>
            </a:r>
          </a:p>
          <a:p>
            <a:pPr algn="r">
              <a:lnSpc>
                <a:spcPct val="100000"/>
              </a:lnSpc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ученица 4 б класса </a:t>
            </a:r>
          </a:p>
          <a:p>
            <a:pPr algn="r">
              <a:lnSpc>
                <a:spcPct val="100000"/>
              </a:lnSpc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гимназии №33 г. Улан-Удэ  </a:t>
            </a:r>
          </a:p>
          <a:p>
            <a:pPr algn="l">
              <a:lnSpc>
                <a:spcPct val="100000"/>
              </a:lnSpc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Научный руководитель:</a:t>
            </a:r>
          </a:p>
          <a:p>
            <a:pPr algn="l">
              <a:lnSpc>
                <a:spcPct val="100000"/>
              </a:lnSpc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начальных классов </a:t>
            </a:r>
          </a:p>
          <a:p>
            <a:pPr algn="l">
              <a:lnSpc>
                <a:spcPct val="100000"/>
              </a:lnSpc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Шигина Ирина </a:t>
            </a:r>
            <a:r>
              <a:rPr lang="ru-RU" sz="1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Ананьевна</a:t>
            </a:r>
            <a:endParaRPr lang="ru-RU" sz="1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t="-27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000240"/>
            <a:ext cx="7773338" cy="2739044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Рекомендую всем попробовать  овсяный квас!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Спасибо за внимание.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     будьте             Здоровы!</a:t>
            </a:r>
            <a:br>
              <a:rPr lang="ru-RU" i="1" dirty="0" smtClean="0"/>
            </a:b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86808" cy="2714644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Актуальность  исследования:  </a:t>
            </a:r>
            <a:r>
              <a:rPr lang="ru-RU" sz="1800" dirty="0" smtClean="0"/>
              <a:t>на сегодняшний день некоторые предпочитают вести здоровый образ жизни, занимаются спортом, следят за качеством и пользой, потребляемых в пищу продуктов. Поэтому одним </a:t>
            </a:r>
            <a:r>
              <a:rPr lang="ru-RU" sz="1800" dirty="0" smtClean="0"/>
              <a:t>из натуральных </a:t>
            </a:r>
            <a:r>
              <a:rPr lang="ru-RU" sz="1800" dirty="0" smtClean="0"/>
              <a:t>напитков, приготовленных в домашних условиях, является квас из качественного, </a:t>
            </a:r>
            <a:r>
              <a:rPr lang="ru-RU" sz="1800" dirty="0" err="1" smtClean="0"/>
              <a:t>экологичного</a:t>
            </a:r>
            <a:r>
              <a:rPr lang="ru-RU" sz="1800" dirty="0" smtClean="0"/>
              <a:t> зернового продукта -  овса.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330" y="2367093"/>
            <a:ext cx="7772870" cy="3633675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sz="2400" b="1" dirty="0" smtClean="0"/>
          </a:p>
          <a:p>
            <a:pPr algn="just">
              <a:buNone/>
            </a:pPr>
            <a:r>
              <a:rPr lang="ru-RU" sz="2400" b="1" dirty="0" smtClean="0"/>
              <a:t>Гипотеза: </a:t>
            </a:r>
            <a:r>
              <a:rPr lang="ru-RU" sz="2400" dirty="0" smtClean="0"/>
              <a:t>действительно ли квас из зерен овса полезен.</a:t>
            </a:r>
          </a:p>
          <a:p>
            <a:pPr>
              <a:buNone/>
            </a:pPr>
            <a:r>
              <a:rPr lang="ru-RU" sz="2400" b="1" dirty="0" smtClean="0"/>
              <a:t>Объект исследования</a:t>
            </a:r>
            <a:r>
              <a:rPr lang="ru-RU" sz="2400" dirty="0" smtClean="0"/>
              <a:t>:  квас из овса</a:t>
            </a:r>
            <a:r>
              <a:rPr lang="ru-RU" sz="2400" cap="none" dirty="0" smtClean="0"/>
              <a:t>  </a:t>
            </a:r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Предмет исследования:  </a:t>
            </a:r>
            <a:r>
              <a:rPr lang="ru-RU" sz="2400" dirty="0" smtClean="0"/>
              <a:t>вкусовые и полезные  качества овсяного кваса.</a:t>
            </a:r>
          </a:p>
          <a:p>
            <a:pPr>
              <a:buNone/>
            </a:pPr>
            <a:r>
              <a:rPr lang="ru-RU" sz="2400" b="1" dirty="0" smtClean="0"/>
              <a:t>Цели </a:t>
            </a:r>
            <a:r>
              <a:rPr lang="ru-RU" sz="2400" dirty="0" smtClean="0"/>
              <a:t>: доказать  пользу овсяного кваса, сравнение  его вкусовых качеств.</a:t>
            </a:r>
          </a:p>
          <a:p>
            <a:pPr>
              <a:buNone/>
            </a:pP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14282" y="500042"/>
            <a:ext cx="4429156" cy="592935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cap="none" dirty="0" smtClean="0"/>
              <a:t>Задачи:</a:t>
            </a:r>
            <a:endParaRPr lang="ru-RU" b="1" dirty="0" smtClean="0"/>
          </a:p>
          <a:p>
            <a:pPr>
              <a:buNone/>
            </a:pPr>
            <a:r>
              <a:rPr lang="ru-RU" sz="2000" cap="none" dirty="0" smtClean="0"/>
              <a:t>-</a:t>
            </a:r>
            <a:r>
              <a:rPr lang="ru-RU" sz="2400" cap="none" dirty="0" smtClean="0"/>
              <a:t>изучить историю появления кваса;</a:t>
            </a:r>
            <a:endParaRPr lang="ru-RU" sz="2400" dirty="0" smtClean="0"/>
          </a:p>
          <a:p>
            <a:pPr>
              <a:buNone/>
            </a:pPr>
            <a:r>
              <a:rPr lang="ru-RU" sz="2400" cap="none" dirty="0" smtClean="0"/>
              <a:t>- выяснить пользу и вред  овсяного  кваса;</a:t>
            </a:r>
          </a:p>
          <a:p>
            <a:pPr>
              <a:buNone/>
            </a:pPr>
            <a:r>
              <a:rPr lang="ru-RU" sz="2400" dirty="0" smtClean="0"/>
              <a:t>- показать процесс приготовления; </a:t>
            </a:r>
          </a:p>
          <a:p>
            <a:pPr>
              <a:buNone/>
            </a:pPr>
            <a:r>
              <a:rPr lang="ru-RU" sz="2400" dirty="0" smtClean="0"/>
              <a:t>- составить памятку рецептов овсяного кваса;</a:t>
            </a:r>
            <a:r>
              <a:rPr lang="ru-RU" sz="2400" cap="none" dirty="0" smtClean="0"/>
              <a:t/>
            </a:r>
            <a:br>
              <a:rPr lang="ru-RU" sz="2400" cap="none" dirty="0" smtClean="0"/>
            </a:br>
            <a:r>
              <a:rPr lang="ru-RU" sz="2400" cap="none" dirty="0" smtClean="0"/>
              <a:t>-</a:t>
            </a:r>
            <a:r>
              <a:rPr lang="ru-RU" sz="2400" cap="none" dirty="0" err="1" smtClean="0"/>
              <a:t>подготовить,провести</a:t>
            </a:r>
            <a:r>
              <a:rPr lang="ru-RU" sz="2400" cap="none" dirty="0" smtClean="0"/>
              <a:t> анкетирование и </a:t>
            </a:r>
            <a:r>
              <a:rPr lang="ru-RU" sz="2400" cap="none" dirty="0" smtClean="0"/>
              <a:t>дегустацию;</a:t>
            </a:r>
            <a:r>
              <a:rPr lang="ru-RU" sz="2400" cap="none" dirty="0" smtClean="0"/>
              <a:t/>
            </a:r>
            <a:br>
              <a:rPr lang="ru-RU" sz="2400" cap="none" dirty="0" smtClean="0"/>
            </a:br>
            <a:r>
              <a:rPr lang="ru-RU" sz="2400" b="1" cap="none" dirty="0" smtClean="0"/>
              <a:t>- </a:t>
            </a:r>
            <a:r>
              <a:rPr lang="ru-RU" sz="2400" cap="none" dirty="0" smtClean="0"/>
              <a:t>сделать выводы, оформить результат исследования.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Содержимое 7" descr="swimming-theme-image-3-stock-photos-31003203-776570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715008" y="142852"/>
            <a:ext cx="1928826" cy="1571636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18518"/>
            <a:ext cx="4286280" cy="1310284"/>
          </a:xfrm>
        </p:spPr>
        <p:txBody>
          <a:bodyPr>
            <a:noAutofit/>
          </a:bodyPr>
          <a:lstStyle/>
          <a:p>
            <a:r>
              <a:rPr lang="ru-RU" sz="2800" dirty="0" smtClean="0"/>
              <a:t> У каждого народа есть свой любимый прохладительный напиток.  </a:t>
            </a:r>
            <a:br>
              <a:rPr lang="ru-RU" sz="2800" dirty="0" smtClean="0"/>
            </a:br>
            <a:r>
              <a:rPr lang="ru-RU" sz="2800" dirty="0" smtClean="0"/>
              <a:t>у русских – это квас.</a:t>
            </a:r>
            <a:endParaRPr lang="ru-RU" sz="2800" dirty="0"/>
          </a:p>
        </p:txBody>
      </p:sp>
      <p:pic>
        <p:nvPicPr>
          <p:cNvPr id="7" name="Содержимое 6" descr="1412_800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86430" y="3216998"/>
            <a:ext cx="3680127" cy="2638581"/>
          </a:xfrm>
        </p:spPr>
      </p:pic>
      <p:pic>
        <p:nvPicPr>
          <p:cNvPr id="8" name="Содержимое 7" descr="1896_Olympic_games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572132" y="214290"/>
            <a:ext cx="2117456" cy="3000396"/>
          </a:xfrm>
        </p:spPr>
      </p:pic>
      <p:sp>
        <p:nvSpPr>
          <p:cNvPr id="9" name="Прямоугольник 8"/>
          <p:cNvSpPr/>
          <p:nvPr/>
        </p:nvSpPr>
        <p:spPr>
          <a:xfrm>
            <a:off x="4643438" y="3643314"/>
            <a:ext cx="42148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На Руси квас был всегда в большом почете. Способы приготовления кваса знали в каждом доме. Квас пользуется популярностью и в настоящее время. 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242886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Квас - означает «кислый напиток».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928662" y="0"/>
            <a:ext cx="7773338" cy="1381722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Овсяный квас — народный, поистине русский напиток. Главный компонент овсяного кваса — овес</a:t>
            </a:r>
            <a:r>
              <a:rPr lang="ru-RU" dirty="0" smtClean="0"/>
              <a:t>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 rot="10800000" flipH="1" flipV="1">
            <a:off x="2857488" y="3286124"/>
            <a:ext cx="3357586" cy="428628"/>
          </a:xfrm>
        </p:spPr>
        <p:txBody>
          <a:bodyPr>
            <a:normAutofit fontScale="25000" lnSpcReduction="20000"/>
          </a:bodyPr>
          <a:lstStyle/>
          <a:p>
            <a:endParaRPr lang="ru-RU" sz="6400" b="1" cap="none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9600" b="1" cap="none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Польза овсяного кваса:</a:t>
            </a:r>
            <a:endParaRPr lang="ru-RU" sz="9600" cap="none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6400" dirty="0" smtClean="0">
                <a:solidFill>
                  <a:schemeClr val="accent3">
                    <a:lumMod val="50000"/>
                  </a:schemeClr>
                </a:solidFill>
              </a:rPr>
              <a:t>-очищает организм, чистит сосуды, нормализует уровень сахара;</a:t>
            </a:r>
          </a:p>
          <a:p>
            <a:r>
              <a:rPr lang="ru-RU" sz="6400" dirty="0" smtClean="0">
                <a:solidFill>
                  <a:schemeClr val="accent3">
                    <a:lumMod val="50000"/>
                  </a:schemeClr>
                </a:solidFill>
              </a:rPr>
              <a:t>- укрепляет  иммунитет, нервную  систему; </a:t>
            </a:r>
          </a:p>
          <a:p>
            <a:r>
              <a:rPr lang="ru-RU" sz="6400" dirty="0" smtClean="0">
                <a:solidFill>
                  <a:schemeClr val="accent3">
                    <a:lumMod val="50000"/>
                  </a:schemeClr>
                </a:solidFill>
              </a:rPr>
              <a:t>-нормализует  работу желудочно-кишечного тракта; </a:t>
            </a:r>
          </a:p>
          <a:p>
            <a:r>
              <a:rPr lang="ru-RU" sz="6400" dirty="0" smtClean="0">
                <a:solidFill>
                  <a:schemeClr val="accent3">
                    <a:lumMod val="50000"/>
                  </a:schemeClr>
                </a:solidFill>
              </a:rPr>
              <a:t>-укрепляет костную систему; </a:t>
            </a:r>
          </a:p>
          <a:p>
            <a:r>
              <a:rPr lang="ru-RU" sz="6400" dirty="0" smtClean="0">
                <a:solidFill>
                  <a:schemeClr val="accent3">
                    <a:lumMod val="50000"/>
                  </a:schemeClr>
                </a:solidFill>
              </a:rPr>
              <a:t>-хорошо влияет на состояние ногтей, волос и кожи;</a:t>
            </a:r>
          </a:p>
          <a:p>
            <a:r>
              <a:rPr lang="ru-RU" sz="6400" dirty="0" smtClean="0">
                <a:solidFill>
                  <a:schemeClr val="accent3">
                    <a:lumMod val="50000"/>
                  </a:schemeClr>
                </a:solidFill>
              </a:rPr>
              <a:t>-</a:t>
            </a:r>
            <a:r>
              <a:rPr lang="ru-RU" sz="6600" dirty="0" smtClean="0">
                <a:solidFill>
                  <a:srgbClr val="B58B80">
                    <a:lumMod val="50000"/>
                  </a:srgbClr>
                </a:solidFill>
              </a:rPr>
              <a:t>избавляет от токсинов и понижает холестерин; </a:t>
            </a:r>
          </a:p>
          <a:p>
            <a:r>
              <a:rPr lang="ru-RU" sz="6600" dirty="0" smtClean="0">
                <a:solidFill>
                  <a:srgbClr val="B58B80">
                    <a:lumMod val="50000"/>
                  </a:srgbClr>
                </a:solidFill>
              </a:rPr>
              <a:t>-способствует похудению;</a:t>
            </a:r>
            <a:endParaRPr lang="ru-RU" sz="6600" dirty="0" smtClean="0"/>
          </a:p>
          <a:p>
            <a:endParaRPr lang="ru-RU" sz="6400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half" idx="3"/>
          </p:nvPr>
        </p:nvSpPr>
        <p:spPr>
          <a:xfrm>
            <a:off x="3643306" y="714356"/>
            <a:ext cx="4857784" cy="1000132"/>
          </a:xfrm>
        </p:spPr>
        <p:txBody>
          <a:bodyPr/>
          <a:lstStyle/>
          <a:p>
            <a:pPr algn="just"/>
            <a:r>
              <a:rPr lang="ru-RU" dirty="0" smtClean="0"/>
              <a:t>Продукт содержит в себе массу полезных веществ: макро и микро элементы, витамины</a:t>
            </a:r>
            <a:endParaRPr lang="ru-RU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Содержимое 16" descr="stili2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762734" y="1571612"/>
            <a:ext cx="2381266" cy="2286016"/>
          </a:xfrm>
        </p:spPr>
      </p:pic>
      <p:pic>
        <p:nvPicPr>
          <p:cNvPr id="18" name="Содержимое 16" descr="stili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1000108"/>
            <a:ext cx="2381042" cy="1928826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142844" y="5357826"/>
            <a:ext cx="90011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Овсяный квас противопоказан:</a:t>
            </a:r>
          </a:p>
          <a:p>
            <a:r>
              <a:rPr lang="ru-RU" sz="1600" dirty="0" smtClean="0"/>
              <a:t>Для людей с хроническим гастритом;        язвой или повышенной кислотностью желудка, </a:t>
            </a:r>
          </a:p>
          <a:p>
            <a:endParaRPr lang="ru-RU" sz="1600" dirty="0" smtClean="0"/>
          </a:p>
          <a:p>
            <a:r>
              <a:rPr lang="ru-RU" sz="1600" dirty="0" smtClean="0"/>
              <a:t>людям, страдающим энтеритом, подагрой и колитом;</a:t>
            </a:r>
          </a:p>
          <a:p>
            <a:r>
              <a:rPr lang="ru-RU" sz="1600" dirty="0" smtClean="0"/>
              <a:t>                                                                                  при аллергической реакции на </a:t>
            </a:r>
            <a:r>
              <a:rPr lang="ru-RU" sz="1600" dirty="0" err="1" smtClean="0"/>
              <a:t>глютен</a:t>
            </a:r>
            <a:r>
              <a:rPr lang="ru-RU" sz="1600" dirty="0" smtClean="0"/>
              <a:t>.     </a:t>
            </a:r>
          </a:p>
          <a:p>
            <a:endParaRPr lang="ru-RU" sz="1600" dirty="0" smtClean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>
            <a:off x="6715140" y="1316037"/>
            <a:ext cx="2222126" cy="254159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14282" y="3643314"/>
            <a:ext cx="228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10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10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10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10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/>
      <p:bldP spid="14" grpId="0" build="p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3"/>
            <a:ext cx="8358246" cy="857255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Приготовить овсяный квас можно самостоятельно – рецепт прост.</a:t>
            </a:r>
            <a:endParaRPr lang="ru-RU" sz="1800" cap="none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1428736"/>
            <a:ext cx="2786082" cy="642942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 Вымытое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очищенное зерно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насыпьте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банку </a:t>
            </a:r>
          </a:p>
          <a:p>
            <a:endParaRPr lang="ru-RU" sz="1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1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1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 rot="10800000" flipV="1">
            <a:off x="0" y="4214818"/>
            <a:ext cx="3286148" cy="142876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 добавьте 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сахар</a:t>
            </a:r>
            <a:endParaRPr lang="ru-RU" sz="1600" cap="none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Содержимое 6" descr="imgpreview (2)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-64319" y="1993089"/>
            <a:ext cx="2486028" cy="1928826"/>
          </a:xfrm>
        </p:spPr>
      </p:pic>
      <p:pic>
        <p:nvPicPr>
          <p:cNvPr id="8" name="Содержимое 7" descr="621-hazieva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 rot="5400000">
            <a:off x="40418" y="4612434"/>
            <a:ext cx="2419430" cy="2071702"/>
          </a:xfrm>
        </p:spPr>
      </p:pic>
      <p:sp>
        <p:nvSpPr>
          <p:cNvPr id="9" name="Прямоугольник 8"/>
          <p:cNvSpPr/>
          <p:nvPr/>
        </p:nvSpPr>
        <p:spPr>
          <a:xfrm>
            <a:off x="3000364" y="928671"/>
            <a:ext cx="35004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3. Залейте </a:t>
            </a:r>
            <a:r>
              <a:rPr lang="ru-RU" sz="1600" dirty="0" smtClean="0"/>
              <a:t>содержимое  прохладной кипяченой водой.</a:t>
            </a:r>
          </a:p>
          <a:p>
            <a:r>
              <a:rPr lang="ru-RU" sz="1600" dirty="0" smtClean="0"/>
              <a:t> </a:t>
            </a:r>
            <a:endParaRPr lang="ru-RU" sz="1600" dirty="0"/>
          </a:p>
        </p:txBody>
      </p:sp>
      <p:pic>
        <p:nvPicPr>
          <p:cNvPr id="1026" name="Picture 2" descr="C:\Users\Владелец\Desktop\polo-27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 rot="5400000">
            <a:off x="2964644" y="1750207"/>
            <a:ext cx="2643205" cy="2143140"/>
          </a:xfrm>
          <a:prstGeom prst="rect">
            <a:avLst/>
          </a:prstGeom>
          <a:noFill/>
        </p:spPr>
      </p:pic>
      <p:pic>
        <p:nvPicPr>
          <p:cNvPr id="1027" name="Picture 3" descr="C:\Users\Владелец\Desktop\Plavanie.JP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 rot="5400000">
            <a:off x="6112382" y="2223773"/>
            <a:ext cx="2928958" cy="227708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 flipH="1">
            <a:off x="2714612" y="4214818"/>
            <a:ext cx="35718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5. Готовый </a:t>
            </a:r>
            <a:r>
              <a:rPr lang="ru-RU" sz="1600" dirty="0" smtClean="0"/>
              <a:t>напиток </a:t>
            </a:r>
            <a:r>
              <a:rPr lang="ru-RU" sz="1600" dirty="0" smtClean="0"/>
              <a:t>процедить.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15074" y="1071547"/>
            <a:ext cx="27860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prstClr val="black"/>
                </a:solidFill>
              </a:rPr>
              <a:t>4. Оставьте </a:t>
            </a:r>
            <a:r>
              <a:rPr lang="ru-RU" sz="1600" dirty="0" smtClean="0">
                <a:solidFill>
                  <a:prstClr val="black"/>
                </a:solidFill>
              </a:rPr>
              <a:t>для брожения в светлом и теплом месте на 3 дня</a:t>
            </a:r>
            <a:endParaRPr lang="ru-RU" dirty="0"/>
          </a:p>
        </p:txBody>
      </p:sp>
      <p:pic>
        <p:nvPicPr>
          <p:cNvPr id="14" name="Рисунок 13" descr="S338000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8992" y="4572008"/>
            <a:ext cx="2928958" cy="2285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8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9" grpId="0"/>
      <p:bldP spid="12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1444" y="500042"/>
            <a:ext cx="8005332" cy="80647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Необычный напиток  -овсяный квас Готов!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S3380003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2106797" y="2179427"/>
            <a:ext cx="4291012" cy="3218259"/>
          </a:xfrm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1167407"/>
          </a:xfrm>
        </p:spPr>
        <p:txBody>
          <a:bodyPr>
            <a:normAutofit fontScale="90000"/>
          </a:bodyPr>
          <a:lstStyle/>
          <a:p>
            <a:r>
              <a:rPr lang="ru-RU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Мною </a:t>
            </a:r>
            <a:r>
              <a:rPr lang="ru-RU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было проведено анкетирование среди учащихся   4 «б» класса нашей </a:t>
            </a:r>
            <a:r>
              <a:rPr lang="ru-RU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гимназии, всего </a:t>
            </a:r>
            <a:r>
              <a:rPr lang="ru-RU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опросе  участвовало 29 </a:t>
            </a:r>
            <a:r>
              <a:rPr lang="ru-RU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0" y="2214554"/>
          <a:ext cx="3857620" cy="3248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Диаграмма 13"/>
          <p:cNvGraphicFramePr/>
          <p:nvPr/>
        </p:nvGraphicFramePr>
        <p:xfrm>
          <a:off x="3786182" y="1928802"/>
          <a:ext cx="5072098" cy="3714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10" grpId="0">
        <p:bldAsOne/>
      </p:bldGraphic>
      <p:bldGraphic spid="1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57166"/>
            <a:ext cx="8610600" cy="5072098"/>
          </a:xfrm>
        </p:spPr>
        <p:txBody>
          <a:bodyPr>
            <a:normAutofit/>
          </a:bodyPr>
          <a:lstStyle/>
          <a:p>
            <a:r>
              <a:rPr lang="ru-RU" b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анкетные данные показали, что многие ребята пробовали квас</a:t>
            </a:r>
            <a:r>
              <a:rPr lang="ru-RU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Большинство предпочитают </a:t>
            </a:r>
            <a:r>
              <a:rPr lang="ru-RU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пить </a:t>
            </a:r>
            <a:r>
              <a:rPr lang="ru-RU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бутылочный квас. Все ребята пьют  его в жаркие </a:t>
            </a:r>
            <a:r>
              <a:rPr lang="ru-RU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летние дни для </a:t>
            </a:r>
            <a:r>
              <a:rPr lang="ru-RU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утоления жажды,  </a:t>
            </a:r>
            <a:r>
              <a:rPr lang="ru-RU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 мало знают о пользе </a:t>
            </a:r>
            <a:r>
              <a:rPr lang="ru-RU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кваса.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750</TotalTime>
  <Words>350</Words>
  <Application>Microsoft Office PowerPoint</Application>
  <PresentationFormat>Экран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Научно-исследовательская работа  Тема:    «Необычный напиток – Овсяный квас"    </vt:lpstr>
      <vt:lpstr> Актуальность  исследования:  на сегодняшний день некоторые предпочитают вести здоровый образ жизни, занимаются спортом, следят за качеством и пользой, потребляемых в пищу продуктов. Поэтому одним из натуральных напитков, приготовленных в домашних условиях, является квас из качественного, экологичного зернового продукта -  овса. </vt:lpstr>
      <vt:lpstr>Слайд 3</vt:lpstr>
      <vt:lpstr> У каждого народа есть свой любимый прохладительный напиток.   у русских – это квас.</vt:lpstr>
      <vt:lpstr>Овсяный квас — народный, поистине русский напиток. Главный компонент овсяного кваса — овес.  </vt:lpstr>
      <vt:lpstr>Приготовить овсяный квас можно самостоятельно – рецепт прост.</vt:lpstr>
      <vt:lpstr>Слайд 7</vt:lpstr>
      <vt:lpstr>Мною было проведено анкетирование среди учащихся   4 «б» класса нашей гимназии, всего в опросе  участвовало 29 человек. </vt:lpstr>
      <vt:lpstr>Вывод: анкетные данные показали, что многие ребята пробовали квас.  Большинство предпочитают пить бутылочный квас. Все ребята пьют  его в жаркие летние дни для утоления жажды,  но мало знают о пользе кваса.  </vt:lpstr>
      <vt:lpstr>Рекомендую всем попробовать  овсяный квас!   Спасибо за внимание.       будьте             Здоровы!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Научно-исследовательская работа   Тема:    "Плавание"</dc:title>
  <dc:creator>Владелец</dc:creator>
  <cp:lastModifiedBy>Владелец</cp:lastModifiedBy>
  <cp:revision>77</cp:revision>
  <dcterms:created xsi:type="dcterms:W3CDTF">2017-11-07T06:58:38Z</dcterms:created>
  <dcterms:modified xsi:type="dcterms:W3CDTF">2018-10-24T06:32:31Z</dcterms:modified>
</cp:coreProperties>
</file>