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7" r:id="rId21"/>
    <p:sldId id="275" r:id="rId22"/>
    <p:sldId id="276"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6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6BED4CA1-1908-4A08-AED2-4085FBCDA7F3}" type="datetimeFigureOut">
              <a:rPr lang="ru-RU" smtClean="0"/>
              <a:pPr/>
              <a:t>07.11.2018</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DB39E935-9C45-4742-9217-8CD51E4525B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BED4CA1-1908-4A08-AED2-4085FBCDA7F3}" type="datetimeFigureOut">
              <a:rPr lang="ru-RU" smtClean="0"/>
              <a:pPr/>
              <a:t>07.11.2018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B39E935-9C45-4742-9217-8CD51E4525B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BED4CA1-1908-4A08-AED2-4085FBCDA7F3}" type="datetimeFigureOut">
              <a:rPr lang="ru-RU" smtClean="0"/>
              <a:pPr/>
              <a:t>07.11.2018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B39E935-9C45-4742-9217-8CD51E4525B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BED4CA1-1908-4A08-AED2-4085FBCDA7F3}" type="datetimeFigureOut">
              <a:rPr lang="ru-RU" smtClean="0"/>
              <a:pPr/>
              <a:t>07.11.2018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B39E935-9C45-4742-9217-8CD51E4525B9}"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6BED4CA1-1908-4A08-AED2-4085FBCDA7F3}" type="datetimeFigureOut">
              <a:rPr lang="ru-RU" smtClean="0"/>
              <a:pPr/>
              <a:t>07.11.2018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B39E935-9C45-4742-9217-8CD51E4525B9}"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BED4CA1-1908-4A08-AED2-4085FBCDA7F3}" type="datetimeFigureOut">
              <a:rPr lang="ru-RU" smtClean="0"/>
              <a:pPr/>
              <a:t>07.11.2018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B39E935-9C45-4742-9217-8CD51E4525B9}"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6BED4CA1-1908-4A08-AED2-4085FBCDA7F3}" type="datetimeFigureOut">
              <a:rPr lang="ru-RU" smtClean="0"/>
              <a:pPr/>
              <a:t>07.11.2018</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B39E935-9C45-4742-9217-8CD51E4525B9}"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6BED4CA1-1908-4A08-AED2-4085FBCDA7F3}" type="datetimeFigureOut">
              <a:rPr lang="ru-RU" smtClean="0"/>
              <a:pPr/>
              <a:t>07.11.2018</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B39E935-9C45-4742-9217-8CD51E4525B9}"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6BED4CA1-1908-4A08-AED2-4085FBCDA7F3}" type="datetimeFigureOut">
              <a:rPr lang="ru-RU" smtClean="0"/>
              <a:pPr/>
              <a:t>07.11.2018</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DB39E935-9C45-4742-9217-8CD51E4525B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6BED4CA1-1908-4A08-AED2-4085FBCDA7F3}" type="datetimeFigureOut">
              <a:rPr lang="ru-RU" smtClean="0"/>
              <a:pPr/>
              <a:t>07.11.2018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B39E935-9C45-4742-9217-8CD51E4525B9}"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6BED4CA1-1908-4A08-AED2-4085FBCDA7F3}" type="datetimeFigureOut">
              <a:rPr lang="ru-RU" smtClean="0"/>
              <a:pPr/>
              <a:t>07.11.2018</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DB39E935-9C45-4742-9217-8CD51E4525B9}"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BED4CA1-1908-4A08-AED2-4085FBCDA7F3}" type="datetimeFigureOut">
              <a:rPr lang="ru-RU" smtClean="0"/>
              <a:pPr/>
              <a:t>07.11.2018</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B39E935-9C45-4742-9217-8CD51E4525B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gn="ctr"/>
            <a:r>
              <a:rPr lang="ru-RU" sz="2800" i="1" dirty="0" smtClean="0">
                <a:latin typeface="Arial Narrow" pitchFamily="34" charset="0"/>
              </a:rPr>
              <a:t>Организация работы по физическому воспитанию дошкольников через обучение детей элементам спортивных игр  и упражнений, внедрение системы коррекционно-оздоровительных игр на воздухе </a:t>
            </a:r>
            <a:endParaRPr lang="ru-RU" sz="2800" i="1" dirty="0">
              <a:latin typeface="Arial Narrow" pitchFamily="34" charset="0"/>
            </a:endParaRPr>
          </a:p>
        </p:txBody>
      </p:sp>
      <p:sp>
        <p:nvSpPr>
          <p:cNvPr id="3" name="Подзаголовок 2"/>
          <p:cNvSpPr>
            <a:spLocks noGrp="1"/>
          </p:cNvSpPr>
          <p:nvPr>
            <p:ph type="subTitle" idx="1"/>
          </p:nvPr>
        </p:nvSpPr>
        <p:spPr/>
        <p:txBody>
          <a:bodyPr>
            <a:normAutofit fontScale="92500" lnSpcReduction="10000"/>
          </a:bodyPr>
          <a:lstStyle/>
          <a:p>
            <a:r>
              <a:rPr lang="ru-RU" dirty="0" smtClean="0"/>
              <a:t>Подготовили:</a:t>
            </a:r>
          </a:p>
          <a:p>
            <a:r>
              <a:rPr lang="ru-RU" dirty="0" smtClean="0"/>
              <a:t> воспитатель младшей коррекционной группы Ливашова  Ф.М.</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62500" lnSpcReduction="20000"/>
          </a:bodyPr>
          <a:lstStyle/>
          <a:p>
            <a:pPr algn="ctr">
              <a:buNone/>
            </a:pPr>
            <a:r>
              <a:rPr lang="ru-RU" sz="3200" b="1" i="1" u="sng" dirty="0" smtClean="0">
                <a:latin typeface="Times New Roman" pitchFamily="18" charset="0"/>
                <a:cs typeface="Times New Roman" pitchFamily="18" charset="0"/>
              </a:rPr>
              <a:t>Лягушки-квакушки</a:t>
            </a:r>
            <a:r>
              <a:rPr lang="ru-RU" sz="3200" i="1" dirty="0" smtClean="0">
                <a:latin typeface="Times New Roman" pitchFamily="18" charset="0"/>
                <a:cs typeface="Times New Roman" pitchFamily="18" charset="0"/>
              </a:rPr>
              <a:t> </a:t>
            </a:r>
          </a:p>
          <a:p>
            <a:pPr algn="ctr">
              <a:buNone/>
            </a:pPr>
            <a:r>
              <a:rPr lang="ru-RU" i="1" dirty="0" smtClean="0">
                <a:latin typeface="Times New Roman" pitchFamily="18" charset="0"/>
                <a:cs typeface="Times New Roman" pitchFamily="18" charset="0"/>
              </a:rPr>
              <a:t>Это довольно-таки увлекательная игра, которая подойдет 4-5 </a:t>
            </a:r>
          </a:p>
          <a:p>
            <a:pPr algn="ctr">
              <a:buNone/>
            </a:pPr>
            <a:r>
              <a:rPr lang="ru-RU" i="1" dirty="0" smtClean="0">
                <a:latin typeface="Times New Roman" pitchFamily="18" charset="0"/>
                <a:cs typeface="Times New Roman" pitchFamily="18" charset="0"/>
              </a:rPr>
              <a:t>летним малышам. Для этого из толпы деток нужно выбрать </a:t>
            </a:r>
          </a:p>
          <a:p>
            <a:pPr algn="ctr">
              <a:buNone/>
            </a:pPr>
            <a:r>
              <a:rPr lang="ru-RU" i="1" dirty="0" smtClean="0">
                <a:latin typeface="Times New Roman" pitchFamily="18" charset="0"/>
                <a:cs typeface="Times New Roman" pitchFamily="18" charset="0"/>
              </a:rPr>
              <a:t>ведущего (который, впрочем, будет периодически меняться). </a:t>
            </a:r>
          </a:p>
          <a:p>
            <a:pPr algn="ctr">
              <a:buNone/>
            </a:pPr>
            <a:r>
              <a:rPr lang="ru-RU" i="1" dirty="0" smtClean="0">
                <a:latin typeface="Times New Roman" pitchFamily="18" charset="0"/>
                <a:cs typeface="Times New Roman" pitchFamily="18" charset="0"/>
              </a:rPr>
              <a:t>Ведущий становится впереди всей группы деток. Его задача – </a:t>
            </a:r>
          </a:p>
          <a:p>
            <a:pPr algn="ctr">
              <a:buNone/>
            </a:pPr>
            <a:r>
              <a:rPr lang="ru-RU" i="1" dirty="0" smtClean="0">
                <a:latin typeface="Times New Roman" pitchFamily="18" charset="0"/>
                <a:cs typeface="Times New Roman" pitchFamily="18" charset="0"/>
              </a:rPr>
              <a:t>перевести малышей из одного болота в другое. Для этого </a:t>
            </a:r>
          </a:p>
          <a:p>
            <a:pPr algn="ctr">
              <a:buNone/>
            </a:pPr>
            <a:r>
              <a:rPr lang="ru-RU" i="1" dirty="0" smtClean="0">
                <a:latin typeface="Times New Roman" pitchFamily="18" charset="0"/>
                <a:cs typeface="Times New Roman" pitchFamily="18" charset="0"/>
              </a:rPr>
              <a:t>ребенок будет прыгать. Однако каждый прыжок должен </a:t>
            </a:r>
          </a:p>
          <a:p>
            <a:pPr algn="ctr">
              <a:buNone/>
            </a:pPr>
            <a:r>
              <a:rPr lang="ru-RU" i="1" dirty="0" smtClean="0">
                <a:latin typeface="Times New Roman" pitchFamily="18" charset="0"/>
                <a:cs typeface="Times New Roman" pitchFamily="18" charset="0"/>
              </a:rPr>
              <a:t>отличаться от предыдущего. Сначала можно прыгать с руками </a:t>
            </a:r>
          </a:p>
          <a:p>
            <a:pPr algn="ctr">
              <a:buNone/>
            </a:pPr>
            <a:r>
              <a:rPr lang="ru-RU" i="1" dirty="0" smtClean="0">
                <a:latin typeface="Times New Roman" pitchFamily="18" charset="0"/>
                <a:cs typeface="Times New Roman" pitchFamily="18" charset="0"/>
              </a:rPr>
              <a:t>на поясе, далее – держа руки вдоль тела. Третий раз – </a:t>
            </a:r>
          </a:p>
          <a:p>
            <a:pPr algn="ctr">
              <a:buNone/>
            </a:pPr>
            <a:r>
              <a:rPr lang="ru-RU" i="1" dirty="0" smtClean="0">
                <a:latin typeface="Times New Roman" pitchFamily="18" charset="0"/>
                <a:cs typeface="Times New Roman" pitchFamily="18" charset="0"/>
              </a:rPr>
              <a:t>прикоснувшись руками до пола. И так далее, насколько станет </a:t>
            </a:r>
          </a:p>
          <a:p>
            <a:pPr algn="ctr">
              <a:buNone/>
            </a:pPr>
            <a:r>
              <a:rPr lang="ru-RU" i="1" dirty="0" smtClean="0">
                <a:latin typeface="Times New Roman" pitchFamily="18" charset="0"/>
                <a:cs typeface="Times New Roman" pitchFamily="18" charset="0"/>
              </a:rPr>
              <a:t>фантазии у ребенка. Детки же за ведущим должны повторять </a:t>
            </a:r>
          </a:p>
          <a:p>
            <a:pPr algn="ctr">
              <a:buNone/>
            </a:pPr>
            <a:r>
              <a:rPr lang="ru-RU" i="1" dirty="0" smtClean="0">
                <a:latin typeface="Times New Roman" pitchFamily="18" charset="0"/>
                <a:cs typeface="Times New Roman" pitchFamily="18" charset="0"/>
              </a:rPr>
              <a:t>все движения. Когда жабки добираются до другого болота, все </a:t>
            </a:r>
          </a:p>
          <a:p>
            <a:pPr algn="ctr">
              <a:buNone/>
            </a:pPr>
            <a:r>
              <a:rPr lang="ru-RU" i="1" dirty="0" smtClean="0">
                <a:latin typeface="Times New Roman" pitchFamily="18" charset="0"/>
                <a:cs typeface="Times New Roman" pitchFamily="18" charset="0"/>
              </a:rPr>
              <a:t>дружно должны сказать «Ква-ква». Теперь ведущий меняется, и </a:t>
            </a:r>
          </a:p>
          <a:p>
            <a:pPr algn="ctr">
              <a:buNone/>
            </a:pPr>
            <a:r>
              <a:rPr lang="ru-RU" i="1" dirty="0" smtClean="0">
                <a:latin typeface="Times New Roman" pitchFamily="18" charset="0"/>
                <a:cs typeface="Times New Roman" pitchFamily="18" charset="0"/>
              </a:rPr>
              <a:t>детки таким же способом возвращаются назад. Ведущим </a:t>
            </a:r>
          </a:p>
          <a:p>
            <a:pPr algn="ctr">
              <a:buNone/>
            </a:pPr>
            <a:r>
              <a:rPr lang="ru-RU" i="1" dirty="0" smtClean="0">
                <a:latin typeface="Times New Roman" pitchFamily="18" charset="0"/>
                <a:cs typeface="Times New Roman" pitchFamily="18" charset="0"/>
              </a:rPr>
              <a:t>становится тот, кто, по мнению воспитателя или взрослого </a:t>
            </a:r>
          </a:p>
          <a:p>
            <a:pPr algn="ctr">
              <a:buNone/>
            </a:pPr>
            <a:r>
              <a:rPr lang="ru-RU" i="1" dirty="0" smtClean="0">
                <a:latin typeface="Times New Roman" pitchFamily="18" charset="0"/>
                <a:cs typeface="Times New Roman" pitchFamily="18" charset="0"/>
              </a:rPr>
              <a:t>наблюдателя, лучше всех выполнял движения. </a:t>
            </a:r>
            <a:endParaRPr lang="ru-RU" dirty="0" smtClean="0">
              <a:latin typeface="Times New Roman" pitchFamily="18" charset="0"/>
              <a:cs typeface="Times New Roman" pitchFamily="18" charset="0"/>
            </a:endParaRPr>
          </a:p>
          <a:p>
            <a:pPr>
              <a:buNone/>
            </a:pPr>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SDC10365.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5720" y="142852"/>
            <a:ext cx="5072098" cy="380407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SDC10366.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14810" y="3178966"/>
            <a:ext cx="4643470" cy="348260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pPr>
              <a:buNone/>
            </a:pPr>
            <a:r>
              <a:rPr lang="ru-RU" b="1" i="1" u="sng" dirty="0" smtClean="0">
                <a:latin typeface="Times New Roman" pitchFamily="18" charset="0"/>
                <a:cs typeface="Times New Roman" pitchFamily="18" charset="0"/>
              </a:rPr>
              <a:t>Игры с мячом</a:t>
            </a:r>
            <a:r>
              <a:rPr lang="ru-RU" i="1" dirty="0" smtClean="0">
                <a:latin typeface="Times New Roman" pitchFamily="18" charset="0"/>
                <a:cs typeface="Times New Roman" pitchFamily="18" charset="0"/>
              </a:rPr>
              <a:t> </a:t>
            </a:r>
          </a:p>
          <a:p>
            <a:pPr>
              <a:buNone/>
            </a:pPr>
            <a:r>
              <a:rPr lang="ru-RU" i="1" dirty="0" smtClean="0">
                <a:latin typeface="Times New Roman" pitchFamily="18" charset="0"/>
                <a:cs typeface="Times New Roman" pitchFamily="18" charset="0"/>
              </a:rPr>
              <a:t>Подбирая подвижные игры для детей, стоит помнить о том, что для некоторых из них понадобится реквизит. Сейчас хочется рассказать, в какие игры можно поиграть с четырехлетним ребенком, если есть мячик: </a:t>
            </a:r>
          </a:p>
          <a:p>
            <a:pPr>
              <a:buNone/>
            </a:pPr>
            <a:r>
              <a:rPr lang="ru-RU" b="1" i="1" u="sng" dirty="0" smtClean="0">
                <a:latin typeface="Times New Roman" pitchFamily="18" charset="0"/>
                <a:cs typeface="Times New Roman" pitchFamily="18" charset="0"/>
              </a:rPr>
              <a:t>На меткость</a:t>
            </a:r>
            <a:r>
              <a:rPr lang="ru-RU" i="1" dirty="0" smtClean="0">
                <a:latin typeface="Times New Roman" pitchFamily="18" charset="0"/>
                <a:cs typeface="Times New Roman" pitchFamily="18" charset="0"/>
              </a:rPr>
              <a:t>. Дальше на пару метров от ребенка ставится коробка, в которую малыш должен попасть мячом. Если ребенок попадает, его нужно поощрить. Если нет – наказать (например, заставить пару раз присесть). Играть можно как на пару с ребенком, так и с толпой малышей, которые просто по очереди будут кидать в коробку мячик, соревнуясь между собой. </a:t>
            </a:r>
          </a:p>
          <a:p>
            <a:pPr>
              <a:buNone/>
            </a:pPr>
            <a:r>
              <a:rPr lang="ru-RU" b="1" i="1" u="sng" dirty="0" err="1" smtClean="0">
                <a:latin typeface="Times New Roman" pitchFamily="18" charset="0"/>
                <a:cs typeface="Times New Roman" pitchFamily="18" charset="0"/>
              </a:rPr>
              <a:t>Съедобное-несъедобное</a:t>
            </a:r>
            <a:r>
              <a:rPr lang="ru-RU" b="1" i="1" u="sng"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Нужно стать напротив малыша и, бросая ему мячик, называть предмет. Если он съедобный, кроха должен мячик поймать. Если несъедобный – отбить. Футбол. Играть можно даже вдвоем с ребенком, просто пасуя друг другу мячик. Детям это очень нравится, игра может надолго затянуться.</a:t>
            </a:r>
            <a:endParaRPr lang="ru-RU" dirty="0" smtClean="0">
              <a:latin typeface="Times New Roman" pitchFamily="18" charset="0"/>
              <a:cs typeface="Times New Roman" pitchFamily="18" charset="0"/>
            </a:endParaRPr>
          </a:p>
          <a:p>
            <a:pPr>
              <a:buNone/>
            </a:pP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r>
              <a:rPr lang="ru-RU" i="1" dirty="0" smtClean="0">
                <a:latin typeface="Times New Roman" pitchFamily="18" charset="0"/>
                <a:cs typeface="Times New Roman" pitchFamily="18" charset="0"/>
              </a:rPr>
              <a:t>Какие есть подвижные игры в детском саду? Так, </a:t>
            </a:r>
          </a:p>
          <a:p>
            <a:pPr>
              <a:buNone/>
            </a:pPr>
            <a:r>
              <a:rPr lang="ru-RU" i="1" dirty="0" smtClean="0">
                <a:latin typeface="Times New Roman" pitchFamily="18" charset="0"/>
                <a:cs typeface="Times New Roman" pitchFamily="18" charset="0"/>
              </a:rPr>
              <a:t>почему бы не поиграть в спортивные соревнования? </a:t>
            </a:r>
          </a:p>
          <a:p>
            <a:pPr>
              <a:buNone/>
            </a:pPr>
            <a:r>
              <a:rPr lang="ru-RU" i="1" dirty="0" smtClean="0">
                <a:latin typeface="Times New Roman" pitchFamily="18" charset="0"/>
                <a:cs typeface="Times New Roman" pitchFamily="18" charset="0"/>
              </a:rPr>
              <a:t>Тем более что организовать их довольно-таки </a:t>
            </a:r>
          </a:p>
          <a:p>
            <a:pPr>
              <a:buNone/>
            </a:pPr>
            <a:r>
              <a:rPr lang="ru-RU" i="1" dirty="0" smtClean="0">
                <a:latin typeface="Times New Roman" pitchFamily="18" charset="0"/>
                <a:cs typeface="Times New Roman" pitchFamily="18" charset="0"/>
              </a:rPr>
              <a:t>просто. Для этого нужно мелом на асфальте </a:t>
            </a:r>
          </a:p>
          <a:p>
            <a:pPr>
              <a:buNone/>
            </a:pPr>
            <a:r>
              <a:rPr lang="ru-RU" i="1" dirty="0" smtClean="0">
                <a:latin typeface="Times New Roman" pitchFamily="18" charset="0"/>
                <a:cs typeface="Times New Roman" pitchFamily="18" charset="0"/>
              </a:rPr>
              <a:t>нарисовать прямую линию. По ней в одну сторону </a:t>
            </a:r>
          </a:p>
          <a:p>
            <a:pPr>
              <a:buNone/>
            </a:pPr>
            <a:r>
              <a:rPr lang="ru-RU" i="1" dirty="0" smtClean="0">
                <a:latin typeface="Times New Roman" pitchFamily="18" charset="0"/>
                <a:cs typeface="Times New Roman" pitchFamily="18" charset="0"/>
              </a:rPr>
              <a:t>детки должны </a:t>
            </a:r>
            <a:r>
              <a:rPr lang="ru-RU" i="1" dirty="0" err="1" smtClean="0">
                <a:latin typeface="Times New Roman" pitchFamily="18" charset="0"/>
                <a:cs typeface="Times New Roman" pitchFamily="18" charset="0"/>
              </a:rPr>
              <a:t>пропрыгать</a:t>
            </a:r>
            <a:r>
              <a:rPr lang="ru-RU" i="1" dirty="0" smtClean="0">
                <a:latin typeface="Times New Roman" pitchFamily="18" charset="0"/>
                <a:cs typeface="Times New Roman" pitchFamily="18" charset="0"/>
              </a:rPr>
              <a:t> на одной ноге, обратно – </a:t>
            </a:r>
          </a:p>
          <a:p>
            <a:pPr>
              <a:buNone/>
            </a:pPr>
            <a:r>
              <a:rPr lang="ru-RU" i="1" dirty="0" smtClean="0">
                <a:latin typeface="Times New Roman" pitchFamily="18" charset="0"/>
                <a:cs typeface="Times New Roman" pitchFamily="18" charset="0"/>
              </a:rPr>
              <a:t>на второй. Победит тот, кто ни разу не опустил </a:t>
            </a:r>
          </a:p>
          <a:p>
            <a:pPr>
              <a:buNone/>
            </a:pPr>
            <a:r>
              <a:rPr lang="ru-RU" i="1" dirty="0" smtClean="0">
                <a:latin typeface="Times New Roman" pitchFamily="18" charset="0"/>
                <a:cs typeface="Times New Roman" pitchFamily="18" charset="0"/>
              </a:rPr>
              <a:t>поднятую ногу на асфальт. </a:t>
            </a:r>
            <a:endParaRPr lang="ru-RU" dirty="0" smtClean="0">
              <a:latin typeface="Times New Roman" pitchFamily="18" charset="0"/>
              <a:cs typeface="Times New Roman" pitchFamily="18" charset="0"/>
            </a:endParaRPr>
          </a:p>
          <a:p>
            <a:pPr>
              <a:buNone/>
            </a:pPr>
            <a:endParaRPr lang="ru-RU" dirty="0"/>
          </a:p>
        </p:txBody>
      </p:sp>
      <p:sp>
        <p:nvSpPr>
          <p:cNvPr id="3" name="Заголовок 2"/>
          <p:cNvSpPr>
            <a:spLocks noGrp="1"/>
          </p:cNvSpPr>
          <p:nvPr>
            <p:ph type="title"/>
          </p:nvPr>
        </p:nvSpPr>
        <p:spPr/>
        <p:txBody>
          <a:bodyPr>
            <a:normAutofit fontScale="90000"/>
          </a:bodyPr>
          <a:lstStyle/>
          <a:p>
            <a:pPr algn="ctr"/>
            <a:r>
              <a:rPr lang="ru-RU" i="1" u="sng" dirty="0" smtClean="0">
                <a:latin typeface="Times New Roman" pitchFamily="18" charset="0"/>
                <a:cs typeface="Times New Roman" pitchFamily="18" charset="0"/>
              </a:rPr>
              <a:t/>
            </a:r>
            <a:br>
              <a:rPr lang="ru-RU" i="1" u="sng" dirty="0" smtClean="0">
                <a:latin typeface="Times New Roman" pitchFamily="18" charset="0"/>
                <a:cs typeface="Times New Roman" pitchFamily="18" charset="0"/>
              </a:rPr>
            </a:br>
            <a:r>
              <a:rPr lang="ru-RU" i="1" u="sng" dirty="0" smtClean="0">
                <a:latin typeface="Times New Roman" pitchFamily="18" charset="0"/>
                <a:cs typeface="Times New Roman" pitchFamily="18" charset="0"/>
              </a:rPr>
              <a:t>Соревнование </a:t>
            </a:r>
            <a:br>
              <a:rPr lang="ru-RU" i="1" u="sng" dirty="0" smtClean="0">
                <a:latin typeface="Times New Roman" pitchFamily="18" charset="0"/>
                <a:cs typeface="Times New Roman" pitchFamily="18" charset="0"/>
              </a:rPr>
            </a:b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SDC10367.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0468" y="428604"/>
            <a:ext cx="4452969" cy="378621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SDC10368.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71934" y="2857496"/>
            <a:ext cx="4691095" cy="351832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i="1" u="sng" dirty="0" smtClean="0"/>
              <a:t/>
            </a:r>
            <a:br>
              <a:rPr lang="ru-RU" i="1" u="sng" dirty="0" smtClean="0"/>
            </a:br>
            <a:r>
              <a:rPr lang="ru-RU" i="1" u="sng" dirty="0" err="1" smtClean="0"/>
              <a:t>Квач</a:t>
            </a:r>
            <a:r>
              <a:rPr lang="ru-RU" i="1" dirty="0" smtClean="0"/>
              <a:t> </a:t>
            </a:r>
            <a:br>
              <a:rPr lang="ru-RU" i="1" dirty="0" smtClean="0"/>
            </a:br>
            <a:endParaRPr lang="ru-RU" dirty="0"/>
          </a:p>
        </p:txBody>
      </p:sp>
      <p:sp>
        <p:nvSpPr>
          <p:cNvPr id="3" name="Содержимое 2"/>
          <p:cNvSpPr>
            <a:spLocks noGrp="1"/>
          </p:cNvSpPr>
          <p:nvPr>
            <p:ph idx="1"/>
          </p:nvPr>
        </p:nvSpPr>
        <p:spPr/>
        <p:txBody>
          <a:bodyPr>
            <a:normAutofit fontScale="62500" lnSpcReduction="20000"/>
          </a:bodyPr>
          <a:lstStyle/>
          <a:p>
            <a:pPr algn="ctr">
              <a:buNone/>
            </a:pPr>
            <a:r>
              <a:rPr lang="ru-RU" i="1" dirty="0" smtClean="0">
                <a:latin typeface="Times New Roman" pitchFamily="18" charset="0"/>
                <a:cs typeface="Times New Roman" pitchFamily="18" charset="0"/>
              </a:rPr>
              <a:t>Какие есть еще подвижные игры? 4 года малышу – это то время, </a:t>
            </a:r>
          </a:p>
          <a:p>
            <a:pPr algn="ctr">
              <a:buNone/>
            </a:pPr>
            <a:r>
              <a:rPr lang="ru-RU" i="1" dirty="0" smtClean="0">
                <a:latin typeface="Times New Roman" pitchFamily="18" charset="0"/>
                <a:cs typeface="Times New Roman" pitchFamily="18" charset="0"/>
              </a:rPr>
              <a:t>когда ребенок уже достаточно развит для различных </a:t>
            </a:r>
          </a:p>
          <a:p>
            <a:pPr algn="ctr">
              <a:buNone/>
            </a:pPr>
            <a:r>
              <a:rPr lang="ru-RU" i="1" dirty="0" smtClean="0">
                <a:latin typeface="Times New Roman" pitchFamily="18" charset="0"/>
                <a:cs typeface="Times New Roman" pitchFamily="18" charset="0"/>
              </a:rPr>
              <a:t>физических нагрузок. Ну и ни для кого не окажется секретом, </a:t>
            </a:r>
          </a:p>
          <a:p>
            <a:pPr algn="ctr">
              <a:buNone/>
            </a:pPr>
            <a:r>
              <a:rPr lang="ru-RU" i="1" dirty="0" smtClean="0">
                <a:latin typeface="Times New Roman" pitchFamily="18" charset="0"/>
                <a:cs typeface="Times New Roman" pitchFamily="18" charset="0"/>
              </a:rPr>
              <a:t>что в этом возрасте малыши очень любят бегать. Отличная для </a:t>
            </a:r>
          </a:p>
          <a:p>
            <a:pPr algn="ctr">
              <a:buNone/>
            </a:pPr>
            <a:r>
              <a:rPr lang="ru-RU" i="1" dirty="0" smtClean="0">
                <a:latin typeface="Times New Roman" pitchFamily="18" charset="0"/>
                <a:cs typeface="Times New Roman" pitchFamily="18" charset="0"/>
              </a:rPr>
              <a:t>них игра, которая называется «</a:t>
            </a:r>
            <a:r>
              <a:rPr lang="ru-RU" i="1" dirty="0" err="1" smtClean="0">
                <a:latin typeface="Times New Roman" pitchFamily="18" charset="0"/>
                <a:cs typeface="Times New Roman" pitchFamily="18" charset="0"/>
              </a:rPr>
              <a:t>Квач</a:t>
            </a:r>
            <a:r>
              <a:rPr lang="ru-RU" i="1" dirty="0" smtClean="0">
                <a:latin typeface="Times New Roman" pitchFamily="18" charset="0"/>
                <a:cs typeface="Times New Roman" pitchFamily="18" charset="0"/>
              </a:rPr>
              <a:t>». Нужно выбрать одного </a:t>
            </a:r>
          </a:p>
          <a:p>
            <a:pPr algn="ctr">
              <a:buNone/>
            </a:pPr>
            <a:r>
              <a:rPr lang="ru-RU" i="1" dirty="0" smtClean="0">
                <a:latin typeface="Times New Roman" pitchFamily="18" charset="0"/>
                <a:cs typeface="Times New Roman" pitchFamily="18" charset="0"/>
              </a:rPr>
              <a:t>ребенка, который будет догонять остальных. Когда ведущий настигает </a:t>
            </a:r>
          </a:p>
          <a:p>
            <a:pPr algn="ctr">
              <a:buNone/>
            </a:pPr>
            <a:r>
              <a:rPr lang="ru-RU" i="1" dirty="0" smtClean="0">
                <a:latin typeface="Times New Roman" pitchFamily="18" charset="0"/>
                <a:cs typeface="Times New Roman" pitchFamily="18" charset="0"/>
              </a:rPr>
              <a:t>определенного малыша, он должен дотронуться до него и сказать: «ты </a:t>
            </a:r>
          </a:p>
          <a:p>
            <a:pPr algn="ctr">
              <a:buNone/>
            </a:pP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квач</a:t>
            </a:r>
            <a:r>
              <a:rPr lang="ru-RU" i="1" dirty="0" smtClean="0">
                <a:latin typeface="Times New Roman" pitchFamily="18" charset="0"/>
                <a:cs typeface="Times New Roman" pitchFamily="18" charset="0"/>
              </a:rPr>
              <a:t>!», что означает, что ведущий сменился. Так играть можно </a:t>
            </a:r>
          </a:p>
          <a:p>
            <a:pPr algn="ctr">
              <a:buNone/>
            </a:pPr>
            <a:r>
              <a:rPr lang="ru-RU" i="1" dirty="0" smtClean="0">
                <a:latin typeface="Times New Roman" pitchFamily="18" charset="0"/>
                <a:cs typeface="Times New Roman" pitchFamily="18" charset="0"/>
              </a:rPr>
              <a:t>практически до бесконечности, пока самим ребятам не надоест. Игры </a:t>
            </a:r>
          </a:p>
          <a:p>
            <a:pPr algn="ctr">
              <a:buNone/>
            </a:pPr>
            <a:r>
              <a:rPr lang="ru-RU" i="1" dirty="0" smtClean="0">
                <a:latin typeface="Times New Roman" pitchFamily="18" charset="0"/>
                <a:cs typeface="Times New Roman" pitchFamily="18" charset="0"/>
              </a:rPr>
              <a:t>для старшего детсадовского возраста С возрастом детские подвижные </a:t>
            </a:r>
          </a:p>
          <a:p>
            <a:pPr algn="ctr">
              <a:buNone/>
            </a:pPr>
            <a:r>
              <a:rPr lang="ru-RU" i="1" dirty="0" smtClean="0">
                <a:latin typeface="Times New Roman" pitchFamily="18" charset="0"/>
                <a:cs typeface="Times New Roman" pitchFamily="18" charset="0"/>
              </a:rPr>
              <a:t>игры усложняются. И для 5-6-летних малышей они будут еще более </a:t>
            </a:r>
          </a:p>
          <a:p>
            <a:pPr algn="ctr">
              <a:buNone/>
            </a:pPr>
            <a:r>
              <a:rPr lang="ru-RU" i="1" dirty="0" smtClean="0">
                <a:latin typeface="Times New Roman" pitchFamily="18" charset="0"/>
                <a:cs typeface="Times New Roman" pitchFamily="18" charset="0"/>
              </a:rPr>
              <a:t>сложными, нежели для деток предыдущего возрастного периода. </a:t>
            </a:r>
          </a:p>
          <a:p>
            <a:pPr algn="ctr">
              <a:buNone/>
            </a:pPr>
            <a:r>
              <a:rPr lang="ru-RU" i="1" dirty="0" smtClean="0">
                <a:latin typeface="Times New Roman" pitchFamily="18" charset="0"/>
                <a:cs typeface="Times New Roman" pitchFamily="18" charset="0"/>
              </a:rPr>
              <a:t>Однако в этом возрасте с малышами уже можно играть практически во </a:t>
            </a:r>
          </a:p>
          <a:p>
            <a:pPr algn="ctr">
              <a:buNone/>
            </a:pPr>
            <a:r>
              <a:rPr lang="ru-RU" i="1" dirty="0" smtClean="0">
                <a:latin typeface="Times New Roman" pitchFamily="18" charset="0"/>
                <a:cs typeface="Times New Roman" pitchFamily="18" charset="0"/>
              </a:rPr>
              <a:t>что угодно: дети хорошо подготовлены физически, а их умственное </a:t>
            </a:r>
          </a:p>
          <a:p>
            <a:pPr algn="ctr">
              <a:buNone/>
            </a:pPr>
            <a:r>
              <a:rPr lang="ru-RU" i="1" dirty="0" smtClean="0">
                <a:latin typeface="Times New Roman" pitchFamily="18" charset="0"/>
                <a:cs typeface="Times New Roman" pitchFamily="18" charset="0"/>
              </a:rPr>
              <a:t>развитие позволяет им выполнять условия практически любой </a:t>
            </a:r>
          </a:p>
          <a:p>
            <a:pPr algn="ctr">
              <a:buNone/>
            </a:pPr>
            <a:r>
              <a:rPr lang="ru-RU" i="1" dirty="0" smtClean="0">
                <a:latin typeface="Times New Roman" pitchFamily="18" charset="0"/>
                <a:cs typeface="Times New Roman" pitchFamily="18" charset="0"/>
              </a:rPr>
              <a:t>подвижной игры. </a:t>
            </a:r>
          </a:p>
          <a:p>
            <a:pPr>
              <a:buNone/>
            </a:pP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i="1" dirty="0" smtClean="0">
                <a:latin typeface="Times New Roman" pitchFamily="18" charset="0"/>
                <a:cs typeface="Times New Roman" pitchFamily="18" charset="0"/>
              </a:rPr>
              <a:t> </a:t>
            </a:r>
            <a:br>
              <a:rPr lang="ru-RU" i="1" dirty="0" smtClean="0">
                <a:latin typeface="Times New Roman" pitchFamily="18" charset="0"/>
                <a:cs typeface="Times New Roman" pitchFamily="18" charset="0"/>
              </a:rPr>
            </a:br>
            <a:r>
              <a:rPr lang="ru-RU" i="1" u="sng" dirty="0" smtClean="0">
                <a:latin typeface="Times New Roman" pitchFamily="18" charset="0"/>
                <a:cs typeface="Times New Roman" pitchFamily="18" charset="0"/>
              </a:rPr>
              <a:t>Морская фигура</a:t>
            </a:r>
            <a:r>
              <a:rPr lang="ru-RU" i="1" dirty="0" smtClean="0">
                <a:latin typeface="Times New Roman" pitchFamily="18" charset="0"/>
                <a:cs typeface="Times New Roman" pitchFamily="18" charset="0"/>
              </a:rPr>
              <a:t> </a:t>
            </a:r>
            <a:br>
              <a:rPr lang="ru-RU" i="1" dirty="0" smtClean="0">
                <a:latin typeface="Times New Roman" pitchFamily="18" charset="0"/>
                <a:cs typeface="Times New Roman" pitchFamily="18" charset="0"/>
              </a:rPr>
            </a:br>
            <a:endParaRPr lang="ru-RU" dirty="0"/>
          </a:p>
        </p:txBody>
      </p:sp>
      <p:sp>
        <p:nvSpPr>
          <p:cNvPr id="3" name="Содержимое 2"/>
          <p:cNvSpPr>
            <a:spLocks noGrp="1"/>
          </p:cNvSpPr>
          <p:nvPr>
            <p:ph idx="1"/>
          </p:nvPr>
        </p:nvSpPr>
        <p:spPr/>
        <p:txBody>
          <a:bodyPr>
            <a:normAutofit fontScale="70000" lnSpcReduction="20000"/>
          </a:bodyPr>
          <a:lstStyle/>
          <a:p>
            <a:pPr algn="ctr">
              <a:buNone/>
            </a:pPr>
            <a:r>
              <a:rPr lang="ru-RU" i="1" dirty="0" smtClean="0">
                <a:latin typeface="Times New Roman" pitchFamily="18" charset="0"/>
                <a:cs typeface="Times New Roman" pitchFamily="18" charset="0"/>
              </a:rPr>
              <a:t>В какие можно играть подвижные игры в детском саду? Так, </a:t>
            </a:r>
          </a:p>
          <a:p>
            <a:pPr algn="ctr">
              <a:buNone/>
            </a:pPr>
            <a:r>
              <a:rPr lang="ru-RU" i="1" dirty="0" smtClean="0">
                <a:latin typeface="Times New Roman" pitchFamily="18" charset="0"/>
                <a:cs typeface="Times New Roman" pitchFamily="18" charset="0"/>
              </a:rPr>
              <a:t>почему бы не поиграть в «Морскую фигуру»? Для этого выбирается </a:t>
            </a:r>
          </a:p>
          <a:p>
            <a:pPr algn="ctr">
              <a:buNone/>
            </a:pPr>
            <a:r>
              <a:rPr lang="ru-RU" i="1" dirty="0" smtClean="0">
                <a:latin typeface="Times New Roman" pitchFamily="18" charset="0"/>
                <a:cs typeface="Times New Roman" pitchFamily="18" charset="0"/>
              </a:rPr>
              <a:t>ведущий, который будет проговаривать следующие слова толпе </a:t>
            </a:r>
          </a:p>
          <a:p>
            <a:pPr algn="ctr">
              <a:buNone/>
            </a:pPr>
            <a:r>
              <a:rPr lang="ru-RU" i="1" dirty="0" smtClean="0">
                <a:latin typeface="Times New Roman" pitchFamily="18" charset="0"/>
                <a:cs typeface="Times New Roman" pitchFamily="18" charset="0"/>
              </a:rPr>
              <a:t>деток: Море волнуется – раз! Море волнуется – два! Море </a:t>
            </a:r>
          </a:p>
          <a:p>
            <a:pPr algn="ctr">
              <a:buNone/>
            </a:pPr>
            <a:r>
              <a:rPr lang="ru-RU" i="1" dirty="0" smtClean="0">
                <a:latin typeface="Times New Roman" pitchFamily="18" charset="0"/>
                <a:cs typeface="Times New Roman" pitchFamily="18" charset="0"/>
              </a:rPr>
              <a:t>волнуется – три! Морская фигура на месте замри! При этом все </a:t>
            </a:r>
          </a:p>
          <a:p>
            <a:pPr algn="ctr">
              <a:buNone/>
            </a:pPr>
            <a:r>
              <a:rPr lang="ru-RU" i="1" dirty="0" smtClean="0">
                <a:latin typeface="Times New Roman" pitchFamily="18" charset="0"/>
                <a:cs typeface="Times New Roman" pitchFamily="18" charset="0"/>
              </a:rPr>
              <a:t>детки должны замереть в виде морских обитателей: животных </a:t>
            </a:r>
          </a:p>
          <a:p>
            <a:pPr algn="ctr">
              <a:buNone/>
            </a:pPr>
            <a:r>
              <a:rPr lang="ru-RU" i="1" dirty="0" smtClean="0">
                <a:latin typeface="Times New Roman" pitchFamily="18" charset="0"/>
                <a:cs typeface="Times New Roman" pitchFamily="18" charset="0"/>
              </a:rPr>
              <a:t>растений. Кто при этом засмеется – выбывает из игры. При желании </a:t>
            </a:r>
          </a:p>
          <a:p>
            <a:pPr algn="ctr">
              <a:buNone/>
            </a:pPr>
            <a:r>
              <a:rPr lang="ru-RU" i="1" dirty="0" smtClean="0">
                <a:latin typeface="Times New Roman" pitchFamily="18" charset="0"/>
                <a:cs typeface="Times New Roman" pitchFamily="18" charset="0"/>
              </a:rPr>
              <a:t>фразу «морская фигура» можно поменять на словосочетание «лесная </a:t>
            </a:r>
          </a:p>
          <a:p>
            <a:pPr algn="ctr">
              <a:buNone/>
            </a:pPr>
            <a:r>
              <a:rPr lang="ru-RU" i="1" dirty="0" smtClean="0">
                <a:latin typeface="Times New Roman" pitchFamily="18" charset="0"/>
                <a:cs typeface="Times New Roman" pitchFamily="18" charset="0"/>
              </a:rPr>
              <a:t>фигура» и т.д. Прятки Какие есть игры на улице (подвижные, веселые)? </a:t>
            </a:r>
          </a:p>
          <a:p>
            <a:pPr algn="ctr">
              <a:buNone/>
            </a:pPr>
            <a:r>
              <a:rPr lang="ru-RU" i="1" dirty="0" smtClean="0">
                <a:latin typeface="Times New Roman" pitchFamily="18" charset="0"/>
                <a:cs typeface="Times New Roman" pitchFamily="18" charset="0"/>
              </a:rPr>
              <a:t>Почему бы не поиграть во всем знакомые прятки? Тем более что эта </a:t>
            </a:r>
          </a:p>
          <a:p>
            <a:pPr algn="ctr">
              <a:buNone/>
            </a:pPr>
            <a:r>
              <a:rPr lang="ru-RU" i="1" dirty="0" smtClean="0">
                <a:latin typeface="Times New Roman" pitchFamily="18" charset="0"/>
                <a:cs typeface="Times New Roman" pitchFamily="18" charset="0"/>
              </a:rPr>
              <a:t>забава деткам очень нравится. Тут все просто: ведущий закрывает глаза, </a:t>
            </a:r>
          </a:p>
          <a:p>
            <a:pPr algn="ctr">
              <a:buNone/>
            </a:pPr>
            <a:r>
              <a:rPr lang="ru-RU" i="1" dirty="0" smtClean="0">
                <a:latin typeface="Times New Roman" pitchFamily="18" charset="0"/>
                <a:cs typeface="Times New Roman" pitchFamily="18" charset="0"/>
              </a:rPr>
              <a:t>проговаривает определенную считалочку (например: 1-2-3-4-5, я иду </a:t>
            </a:r>
          </a:p>
          <a:p>
            <a:pPr algn="ctr">
              <a:buNone/>
            </a:pPr>
            <a:r>
              <a:rPr lang="ru-RU" i="1" dirty="0" smtClean="0">
                <a:latin typeface="Times New Roman" pitchFamily="18" charset="0"/>
                <a:cs typeface="Times New Roman" pitchFamily="18" charset="0"/>
              </a:rPr>
              <a:t>искать! Кто не спрятался – я не виноват!). В это время все детки </a:t>
            </a:r>
          </a:p>
          <a:p>
            <a:pPr algn="ctr">
              <a:buNone/>
            </a:pPr>
            <a:r>
              <a:rPr lang="ru-RU" i="1" dirty="0" smtClean="0">
                <a:latin typeface="Times New Roman" pitchFamily="18" charset="0"/>
                <a:cs typeface="Times New Roman" pitchFamily="18" charset="0"/>
              </a:rPr>
              <a:t>прячутся. Кого ведущий отыскал последним, тот и выиграл</a:t>
            </a:r>
            <a:endParaRPr lang="ru-RU"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SDC10369.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8596" y="285728"/>
            <a:ext cx="4095747" cy="307181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3" name="Рисунок 2" descr="SDC10370.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29124" y="1214422"/>
            <a:ext cx="4095779" cy="307183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SDC10372.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0034" y="3714752"/>
            <a:ext cx="4214842" cy="305397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i="1" u="sng" dirty="0" smtClean="0">
                <a:latin typeface="Times New Roman" pitchFamily="18" charset="0"/>
                <a:cs typeface="Times New Roman" pitchFamily="18" charset="0"/>
              </a:rPr>
              <a:t/>
            </a:r>
            <a:br>
              <a:rPr lang="ru-RU" i="1" u="sng" dirty="0" smtClean="0">
                <a:latin typeface="Times New Roman" pitchFamily="18" charset="0"/>
                <a:cs typeface="Times New Roman" pitchFamily="18" charset="0"/>
              </a:rPr>
            </a:br>
            <a:r>
              <a:rPr lang="ru-RU" i="1" u="sng" dirty="0" smtClean="0">
                <a:latin typeface="Times New Roman" pitchFamily="18" charset="0"/>
                <a:cs typeface="Times New Roman" pitchFamily="18" charset="0"/>
              </a:rPr>
              <a:t>Волшебное слово</a:t>
            </a:r>
            <a:r>
              <a:rPr lang="ru-RU" i="1" dirty="0" smtClean="0">
                <a:latin typeface="Times New Roman" pitchFamily="18" charset="0"/>
                <a:cs typeface="Times New Roman" pitchFamily="18" charset="0"/>
              </a:rPr>
              <a:t> </a:t>
            </a:r>
            <a:br>
              <a:rPr lang="ru-RU" i="1" dirty="0" smtClean="0">
                <a:latin typeface="Times New Roman" pitchFamily="18" charset="0"/>
                <a:cs typeface="Times New Roman" pitchFamily="18" charset="0"/>
              </a:rPr>
            </a:br>
            <a:endParaRPr lang="ru-RU" dirty="0"/>
          </a:p>
        </p:txBody>
      </p:sp>
      <p:sp>
        <p:nvSpPr>
          <p:cNvPr id="3" name="Содержимое 2"/>
          <p:cNvSpPr>
            <a:spLocks noGrp="1"/>
          </p:cNvSpPr>
          <p:nvPr>
            <p:ph idx="1"/>
          </p:nvPr>
        </p:nvSpPr>
        <p:spPr/>
        <p:txBody>
          <a:bodyPr>
            <a:normAutofit fontScale="85000" lnSpcReduction="20000"/>
          </a:bodyPr>
          <a:lstStyle/>
          <a:p>
            <a:pPr algn="ctr">
              <a:buNone/>
            </a:pPr>
            <a:r>
              <a:rPr lang="ru-RU" i="1" dirty="0" smtClean="0">
                <a:latin typeface="Times New Roman" pitchFamily="18" charset="0"/>
                <a:cs typeface="Times New Roman" pitchFamily="18" charset="0"/>
              </a:rPr>
              <a:t>Какие можно придумать подвижные игры в группе? </a:t>
            </a:r>
          </a:p>
          <a:p>
            <a:pPr algn="ctr">
              <a:buNone/>
            </a:pPr>
            <a:r>
              <a:rPr lang="ru-RU" i="1" dirty="0" smtClean="0">
                <a:latin typeface="Times New Roman" pitchFamily="18" charset="0"/>
                <a:cs typeface="Times New Roman" pitchFamily="18" charset="0"/>
              </a:rPr>
              <a:t>Почему бы не поиграть в волшебное слово? Для </a:t>
            </a:r>
          </a:p>
          <a:p>
            <a:pPr algn="ctr">
              <a:buNone/>
            </a:pPr>
            <a:r>
              <a:rPr lang="ru-RU" i="1" dirty="0" smtClean="0">
                <a:latin typeface="Times New Roman" pitchFamily="18" charset="0"/>
                <a:cs typeface="Times New Roman" pitchFamily="18" charset="0"/>
              </a:rPr>
              <a:t>этого детки становятся в круг, а в центре него </a:t>
            </a:r>
          </a:p>
          <a:p>
            <a:pPr algn="ctr">
              <a:buNone/>
            </a:pPr>
            <a:r>
              <a:rPr lang="ru-RU" i="1" dirty="0" smtClean="0">
                <a:latin typeface="Times New Roman" pitchFamily="18" charset="0"/>
                <a:cs typeface="Times New Roman" pitchFamily="18" charset="0"/>
              </a:rPr>
              <a:t>находится ведущий. Он должен давать команд </a:t>
            </a:r>
          </a:p>
          <a:p>
            <a:pPr algn="ctr">
              <a:buNone/>
            </a:pPr>
            <a:r>
              <a:rPr lang="ru-RU" i="1" dirty="0" smtClean="0">
                <a:latin typeface="Times New Roman" pitchFamily="18" charset="0"/>
                <a:cs typeface="Times New Roman" pitchFamily="18" charset="0"/>
              </a:rPr>
              <a:t>игрокам. К примеру: «Все стали на одну ногу!» или </a:t>
            </a:r>
          </a:p>
          <a:p>
            <a:pPr algn="ctr">
              <a:buNone/>
            </a:pPr>
            <a:r>
              <a:rPr lang="ru-RU" i="1" dirty="0" smtClean="0">
                <a:latin typeface="Times New Roman" pitchFamily="18" charset="0"/>
                <a:cs typeface="Times New Roman" pitchFamily="18" charset="0"/>
              </a:rPr>
              <a:t>«все закрыли глаза!». Если ведущий говорит </a:t>
            </a:r>
          </a:p>
          <a:p>
            <a:pPr algn="ctr">
              <a:buNone/>
            </a:pPr>
            <a:r>
              <a:rPr lang="ru-RU" i="1" dirty="0" smtClean="0">
                <a:latin typeface="Times New Roman" pitchFamily="18" charset="0"/>
                <a:cs typeface="Times New Roman" pitchFamily="18" charset="0"/>
              </a:rPr>
              <a:t>волшебное слово «пожалуйста», данная команда </a:t>
            </a:r>
          </a:p>
          <a:p>
            <a:pPr algn="ctr">
              <a:buNone/>
            </a:pPr>
            <a:r>
              <a:rPr lang="ru-RU" i="1" dirty="0" smtClean="0">
                <a:latin typeface="Times New Roman" pitchFamily="18" charset="0"/>
                <a:cs typeface="Times New Roman" pitchFamily="18" charset="0"/>
              </a:rPr>
              <a:t>должна выполняться. Если же волшебного слова не </a:t>
            </a:r>
          </a:p>
          <a:p>
            <a:pPr algn="ctr">
              <a:buNone/>
            </a:pPr>
            <a:r>
              <a:rPr lang="ru-RU" i="1" dirty="0" smtClean="0">
                <a:latin typeface="Times New Roman" pitchFamily="18" charset="0"/>
                <a:cs typeface="Times New Roman" pitchFamily="18" charset="0"/>
              </a:rPr>
              <a:t>последовало, выполнять команду не нужно. Те, кто </a:t>
            </a:r>
          </a:p>
          <a:p>
            <a:pPr algn="ctr">
              <a:buNone/>
            </a:pPr>
            <a:r>
              <a:rPr lang="ru-RU" i="1" dirty="0" smtClean="0">
                <a:latin typeface="Times New Roman" pitchFamily="18" charset="0"/>
                <a:cs typeface="Times New Roman" pitchFamily="18" charset="0"/>
              </a:rPr>
              <a:t>все таки послушал ведущего, не услышав волшебное </a:t>
            </a:r>
          </a:p>
          <a:p>
            <a:pPr algn="ctr">
              <a:buNone/>
            </a:pPr>
            <a:r>
              <a:rPr lang="ru-RU" i="1" dirty="0" smtClean="0">
                <a:latin typeface="Times New Roman" pitchFamily="18" charset="0"/>
                <a:cs typeface="Times New Roman" pitchFamily="18" charset="0"/>
              </a:rPr>
              <a:t>слово, выбывает из игры. «Красная шапочка, белое перо» </a:t>
            </a:r>
          </a:p>
          <a:p>
            <a:pPr algn="ctr">
              <a:buNone/>
            </a:pPr>
            <a:r>
              <a:rPr lang="ru-RU" i="1" dirty="0" smtClean="0">
                <a:latin typeface="Times New Roman" pitchFamily="18" charset="0"/>
                <a:cs typeface="Times New Roman" pitchFamily="18" charset="0"/>
              </a:rPr>
              <a:t>Почему бы не вспомнить уже давно существующие </a:t>
            </a:r>
          </a:p>
          <a:p>
            <a:pPr algn="ctr">
              <a:buNone/>
            </a:pPr>
            <a:r>
              <a:rPr lang="ru-RU" i="1" dirty="0" smtClean="0">
                <a:latin typeface="Times New Roman" pitchFamily="18" charset="0"/>
                <a:cs typeface="Times New Roman" pitchFamily="18" charset="0"/>
              </a:rPr>
              <a:t>детские подвижные игры? </a:t>
            </a:r>
            <a:endParaRPr lang="ru-RU" dirty="0" smtClean="0">
              <a:latin typeface="Times New Roman" pitchFamily="18" charset="0"/>
              <a:cs typeface="Times New Roman" pitchFamily="18" charset="0"/>
            </a:endParaRPr>
          </a:p>
          <a:p>
            <a:pPr>
              <a:buNone/>
            </a:pP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p:txBody>
          <a:bodyPr>
            <a:normAutofit/>
          </a:bodyPr>
          <a:lstStyle/>
          <a:p>
            <a:pPr algn="ctr">
              <a:buNone/>
            </a:pPr>
            <a:r>
              <a:rPr lang="ru-RU" i="1" dirty="0" smtClean="0">
                <a:latin typeface="Times New Roman" pitchFamily="18" charset="0"/>
                <a:cs typeface="Times New Roman" pitchFamily="18" charset="0"/>
              </a:rPr>
              <a:t>Для этой игры нужно выбрать одного водящего, </a:t>
            </a:r>
          </a:p>
          <a:p>
            <a:pPr algn="ctr">
              <a:buNone/>
            </a:pPr>
            <a:r>
              <a:rPr lang="ru-RU" i="1" dirty="0" smtClean="0">
                <a:latin typeface="Times New Roman" pitchFamily="18" charset="0"/>
                <a:cs typeface="Times New Roman" pitchFamily="18" charset="0"/>
              </a:rPr>
              <a:t>который становится в центр круга, образованного </a:t>
            </a:r>
          </a:p>
          <a:p>
            <a:pPr algn="ctr">
              <a:buNone/>
            </a:pPr>
            <a:r>
              <a:rPr lang="ru-RU" i="1" dirty="0" smtClean="0">
                <a:latin typeface="Times New Roman" pitchFamily="18" charset="0"/>
                <a:cs typeface="Times New Roman" pitchFamily="18" charset="0"/>
              </a:rPr>
              <a:t>иными игроками. Необходимый инвентарь: скакалка. </a:t>
            </a:r>
          </a:p>
          <a:p>
            <a:pPr algn="ctr">
              <a:buNone/>
            </a:pPr>
            <a:r>
              <a:rPr lang="ru-RU" i="1" dirty="0" smtClean="0">
                <a:latin typeface="Times New Roman" pitchFamily="18" charset="0"/>
                <a:cs typeface="Times New Roman" pitchFamily="18" charset="0"/>
              </a:rPr>
              <a:t>Ведущий приседает и начинает крутить по кругу </a:t>
            </a:r>
          </a:p>
          <a:p>
            <a:pPr algn="ctr">
              <a:buNone/>
            </a:pPr>
            <a:r>
              <a:rPr lang="ru-RU" i="1" dirty="0" smtClean="0">
                <a:latin typeface="Times New Roman" pitchFamily="18" charset="0"/>
                <a:cs typeface="Times New Roman" pitchFamily="18" charset="0"/>
              </a:rPr>
              <a:t>скакалку возле самого пола. Игроки же должны через </a:t>
            </a:r>
          </a:p>
          <a:p>
            <a:pPr algn="ctr">
              <a:buNone/>
            </a:pPr>
            <a:r>
              <a:rPr lang="ru-RU" i="1" dirty="0" smtClean="0">
                <a:latin typeface="Times New Roman" pitchFamily="18" charset="0"/>
                <a:cs typeface="Times New Roman" pitchFamily="18" charset="0"/>
              </a:rPr>
              <a:t>нее перепрыгнуть. Кого зацепило – выбывает из </a:t>
            </a:r>
          </a:p>
          <a:p>
            <a:pPr algn="ctr">
              <a:buNone/>
            </a:pPr>
            <a:r>
              <a:rPr lang="ru-RU" i="1" dirty="0" smtClean="0">
                <a:latin typeface="Times New Roman" pitchFamily="18" charset="0"/>
                <a:cs typeface="Times New Roman" pitchFamily="18" charset="0"/>
              </a:rPr>
              <a:t>игры. Каждый раунд идет на усложнение: высота </a:t>
            </a:r>
          </a:p>
          <a:p>
            <a:pPr algn="ctr">
              <a:buNone/>
            </a:pPr>
            <a:r>
              <a:rPr lang="ru-RU" i="1" dirty="0" smtClean="0">
                <a:latin typeface="Times New Roman" pitchFamily="18" charset="0"/>
                <a:cs typeface="Times New Roman" pitchFamily="18" charset="0"/>
              </a:rPr>
              <a:t>прокручиваемой ведущим скакалки увеличивается </a:t>
            </a:r>
            <a:endParaRPr lang="ru-RU" dirty="0" smtClean="0">
              <a:latin typeface="Times New Roman" pitchFamily="18" charset="0"/>
              <a:cs typeface="Times New Roman" pitchFamily="18" charset="0"/>
            </a:endParaRPr>
          </a:p>
          <a:p>
            <a:pPr>
              <a:buNone/>
            </a:pPr>
            <a:endParaRPr lang="ru-RU" dirty="0"/>
          </a:p>
        </p:txBody>
      </p:sp>
      <p:sp>
        <p:nvSpPr>
          <p:cNvPr id="4" name="Заголовок 3"/>
          <p:cNvSpPr>
            <a:spLocks noGrp="1"/>
          </p:cNvSpPr>
          <p:nvPr>
            <p:ph type="title"/>
          </p:nvPr>
        </p:nvSpPr>
        <p:spPr/>
        <p:txBody>
          <a:bodyPr>
            <a:normAutofit fontScale="90000"/>
          </a:bodyPr>
          <a:lstStyle/>
          <a:p>
            <a:pPr algn="ctr"/>
            <a:r>
              <a:rPr lang="ru-RU" i="1" u="sng" dirty="0" smtClean="0">
                <a:latin typeface="Times New Roman" pitchFamily="18" charset="0"/>
                <a:cs typeface="Times New Roman" pitchFamily="18" charset="0"/>
              </a:rPr>
              <a:t/>
            </a:r>
            <a:br>
              <a:rPr lang="ru-RU" i="1" u="sng" dirty="0" smtClean="0">
                <a:latin typeface="Times New Roman" pitchFamily="18" charset="0"/>
                <a:cs typeface="Times New Roman" pitchFamily="18" charset="0"/>
              </a:rPr>
            </a:br>
            <a:r>
              <a:rPr lang="ru-RU" i="1" u="sng" dirty="0" smtClean="0">
                <a:latin typeface="Times New Roman" pitchFamily="18" charset="0"/>
                <a:cs typeface="Times New Roman" pitchFamily="18" charset="0"/>
              </a:rPr>
              <a:t>Попрыгунчики </a:t>
            </a:r>
            <a:br>
              <a:rPr lang="ru-RU" i="1" u="sng" dirty="0" smtClean="0">
                <a:latin typeface="Times New Roman" pitchFamily="18" charset="0"/>
                <a:cs typeface="Times New Roman" pitchFamily="18" charset="0"/>
              </a:rPr>
            </a:b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10000"/>
          </a:bodyPr>
          <a:lstStyle/>
          <a:p>
            <a:pPr algn="ctr">
              <a:buNone/>
            </a:pPr>
            <a:r>
              <a:rPr lang="ru-RU" i="1" dirty="0" smtClean="0">
                <a:latin typeface="Times New Roman" pitchFamily="18" charset="0"/>
                <a:cs typeface="Times New Roman" pitchFamily="18" charset="0"/>
              </a:rPr>
              <a:t>Игра — исторически сложившееся общественное явление, самостоятельный вид деятельности, свойственной человеку. Игра может быть средством самопознания, развлечения, отдыха, средством физического и общего социального воспитания, средством спорта. Игры являются сокровищницей человеческой культуры. Огромно их разнообразие. Они отражают все области материального и духовного творчества людей. Естественно, что изучением игр занимались и занимаются многие отрасли знаний: история, этнография, антропология, педагогика, теория и методика физического воспитания </a:t>
            </a:r>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r>
              <a:rPr lang="ru-RU" sz="1200" dirty="0" smtClean="0">
                <a:latin typeface="Times New Roman" pitchFamily="18" charset="0"/>
                <a:cs typeface="Times New Roman" pitchFamily="18" charset="0"/>
              </a:rPr>
              <a:t>Так, во все времена дети любили играть в «</a:t>
            </a:r>
            <a:r>
              <a:rPr lang="ru-RU" sz="1200" b="1" u="sng" dirty="0" smtClean="0">
                <a:latin typeface="Times New Roman" pitchFamily="18" charset="0"/>
                <a:cs typeface="Times New Roman" pitchFamily="18" charset="0"/>
              </a:rPr>
              <a:t>Красную шапочку, белое перо</a:t>
            </a:r>
            <a:r>
              <a:rPr lang="ru-RU" sz="1200" dirty="0" smtClean="0">
                <a:latin typeface="Times New Roman" pitchFamily="18" charset="0"/>
                <a:cs typeface="Times New Roman" pitchFamily="18" charset="0"/>
              </a:rPr>
              <a:t>». Для этой игры дети разбиваются на две одинаковые команды. Каждая команда выстраивается в ряд и с помощью рук образует крепкую цепь. Теперь капитан должен прокричать команде-противнику: «Красная шапочка, белое перо! Вызываю (имя ребенка) и больше никого»! При этом цель вызванного игрока: с разбегу разбить цепочку из рук команды противника. Если это удалось, он забирает одного человека в свою команду. Если же нет, команда проигравшего теряет ход. Побеждает та группа ребят, где детей на момент завершения игры окажется больше. </a:t>
            </a:r>
          </a:p>
          <a:p>
            <a:r>
              <a:rPr lang="ru-RU" sz="1200" b="1" u="sng" dirty="0" smtClean="0">
                <a:latin typeface="Times New Roman" pitchFamily="18" charset="0"/>
                <a:cs typeface="Times New Roman" pitchFamily="18" charset="0"/>
              </a:rPr>
              <a:t>Цвета </a:t>
            </a:r>
            <a:r>
              <a:rPr lang="ru-RU" sz="1200" dirty="0" smtClean="0">
                <a:latin typeface="Times New Roman" pitchFamily="18" charset="0"/>
                <a:cs typeface="Times New Roman" pitchFamily="18" charset="0"/>
              </a:rPr>
              <a:t>Какие еще существуют игры на улице подвижные? Дети могут поиграть в «Цвета». Для этого нужно выбрать одного ведущего. Он должен будет проговаривать следующую фразу «Все должны коснуться желтого цвета!». При этом детки должны дотронуться до желтого предмета, который находится поблизости. Это может быть разукрашенное колесо на площадке, курточка товарища, цветок. Кто не справился с задачей – выбывает. Далее ведущий называет следующий цвет. Игра продолжается до тех пор, пока все цвета не переберутся. </a:t>
            </a:r>
          </a:p>
          <a:p>
            <a:r>
              <a:rPr lang="ru-RU" sz="1200" b="1" u="sng" dirty="0" smtClean="0">
                <a:latin typeface="Times New Roman" pitchFamily="18" charset="0"/>
                <a:cs typeface="Times New Roman" pitchFamily="18" charset="0"/>
              </a:rPr>
              <a:t>Ловись рыбка</a:t>
            </a:r>
            <a:r>
              <a:rPr lang="ru-RU" sz="1200" dirty="0" smtClean="0">
                <a:latin typeface="Times New Roman" pitchFamily="18" charset="0"/>
                <a:cs typeface="Times New Roman" pitchFamily="18" charset="0"/>
              </a:rPr>
              <a:t> Просматриваем далее подвижные игры (5 лет деткам). Малыши могут поиграть в игру, которая называется «Ловись рыбка». Трое игроков берутся за руки, образуя такой себе невод. Их цель: поймать в невод рыбок (иных игроков). Пойманная рыбка становится частью невода и помогает ловить остальных. И так до последнего игрока. Испорченный телефон Весьма веселая игра для деток – испорченный телефон. Малыши становятся в ряд. Первый из них шепчет на ушко ближайшему игроку определенное слово. Тот передает далее услышанное. Весьма интересным окажется результат, который выдаст последний игрок. Он вряд ли совпадет с тем словом, которое шепнул первый игрок на ухо своему соседу</a:t>
            </a:r>
          </a:p>
          <a:p>
            <a:r>
              <a:rPr lang="ru-RU" sz="1200" b="1" u="sng" dirty="0" smtClean="0">
                <a:latin typeface="Times New Roman" pitchFamily="18" charset="0"/>
                <a:cs typeface="Times New Roman" pitchFamily="18" charset="0"/>
              </a:rPr>
              <a:t>День-ночь</a:t>
            </a:r>
            <a:r>
              <a:rPr lang="ru-RU" sz="1200" dirty="0" smtClean="0">
                <a:latin typeface="Times New Roman" pitchFamily="18" charset="0"/>
                <a:cs typeface="Times New Roman" pitchFamily="18" charset="0"/>
              </a:rPr>
              <a:t> Рассматриваем далее детские подвижные игры (6 лет ребятам). В этом возрасте можно поиграть в игру «День-ночь». Для этого выбирается ведущий – Сова. Все остальные детки – полевые мыши. Когда воспитатель говорит «День», дети бегают и резвятся. Когда произносит слово «Ночь», малыши должны замереть на одном месте. Тут в игру вступает Сова (которая днем спит). Ее цель: ходить между игроками и смотреть, кто смеется или шевелится. Найденный человек выбывает из игры и находится рядом с гнездом Совы. Интересно, но за спиной Совы, когда та не видит, малыши любят специально шевелиться и даже кривляться. </a:t>
            </a:r>
          </a:p>
          <a:p>
            <a:r>
              <a:rPr lang="ru-RU" sz="1200" b="1" u="sng" dirty="0" smtClean="0">
                <a:latin typeface="Times New Roman" pitchFamily="18" charset="0"/>
                <a:cs typeface="Times New Roman" pitchFamily="18" charset="0"/>
              </a:rPr>
              <a:t>Поймать и угадать</a:t>
            </a:r>
            <a:r>
              <a:rPr lang="ru-RU" sz="1200" dirty="0" smtClean="0">
                <a:latin typeface="Times New Roman" pitchFamily="18" charset="0"/>
                <a:cs typeface="Times New Roman" pitchFamily="18" charset="0"/>
              </a:rPr>
              <a:t> Это весьма интересная подвижная игра для малышей. Тут нужно выбрать одного водящего, которому надо завязать глаза. Цель его: поймать игрока и по ощущениям угадать, кто же ему попался. Если водящий угадывает, его сменяет пойманный человек. Если нет, игра дальше продолжается. </a:t>
            </a:r>
          </a:p>
          <a:p>
            <a:r>
              <a:rPr lang="ru-RU" sz="1200" b="1" u="sng" dirty="0" smtClean="0">
                <a:latin typeface="Times New Roman" pitchFamily="18" charset="0"/>
                <a:cs typeface="Times New Roman" pitchFamily="18" charset="0"/>
              </a:rPr>
              <a:t>Снежный бой</a:t>
            </a:r>
            <a:r>
              <a:rPr lang="ru-RU" sz="1200" dirty="0" smtClean="0">
                <a:latin typeface="Times New Roman" pitchFamily="18" charset="0"/>
                <a:cs typeface="Times New Roman" pitchFamily="18" charset="0"/>
              </a:rPr>
              <a:t> Это веселая подвижная игра, в которую можно играть в группе детского сада. Для этого надо предварительно из бумаги заготовить снежные комки. Чем их будет больше, тем лучше. Далее дети делятся на две команды. Воспитатель дает команду: «Бой!». В это время малыши должны перебрасывать комья на сторону, где находится другая команда. Побеждают те, у кого окажется меньше снежных комков. </a:t>
            </a:r>
          </a:p>
          <a:p>
            <a:endParaRPr lang="ru-RU" sz="1000" dirty="0"/>
          </a:p>
        </p:txBody>
      </p:sp>
      <p:sp>
        <p:nvSpPr>
          <p:cNvPr id="3" name="Заголовок 2"/>
          <p:cNvSpPr>
            <a:spLocks noGrp="1"/>
          </p:cNvSpPr>
          <p:nvPr>
            <p:ph type="title"/>
          </p:nvPr>
        </p:nvSpPr>
        <p:spPr/>
        <p:txBody>
          <a:bodyPr/>
          <a:lstStyle/>
          <a:p>
            <a:pPr algn="ctr"/>
            <a:r>
              <a:rPr lang="ru-RU" i="1" dirty="0" smtClean="0">
                <a:latin typeface="Times New Roman" pitchFamily="18" charset="0"/>
                <a:cs typeface="Times New Roman" pitchFamily="18" charset="0"/>
              </a:rPr>
              <a:t>Игры для детей 5-7 лет</a:t>
            </a:r>
            <a:endParaRPr lang="ru-RU" i="1"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buNone/>
            </a:pPr>
            <a:r>
              <a:rPr lang="ru-RU" i="1" dirty="0" smtClean="0">
                <a:latin typeface="Times New Roman" pitchFamily="18" charset="0"/>
                <a:cs typeface="Times New Roman" pitchFamily="18" charset="0"/>
              </a:rPr>
              <a:t>При современном дефиците свободного времени </a:t>
            </a:r>
          </a:p>
          <a:p>
            <a:pPr>
              <a:buNone/>
            </a:pPr>
            <a:r>
              <a:rPr lang="ru-RU" i="1" dirty="0" smtClean="0">
                <a:latin typeface="Times New Roman" pitchFamily="18" charset="0"/>
                <a:cs typeface="Times New Roman" pitchFamily="18" charset="0"/>
              </a:rPr>
              <a:t>в дошкольном учреждении, когда дети могут </a:t>
            </a:r>
          </a:p>
          <a:p>
            <a:pPr>
              <a:buNone/>
            </a:pPr>
            <a:r>
              <a:rPr lang="ru-RU" i="1" dirty="0" smtClean="0">
                <a:latin typeface="Times New Roman" pitchFamily="18" charset="0"/>
                <a:cs typeface="Times New Roman" pitchFamily="18" charset="0"/>
              </a:rPr>
              <a:t>проявить свою двигательную активность, </a:t>
            </a:r>
          </a:p>
          <a:p>
            <a:pPr>
              <a:buNone/>
            </a:pPr>
            <a:r>
              <a:rPr lang="ru-RU" i="1" dirty="0" smtClean="0">
                <a:latin typeface="Times New Roman" pitchFamily="18" charset="0"/>
                <a:cs typeface="Times New Roman" pitchFamily="18" charset="0"/>
              </a:rPr>
              <a:t>«пассивная прогулка» — это непростительная </a:t>
            </a:r>
          </a:p>
          <a:p>
            <a:pPr>
              <a:buNone/>
            </a:pPr>
            <a:r>
              <a:rPr lang="ru-RU" i="1" dirty="0" smtClean="0">
                <a:latin typeface="Times New Roman" pitchFamily="18" charset="0"/>
                <a:cs typeface="Times New Roman" pitchFamily="18" charset="0"/>
              </a:rPr>
              <a:t>расточительность времени. Известно, что наиболее </a:t>
            </a:r>
          </a:p>
          <a:p>
            <a:pPr>
              <a:buNone/>
            </a:pPr>
            <a:r>
              <a:rPr lang="ru-RU" i="1" dirty="0" smtClean="0">
                <a:latin typeface="Times New Roman" pitchFamily="18" charset="0"/>
                <a:cs typeface="Times New Roman" pitchFamily="18" charset="0"/>
              </a:rPr>
              <a:t>эффективен активный отдых, который насыщен </a:t>
            </a:r>
          </a:p>
          <a:p>
            <a:pPr>
              <a:buNone/>
            </a:pPr>
            <a:r>
              <a:rPr lang="ru-RU" i="1" dirty="0" smtClean="0">
                <a:latin typeface="Times New Roman" pitchFamily="18" charset="0"/>
                <a:cs typeface="Times New Roman" pitchFamily="18" charset="0"/>
              </a:rPr>
              <a:t>физическими упражнениями, подвижными играми, </a:t>
            </a:r>
          </a:p>
          <a:p>
            <a:pPr>
              <a:buNone/>
            </a:pPr>
            <a:r>
              <a:rPr lang="ru-RU" i="1" dirty="0" smtClean="0">
                <a:latin typeface="Times New Roman" pitchFamily="18" charset="0"/>
                <a:cs typeface="Times New Roman" pitchFamily="18" charset="0"/>
              </a:rPr>
              <a:t>спортивны­ми развлечениями. </a:t>
            </a:r>
            <a:br>
              <a:rPr lang="ru-RU" i="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endParaRPr lang="ru-RU" i="1" dirty="0" smtClean="0">
              <a:latin typeface="Times New Roman" pitchFamily="18" charset="0"/>
              <a:cs typeface="Times New Roman" pitchFamily="18" charset="0"/>
            </a:endParaRPr>
          </a:p>
          <a:p>
            <a:pPr>
              <a:buNone/>
            </a:pPr>
            <a:r>
              <a:rPr lang="ru-RU" i="1" dirty="0" smtClean="0">
                <a:latin typeface="Times New Roman" pitchFamily="18" charset="0"/>
                <a:cs typeface="Times New Roman" pitchFamily="18" charset="0"/>
              </a:rPr>
              <a:t>Таким образом, игра — одно из комплексных средств воспитания: она направлена на всестороннюю физическую подготовленность (через непосредственное овладение основами движения и сложных действий в изменяющихся условиях коллективной деятельности), совершенствование функций организма, черт характера играющих. </a:t>
            </a:r>
            <a:br>
              <a:rPr lang="ru-RU" i="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buNone/>
            </a:pPr>
            <a:r>
              <a:rPr lang="ru-RU" i="1" dirty="0" smtClean="0">
                <a:latin typeface="Times New Roman" pitchFamily="18" charset="0"/>
                <a:cs typeface="Times New Roman" pitchFamily="18" charset="0"/>
              </a:rPr>
              <a:t>Для самых маленьких (2-3-летних деток) Не нужно</a:t>
            </a:r>
          </a:p>
          <a:p>
            <a:pPr algn="ctr">
              <a:buNone/>
            </a:pPr>
            <a:r>
              <a:rPr lang="ru-RU" i="1" dirty="0" smtClean="0">
                <a:latin typeface="Times New Roman" pitchFamily="18" charset="0"/>
                <a:cs typeface="Times New Roman" pitchFamily="18" charset="0"/>
              </a:rPr>
              <a:t>думать, что ребенок, который еще только недавно </a:t>
            </a:r>
          </a:p>
          <a:p>
            <a:pPr algn="ctr">
              <a:buNone/>
            </a:pPr>
            <a:r>
              <a:rPr lang="ru-RU" i="1" dirty="0" smtClean="0">
                <a:latin typeface="Times New Roman" pitchFamily="18" charset="0"/>
                <a:cs typeface="Times New Roman" pitchFamily="18" charset="0"/>
              </a:rPr>
              <a:t>научился ходить, не нуждается в самых</a:t>
            </a:r>
          </a:p>
          <a:p>
            <a:pPr algn="ctr">
              <a:buNone/>
            </a:pPr>
            <a:r>
              <a:rPr lang="ru-RU" i="1" dirty="0" smtClean="0">
                <a:latin typeface="Times New Roman" pitchFamily="18" charset="0"/>
                <a:cs typeface="Times New Roman" pitchFamily="18" charset="0"/>
              </a:rPr>
              <a:t>разнообразных играх. Как раз наоборот, чем больше </a:t>
            </a:r>
          </a:p>
          <a:p>
            <a:pPr algn="ctr">
              <a:buNone/>
            </a:pPr>
            <a:r>
              <a:rPr lang="ru-RU" i="1" dirty="0" smtClean="0">
                <a:latin typeface="Times New Roman" pitchFamily="18" charset="0"/>
                <a:cs typeface="Times New Roman" pitchFamily="18" charset="0"/>
              </a:rPr>
              <a:t>кроха будет играть, тем скорее он будет </a:t>
            </a:r>
          </a:p>
          <a:p>
            <a:pPr algn="ctr">
              <a:buNone/>
            </a:pPr>
            <a:r>
              <a:rPr lang="ru-RU" i="1" dirty="0" smtClean="0">
                <a:latin typeface="Times New Roman" pitchFamily="18" charset="0"/>
                <a:cs typeface="Times New Roman" pitchFamily="18" charset="0"/>
              </a:rPr>
              <a:t>развиваться не только умственно, но и физически. </a:t>
            </a:r>
          </a:p>
          <a:p>
            <a:pPr algn="ctr">
              <a:buNone/>
            </a:pPr>
            <a:r>
              <a:rPr lang="ru-RU" i="1" dirty="0" smtClean="0">
                <a:latin typeface="Times New Roman" pitchFamily="18" charset="0"/>
                <a:cs typeface="Times New Roman" pitchFamily="18" charset="0"/>
              </a:rPr>
              <a:t>Первый блок игр, предоставленных далее, </a:t>
            </a:r>
          </a:p>
          <a:p>
            <a:pPr algn="ctr">
              <a:buNone/>
            </a:pPr>
            <a:r>
              <a:rPr lang="ru-RU" i="1" dirty="0" smtClean="0">
                <a:latin typeface="Times New Roman" pitchFamily="18" charset="0"/>
                <a:cs typeface="Times New Roman" pitchFamily="18" charset="0"/>
              </a:rPr>
              <a:t>предназначен для деток полутора - трехлетнего </a:t>
            </a:r>
          </a:p>
          <a:p>
            <a:pPr algn="ctr">
              <a:buNone/>
            </a:pPr>
            <a:r>
              <a:rPr lang="ru-RU" i="1" dirty="0" smtClean="0">
                <a:latin typeface="Times New Roman" pitchFamily="18" charset="0"/>
                <a:cs typeface="Times New Roman" pitchFamily="18" charset="0"/>
              </a:rPr>
              <a:t>возраста.</a:t>
            </a:r>
            <a:endParaRPr lang="ru-RU" dirty="0" smtClean="0">
              <a:latin typeface="Times New Roman" pitchFamily="18" charset="0"/>
              <a:cs typeface="Times New Roman" pitchFamily="18" charset="0"/>
            </a:endParaRPr>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7500" lnSpcReduction="20000"/>
          </a:bodyPr>
          <a:lstStyle/>
          <a:p>
            <a:pPr algn="ctr">
              <a:buNone/>
            </a:pPr>
            <a:r>
              <a:rPr lang="ru-RU" b="1" i="1" u="sng" dirty="0" smtClean="0">
                <a:latin typeface="Times New Roman" pitchFamily="18" charset="0"/>
                <a:cs typeface="Times New Roman" pitchFamily="18" charset="0"/>
              </a:rPr>
              <a:t>Курочка и цыплята</a:t>
            </a:r>
            <a:r>
              <a:rPr lang="ru-RU" i="1" dirty="0" smtClean="0">
                <a:latin typeface="Times New Roman" pitchFamily="18" charset="0"/>
                <a:cs typeface="Times New Roman" pitchFamily="18" charset="0"/>
              </a:rPr>
              <a:t> </a:t>
            </a:r>
          </a:p>
          <a:p>
            <a:pPr algn="ctr">
              <a:buNone/>
            </a:pPr>
            <a:r>
              <a:rPr lang="ru-RU" i="1" dirty="0" smtClean="0">
                <a:latin typeface="Times New Roman" pitchFamily="18" charset="0"/>
                <a:cs typeface="Times New Roman" pitchFamily="18" charset="0"/>
              </a:rPr>
              <a:t>Рассматривая подвижные игры на свежем воздухе, </a:t>
            </a:r>
          </a:p>
          <a:p>
            <a:pPr algn="ctr">
              <a:buNone/>
            </a:pPr>
            <a:r>
              <a:rPr lang="ru-RU" i="1" dirty="0" smtClean="0">
                <a:latin typeface="Times New Roman" pitchFamily="18" charset="0"/>
                <a:cs typeface="Times New Roman" pitchFamily="18" charset="0"/>
              </a:rPr>
              <a:t>обязательно нужно уделить внимание довольно-таки </a:t>
            </a:r>
          </a:p>
          <a:p>
            <a:pPr algn="ctr">
              <a:buNone/>
            </a:pPr>
            <a:r>
              <a:rPr lang="ru-RU" i="1" dirty="0" smtClean="0">
                <a:latin typeface="Times New Roman" pitchFamily="18" charset="0"/>
                <a:cs typeface="Times New Roman" pitchFamily="18" charset="0"/>
              </a:rPr>
              <a:t>простой, но интересной забаве для двухлетних малышей, </a:t>
            </a:r>
          </a:p>
          <a:p>
            <a:pPr algn="ctr">
              <a:buNone/>
            </a:pPr>
            <a:r>
              <a:rPr lang="ru-RU" i="1" dirty="0" smtClean="0">
                <a:latin typeface="Times New Roman" pitchFamily="18" charset="0"/>
                <a:cs typeface="Times New Roman" pitchFamily="18" charset="0"/>
              </a:rPr>
              <a:t>которая называется «Курочка и цыплята». Для ее организации </a:t>
            </a:r>
          </a:p>
          <a:p>
            <a:pPr algn="ctr">
              <a:buNone/>
            </a:pPr>
            <a:r>
              <a:rPr lang="ru-RU" i="1" dirty="0" smtClean="0">
                <a:latin typeface="Times New Roman" pitchFamily="18" charset="0"/>
                <a:cs typeface="Times New Roman" pitchFamily="18" charset="0"/>
              </a:rPr>
              <a:t>понадобится один взрослый человек и несколько деток (от двух </a:t>
            </a:r>
          </a:p>
          <a:p>
            <a:pPr algn="ctr">
              <a:buNone/>
            </a:pPr>
            <a:r>
              <a:rPr lang="ru-RU" i="1" dirty="0" smtClean="0">
                <a:latin typeface="Times New Roman" pitchFamily="18" charset="0"/>
                <a:cs typeface="Times New Roman" pitchFamily="18" charset="0"/>
              </a:rPr>
              <a:t>малышей и больше). Взрослый (мама-курочка) становится в центр </a:t>
            </a:r>
          </a:p>
          <a:p>
            <a:pPr algn="ctr">
              <a:buNone/>
            </a:pPr>
            <a:r>
              <a:rPr lang="ru-RU" i="1" dirty="0" smtClean="0">
                <a:latin typeface="Times New Roman" pitchFamily="18" charset="0"/>
                <a:cs typeface="Times New Roman" pitchFamily="18" charset="0"/>
              </a:rPr>
              <a:t>площадки или круга и начинает зазывать малышей-цыплят:- </a:t>
            </a:r>
            <a:r>
              <a:rPr lang="ru-RU" i="1" dirty="0" err="1" smtClean="0">
                <a:latin typeface="Times New Roman" pitchFamily="18" charset="0"/>
                <a:cs typeface="Times New Roman" pitchFamily="18" charset="0"/>
              </a:rPr>
              <a:t>Куд</a:t>
            </a:r>
            <a:r>
              <a:rPr lang="ru-RU" i="1" dirty="0" smtClean="0">
                <a:latin typeface="Times New Roman" pitchFamily="18" charset="0"/>
                <a:cs typeface="Times New Roman" pitchFamily="18" charset="0"/>
              </a:rPr>
              <a:t>-</a:t>
            </a:r>
          </a:p>
          <a:p>
            <a:pPr algn="ctr">
              <a:buNone/>
            </a:pPr>
            <a:r>
              <a:rPr lang="ru-RU" i="1" dirty="0" smtClean="0">
                <a:latin typeface="Times New Roman" pitchFamily="18" charset="0"/>
                <a:cs typeface="Times New Roman" pitchFamily="18" charset="0"/>
              </a:rPr>
              <a:t>куда, </a:t>
            </a:r>
            <a:r>
              <a:rPr lang="ru-RU" i="1" dirty="0" err="1" smtClean="0">
                <a:latin typeface="Times New Roman" pitchFamily="18" charset="0"/>
                <a:cs typeface="Times New Roman" pitchFamily="18" charset="0"/>
              </a:rPr>
              <a:t>куд-куда</a:t>
            </a:r>
            <a:r>
              <a:rPr lang="ru-RU" i="1" dirty="0" smtClean="0">
                <a:latin typeface="Times New Roman" pitchFamily="18" charset="0"/>
                <a:cs typeface="Times New Roman" pitchFamily="18" charset="0"/>
              </a:rPr>
              <a:t>, Все цыплята, все сюда! Быстро ко мне под крыло! </a:t>
            </a:r>
          </a:p>
          <a:p>
            <a:pPr algn="ctr">
              <a:buNone/>
            </a:pPr>
            <a:r>
              <a:rPr lang="ru-RU" i="1" dirty="0" err="1" smtClean="0">
                <a:latin typeface="Times New Roman" pitchFamily="18" charset="0"/>
                <a:cs typeface="Times New Roman" pitchFamily="18" charset="0"/>
              </a:rPr>
              <a:t>Куд-куда</a:t>
            </a:r>
            <a:r>
              <a:rPr lang="ru-RU" i="1" dirty="0" smtClean="0">
                <a:latin typeface="Times New Roman" pitchFamily="18" charset="0"/>
                <a:cs typeface="Times New Roman" pitchFamily="18" charset="0"/>
              </a:rPr>
              <a:t> всех понесло?! Под эти слова малыши должны прибежать </a:t>
            </a:r>
          </a:p>
          <a:p>
            <a:pPr algn="ctr">
              <a:buNone/>
            </a:pPr>
            <a:r>
              <a:rPr lang="ru-RU" i="1" dirty="0" smtClean="0">
                <a:latin typeface="Times New Roman" pitchFamily="18" charset="0"/>
                <a:cs typeface="Times New Roman" pitchFamily="18" charset="0"/>
              </a:rPr>
              <a:t>к маме-курочке. Продолжать играть так можно до того времени, </a:t>
            </a:r>
          </a:p>
          <a:p>
            <a:pPr algn="ctr">
              <a:buNone/>
            </a:pPr>
            <a:r>
              <a:rPr lang="ru-RU" i="1" dirty="0" smtClean="0">
                <a:latin typeface="Times New Roman" pitchFamily="18" charset="0"/>
                <a:cs typeface="Times New Roman" pitchFamily="18" charset="0"/>
              </a:rPr>
              <a:t>пока ребятам не надоест. Для большего интереса можно надеть на </a:t>
            </a:r>
          </a:p>
          <a:p>
            <a:pPr algn="ctr">
              <a:buNone/>
            </a:pPr>
            <a:r>
              <a:rPr lang="ru-RU" i="1" dirty="0" smtClean="0">
                <a:latin typeface="Times New Roman" pitchFamily="18" charset="0"/>
                <a:cs typeface="Times New Roman" pitchFamily="18" charset="0"/>
              </a:rPr>
              <a:t>деток и на маму-курочку заранее подготовленные маски. </a:t>
            </a:r>
            <a:endParaRPr lang="ru-RU" dirty="0" smtClean="0">
              <a:latin typeface="Times New Roman" pitchFamily="18" charset="0"/>
              <a:cs typeface="Times New Roman" pitchFamily="18" charset="0"/>
            </a:endParaRPr>
          </a:p>
          <a:p>
            <a:pPr>
              <a:buNone/>
            </a:pPr>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SDC10356.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4283" y="160711"/>
            <a:ext cx="5214976" cy="391123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3" name="Рисунок 2" descr="SDC10357.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14876" y="1285860"/>
            <a:ext cx="3905245" cy="292893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SDC10358.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28794" y="3786190"/>
            <a:ext cx="3667119" cy="275033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10000"/>
          </a:bodyPr>
          <a:lstStyle/>
          <a:p>
            <a:pPr>
              <a:buNone/>
            </a:pPr>
            <a:r>
              <a:rPr lang="ru-RU" b="1" i="1" u="sng" dirty="0" smtClean="0">
                <a:latin typeface="Times New Roman" pitchFamily="18" charset="0"/>
                <a:cs typeface="Times New Roman" pitchFamily="18" charset="0"/>
              </a:rPr>
              <a:t>Платок и мяч</a:t>
            </a:r>
            <a:r>
              <a:rPr lang="ru-RU" i="1" dirty="0" smtClean="0">
                <a:latin typeface="Times New Roman" pitchFamily="18" charset="0"/>
                <a:cs typeface="Times New Roman" pitchFamily="18" charset="0"/>
              </a:rPr>
              <a:t> </a:t>
            </a:r>
          </a:p>
          <a:p>
            <a:pPr algn="just">
              <a:buNone/>
            </a:pPr>
            <a:r>
              <a:rPr lang="ru-RU" i="1" dirty="0" smtClean="0">
                <a:latin typeface="Times New Roman" pitchFamily="18" charset="0"/>
                <a:cs typeface="Times New Roman" pitchFamily="18" charset="0"/>
              </a:rPr>
              <a:t>Какие еще есть подвижные игры на свежем воздухе </a:t>
            </a:r>
          </a:p>
          <a:p>
            <a:pPr algn="just">
              <a:buNone/>
            </a:pPr>
            <a:r>
              <a:rPr lang="ru-RU" i="1" dirty="0" smtClean="0">
                <a:latin typeface="Times New Roman" pitchFamily="18" charset="0"/>
                <a:cs typeface="Times New Roman" pitchFamily="18" charset="0"/>
              </a:rPr>
              <a:t>для двухлетних малышей? Так, для следующей игры </a:t>
            </a:r>
          </a:p>
          <a:p>
            <a:pPr algn="just">
              <a:buNone/>
            </a:pPr>
            <a:r>
              <a:rPr lang="ru-RU" i="1" dirty="0" smtClean="0">
                <a:latin typeface="Times New Roman" pitchFamily="18" charset="0"/>
                <a:cs typeface="Times New Roman" pitchFamily="18" charset="0"/>
              </a:rPr>
              <a:t>понадобится некий реквизит: мячик и довольно </a:t>
            </a:r>
          </a:p>
          <a:p>
            <a:pPr algn="just">
              <a:buNone/>
            </a:pPr>
            <a:r>
              <a:rPr lang="ru-RU" i="1" dirty="0" smtClean="0">
                <a:latin typeface="Times New Roman" pitchFamily="18" charset="0"/>
                <a:cs typeface="Times New Roman" pitchFamily="18" charset="0"/>
              </a:rPr>
              <a:t>большой платок. На платок мама кладет мяч, </a:t>
            </a:r>
          </a:p>
          <a:p>
            <a:pPr algn="just">
              <a:buNone/>
            </a:pPr>
            <a:r>
              <a:rPr lang="ru-RU" i="1" dirty="0" smtClean="0">
                <a:latin typeface="Times New Roman" pitchFamily="18" charset="0"/>
                <a:cs typeface="Times New Roman" pitchFamily="18" charset="0"/>
              </a:rPr>
              <a:t>вместе с ребенком его поднимает (мама за два угла и </a:t>
            </a:r>
          </a:p>
          <a:p>
            <a:pPr algn="just">
              <a:buNone/>
            </a:pPr>
            <a:r>
              <a:rPr lang="ru-RU" i="1" dirty="0" smtClean="0">
                <a:latin typeface="Times New Roman" pitchFamily="18" charset="0"/>
                <a:cs typeface="Times New Roman" pitchFamily="18" charset="0"/>
              </a:rPr>
              <a:t>малыш за два угла). Далее нужно встряхнуть </a:t>
            </a:r>
          </a:p>
          <a:p>
            <a:pPr algn="just">
              <a:buNone/>
            </a:pPr>
            <a:r>
              <a:rPr lang="ru-RU" i="1" dirty="0" smtClean="0">
                <a:latin typeface="Times New Roman" pitchFamily="18" charset="0"/>
                <a:cs typeface="Times New Roman" pitchFamily="18" charset="0"/>
              </a:rPr>
              <a:t>платочек так, чтобы мяч как можно выше </a:t>
            </a:r>
          </a:p>
          <a:p>
            <a:pPr algn="just">
              <a:buNone/>
            </a:pPr>
            <a:r>
              <a:rPr lang="ru-RU" i="1" dirty="0" smtClean="0">
                <a:latin typeface="Times New Roman" pitchFamily="18" charset="0"/>
                <a:cs typeface="Times New Roman" pitchFamily="18" charset="0"/>
              </a:rPr>
              <a:t>подскочил. Задача крохи: побежать за мячом и принести </a:t>
            </a:r>
          </a:p>
          <a:p>
            <a:pPr algn="just">
              <a:buNone/>
            </a:pPr>
            <a:r>
              <a:rPr lang="ru-RU" i="1" dirty="0" smtClean="0">
                <a:latin typeface="Times New Roman" pitchFamily="18" charset="0"/>
                <a:cs typeface="Times New Roman" pitchFamily="18" charset="0"/>
              </a:rPr>
              <a:t>его обратно. Играть можно до тех пор, пока карапузу не </a:t>
            </a:r>
          </a:p>
          <a:p>
            <a:pPr algn="just">
              <a:buNone/>
            </a:pPr>
            <a:r>
              <a:rPr lang="ru-RU" i="1" dirty="0" smtClean="0">
                <a:latin typeface="Times New Roman" pitchFamily="18" charset="0"/>
                <a:cs typeface="Times New Roman" pitchFamily="18" charset="0"/>
              </a:rPr>
              <a:t>наскучит.</a:t>
            </a:r>
            <a:endParaRPr lang="ru-RU" dirty="0" smtClean="0">
              <a:latin typeface="Times New Roman" pitchFamily="18" charset="0"/>
              <a:cs typeface="Times New Roman" pitchFamily="18" charset="0"/>
            </a:endParaRPr>
          </a:p>
          <a:p>
            <a:pPr>
              <a:buNone/>
            </a:pPr>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0000" lnSpcReduction="20000"/>
          </a:bodyPr>
          <a:lstStyle/>
          <a:p>
            <a:pPr algn="ctr">
              <a:buNone/>
            </a:pPr>
            <a:r>
              <a:rPr lang="ru-RU" b="1" i="1" u="sng" dirty="0" smtClean="0">
                <a:latin typeface="Times New Roman" pitchFamily="18" charset="0"/>
                <a:cs typeface="Times New Roman" pitchFamily="18" charset="0"/>
              </a:rPr>
              <a:t>Хоровод</a:t>
            </a:r>
            <a:r>
              <a:rPr lang="ru-RU" i="1" dirty="0" smtClean="0">
                <a:latin typeface="Times New Roman" pitchFamily="18" charset="0"/>
                <a:cs typeface="Times New Roman" pitchFamily="18" charset="0"/>
              </a:rPr>
              <a:t> </a:t>
            </a:r>
          </a:p>
          <a:p>
            <a:pPr>
              <a:buNone/>
            </a:pPr>
            <a:r>
              <a:rPr lang="ru-RU" i="1" dirty="0" smtClean="0">
                <a:latin typeface="Times New Roman" pitchFamily="18" charset="0"/>
                <a:cs typeface="Times New Roman" pitchFamily="18" charset="0"/>
              </a:rPr>
              <a:t>Рассматриваем далее подвижные игры. 3 года ребенку – это </a:t>
            </a:r>
          </a:p>
          <a:p>
            <a:pPr>
              <a:buNone/>
            </a:pPr>
            <a:r>
              <a:rPr lang="ru-RU" i="1" dirty="0" smtClean="0">
                <a:latin typeface="Times New Roman" pitchFamily="18" charset="0"/>
                <a:cs typeface="Times New Roman" pitchFamily="18" charset="0"/>
              </a:rPr>
              <a:t>такое время, когда кроха уже все понимает и с удовольствием </a:t>
            </a:r>
          </a:p>
          <a:p>
            <a:pPr>
              <a:buNone/>
            </a:pPr>
            <a:r>
              <a:rPr lang="ru-RU" i="1" dirty="0" smtClean="0">
                <a:latin typeface="Times New Roman" pitchFamily="18" charset="0"/>
                <a:cs typeface="Times New Roman" pitchFamily="18" charset="0"/>
              </a:rPr>
              <a:t>играет во все, что ему предлагают. И стоит сказать о том, что в </a:t>
            </a:r>
          </a:p>
          <a:p>
            <a:pPr>
              <a:buNone/>
            </a:pPr>
            <a:r>
              <a:rPr lang="ru-RU" i="1" dirty="0" smtClean="0">
                <a:latin typeface="Times New Roman" pitchFamily="18" charset="0"/>
                <a:cs typeface="Times New Roman" pitchFamily="18" charset="0"/>
              </a:rPr>
              <a:t>этом возрасте деткам очень нравятся различные коллективные </a:t>
            </a:r>
          </a:p>
          <a:p>
            <a:pPr>
              <a:buNone/>
            </a:pPr>
            <a:r>
              <a:rPr lang="ru-RU" i="1" dirty="0" smtClean="0">
                <a:latin typeface="Times New Roman" pitchFamily="18" charset="0"/>
                <a:cs typeface="Times New Roman" pitchFamily="18" charset="0"/>
              </a:rPr>
              <a:t>забавы. Почему бы не поводить с ребятами хоровод? Для этого </a:t>
            </a:r>
          </a:p>
          <a:p>
            <a:pPr>
              <a:buNone/>
            </a:pPr>
            <a:r>
              <a:rPr lang="ru-RU" i="1" dirty="0" smtClean="0">
                <a:latin typeface="Times New Roman" pitchFamily="18" charset="0"/>
                <a:cs typeface="Times New Roman" pitchFamily="18" charset="0"/>
              </a:rPr>
              <a:t>все детки и взрослый ведущий берутся за ручки и начинают </a:t>
            </a:r>
          </a:p>
          <a:p>
            <a:pPr>
              <a:buNone/>
            </a:pPr>
            <a:r>
              <a:rPr lang="ru-RU" i="1" dirty="0" smtClean="0">
                <a:latin typeface="Times New Roman" pitchFamily="18" charset="0"/>
                <a:cs typeface="Times New Roman" pitchFamily="18" charset="0"/>
              </a:rPr>
              <a:t>ходить по кругу. При этом ведущий приговаривает: Ходим, </a:t>
            </a:r>
          </a:p>
          <a:p>
            <a:pPr>
              <a:buNone/>
            </a:pPr>
            <a:r>
              <a:rPr lang="ru-RU" i="1" dirty="0" smtClean="0">
                <a:latin typeface="Times New Roman" pitchFamily="18" charset="0"/>
                <a:cs typeface="Times New Roman" pitchFamily="18" charset="0"/>
              </a:rPr>
              <a:t>ходим, хоровод водим На раз: присели На два: встали На три: </a:t>
            </a:r>
          </a:p>
          <a:p>
            <a:pPr>
              <a:buNone/>
            </a:pPr>
            <a:r>
              <a:rPr lang="ru-RU" i="1" dirty="0" smtClean="0">
                <a:latin typeface="Times New Roman" pitchFamily="18" charset="0"/>
                <a:cs typeface="Times New Roman" pitchFamily="18" charset="0"/>
              </a:rPr>
              <a:t>наклонились На четыре: повернулись На пять: пошли гуськом На </a:t>
            </a:r>
          </a:p>
          <a:p>
            <a:pPr>
              <a:buNone/>
            </a:pPr>
            <a:r>
              <a:rPr lang="ru-RU" i="1" dirty="0" smtClean="0">
                <a:latin typeface="Times New Roman" pitchFamily="18" charset="0"/>
                <a:cs typeface="Times New Roman" pitchFamily="18" charset="0"/>
              </a:rPr>
              <a:t>шесть: стали кружком На семь мы помяукаем На восемь – </a:t>
            </a:r>
          </a:p>
          <a:p>
            <a:pPr>
              <a:buNone/>
            </a:pPr>
            <a:r>
              <a:rPr lang="ru-RU" i="1" dirty="0" smtClean="0">
                <a:latin typeface="Times New Roman" pitchFamily="18" charset="0"/>
                <a:cs typeface="Times New Roman" pitchFamily="18" charset="0"/>
              </a:rPr>
              <a:t>прокукарекаем На девять: побежим На десять: полежим! Если </a:t>
            </a:r>
          </a:p>
          <a:p>
            <a:pPr>
              <a:buNone/>
            </a:pPr>
            <a:r>
              <a:rPr lang="ru-RU" i="1" dirty="0" smtClean="0">
                <a:latin typeface="Times New Roman" pitchFamily="18" charset="0"/>
                <a:cs typeface="Times New Roman" pitchFamily="18" charset="0"/>
              </a:rPr>
              <a:t>это лето, на счет «десять» дети могут просто сесть или упасть на </a:t>
            </a:r>
          </a:p>
          <a:p>
            <a:pPr>
              <a:buNone/>
            </a:pPr>
            <a:r>
              <a:rPr lang="ru-RU" i="1" dirty="0" smtClean="0">
                <a:latin typeface="Times New Roman" pitchFamily="18" charset="0"/>
                <a:cs typeface="Times New Roman" pitchFamily="18" charset="0"/>
              </a:rPr>
              <a:t>травку. Считалочку можно изменять на свое усмотрение. </a:t>
            </a:r>
          </a:p>
          <a:p>
            <a:pPr>
              <a:buNone/>
            </a:pPr>
            <a:r>
              <a:rPr lang="ru-RU" i="1" dirty="0" smtClean="0">
                <a:latin typeface="Times New Roman" pitchFamily="18" charset="0"/>
                <a:cs typeface="Times New Roman" pitchFamily="18" charset="0"/>
              </a:rPr>
              <a:t>Главное: чтобы детки повторяли то, что проговаривает ведущий.</a:t>
            </a:r>
            <a:endParaRPr lang="ru-RU"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SDC10360.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7158" y="267868"/>
            <a:ext cx="3929090" cy="294681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3" name="Рисунок 2" descr="SDC10361.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00562" y="214290"/>
            <a:ext cx="4429156" cy="348260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SDC10363.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7158" y="3500438"/>
            <a:ext cx="4000528" cy="300039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SDC10364.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72000" y="3786191"/>
            <a:ext cx="4286280" cy="285752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6" name="Заголовок 5"/>
          <p:cNvSpPr>
            <a:spLocks noGrp="1"/>
          </p:cNvSpPr>
          <p:nvPr>
            <p:ph type="title"/>
          </p:nvPr>
        </p:nvSpPr>
        <p:spPr/>
        <p:txBody>
          <a:bodyPr/>
          <a:lstStyle/>
          <a:p>
            <a:endParaRPr lang="ru-RU"/>
          </a:p>
        </p:txBody>
      </p:sp>
      <p:sp>
        <p:nvSpPr>
          <p:cNvPr id="7" name="Содержимое 6"/>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buNone/>
            </a:pPr>
            <a:r>
              <a:rPr lang="ru-RU" i="1" dirty="0" smtClean="0">
                <a:latin typeface="Times New Roman" pitchFamily="18" charset="0"/>
                <a:cs typeface="Times New Roman" pitchFamily="18" charset="0"/>
              </a:rPr>
              <a:t>Для деток среднего детсадовского возраста </a:t>
            </a:r>
          </a:p>
          <a:p>
            <a:pPr algn="ctr">
              <a:buNone/>
            </a:pPr>
            <a:r>
              <a:rPr lang="ru-RU" i="1" dirty="0" smtClean="0">
                <a:latin typeface="Times New Roman" pitchFamily="18" charset="0"/>
                <a:cs typeface="Times New Roman" pitchFamily="18" charset="0"/>
              </a:rPr>
              <a:t>Чем старше становится ребенок, тем более </a:t>
            </a:r>
          </a:p>
          <a:p>
            <a:pPr algn="ctr">
              <a:buNone/>
            </a:pPr>
            <a:r>
              <a:rPr lang="ru-RU" i="1" dirty="0" smtClean="0">
                <a:latin typeface="Times New Roman" pitchFamily="18" charset="0"/>
                <a:cs typeface="Times New Roman" pitchFamily="18" charset="0"/>
              </a:rPr>
              <a:t>сложные игры ему будут интересны. Малышу, </a:t>
            </a:r>
          </a:p>
          <a:p>
            <a:pPr algn="ctr">
              <a:buNone/>
            </a:pPr>
            <a:r>
              <a:rPr lang="ru-RU" i="1" dirty="0" smtClean="0">
                <a:latin typeface="Times New Roman" pitchFamily="18" charset="0"/>
                <a:cs typeface="Times New Roman" pitchFamily="18" charset="0"/>
              </a:rPr>
              <a:t>которому 4 года, уже не особо интересно </a:t>
            </a:r>
          </a:p>
          <a:p>
            <a:pPr algn="ctr">
              <a:buNone/>
            </a:pPr>
            <a:r>
              <a:rPr lang="ru-RU" i="1" dirty="0" smtClean="0">
                <a:latin typeface="Times New Roman" pitchFamily="18" charset="0"/>
                <a:cs typeface="Times New Roman" pitchFamily="18" charset="0"/>
              </a:rPr>
              <a:t>будет бежать маме-курочке под крыло. В </a:t>
            </a:r>
          </a:p>
          <a:p>
            <a:pPr algn="ctr">
              <a:buNone/>
            </a:pPr>
            <a:r>
              <a:rPr lang="ru-RU" i="1" dirty="0" smtClean="0">
                <a:latin typeface="Times New Roman" pitchFamily="18" charset="0"/>
                <a:cs typeface="Times New Roman" pitchFamily="18" charset="0"/>
              </a:rPr>
              <a:t>таком случае подвижные игры для детей </a:t>
            </a:r>
          </a:p>
          <a:p>
            <a:pPr algn="ctr">
              <a:buNone/>
            </a:pPr>
            <a:r>
              <a:rPr lang="ru-RU" i="1" dirty="0" smtClean="0">
                <a:latin typeface="Times New Roman" pitchFamily="18" charset="0"/>
                <a:cs typeface="Times New Roman" pitchFamily="18" charset="0"/>
              </a:rPr>
              <a:t>будут уже несколько иными, нежели </a:t>
            </a:r>
          </a:p>
          <a:p>
            <a:pPr algn="ctr">
              <a:buNone/>
            </a:pPr>
            <a:r>
              <a:rPr lang="ru-RU" i="1" dirty="0" smtClean="0">
                <a:latin typeface="Times New Roman" pitchFamily="18" charset="0"/>
                <a:cs typeface="Times New Roman" pitchFamily="18" charset="0"/>
              </a:rPr>
              <a:t>вышеперечисленные. </a:t>
            </a:r>
            <a:endParaRPr lang="ru-RU" dirty="0" smtClean="0">
              <a:latin typeface="Times New Roman" pitchFamily="18" charset="0"/>
              <a:cs typeface="Times New Roman" pitchFamily="18" charset="0"/>
            </a:endParaRPr>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187</TotalTime>
  <Words>1965</Words>
  <Application>Microsoft Office PowerPoint</Application>
  <PresentationFormat>Экран (4:3)</PresentationFormat>
  <Paragraphs>161</Paragraphs>
  <Slides>22</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22</vt:i4>
      </vt:variant>
    </vt:vector>
  </HeadingPairs>
  <TitlesOfParts>
    <vt:vector size="29" baseType="lpstr">
      <vt:lpstr>Arial Narrow</vt:lpstr>
      <vt:lpstr>Lucida Sans Unicode</vt:lpstr>
      <vt:lpstr>Times New Roman</vt:lpstr>
      <vt:lpstr>Verdana</vt:lpstr>
      <vt:lpstr>Wingdings 2</vt:lpstr>
      <vt:lpstr>Wingdings 3</vt:lpstr>
      <vt:lpstr>Открытая</vt:lpstr>
      <vt:lpstr>Организация работы по физическому воспитанию дошкольников через обучение детей элементам спортивных игр  и упражнений, внедрение системы коррекционно-оздоровительных игр на воздухе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Соревнование  </vt:lpstr>
      <vt:lpstr>Презентация PowerPoint</vt:lpstr>
      <vt:lpstr> Квач  </vt:lpstr>
      <vt:lpstr>  Морская фигура  </vt:lpstr>
      <vt:lpstr>Презентация PowerPoint</vt:lpstr>
      <vt:lpstr> Волшебное слово  </vt:lpstr>
      <vt:lpstr> Попрыгунчики  </vt:lpstr>
      <vt:lpstr>Игры для детей 5-7 лет</vt:lpstr>
      <vt:lpstr>Презентация PowerPoint</vt:lpstr>
      <vt:lpstr>Презентация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Организация работы по физическому воспитанию дошкольников через обучение детей элементам спортивных игр  и упражнений, внедрение системы коррекционно-оздоровительных игр на воздухе</dc:title>
  <dc:creator>Admin</dc:creator>
  <cp:lastModifiedBy>PC</cp:lastModifiedBy>
  <cp:revision>13</cp:revision>
  <dcterms:created xsi:type="dcterms:W3CDTF">2014-11-18T10:49:37Z</dcterms:created>
  <dcterms:modified xsi:type="dcterms:W3CDTF">2018-11-07T09:18:08Z</dcterms:modified>
</cp:coreProperties>
</file>