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0"/>
  </p:notesMasterIdLst>
  <p:sldIdLst>
    <p:sldId id="256" r:id="rId2"/>
    <p:sldId id="283" r:id="rId3"/>
    <p:sldId id="303" r:id="rId4"/>
    <p:sldId id="316" r:id="rId5"/>
    <p:sldId id="284" r:id="rId6"/>
    <p:sldId id="317" r:id="rId7"/>
    <p:sldId id="298" r:id="rId8"/>
    <p:sldId id="299" r:id="rId9"/>
    <p:sldId id="300" r:id="rId10"/>
    <p:sldId id="301" r:id="rId11"/>
    <p:sldId id="280" r:id="rId12"/>
    <p:sldId id="257" r:id="rId13"/>
    <p:sldId id="281" r:id="rId14"/>
    <p:sldId id="315" r:id="rId15"/>
    <p:sldId id="297" r:id="rId16"/>
    <p:sldId id="282" r:id="rId17"/>
    <p:sldId id="290" r:id="rId18"/>
    <p:sldId id="31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04" r:id="rId29"/>
  </p:sldIdLst>
  <p:sldSz cx="9144000" cy="6624638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4660"/>
  </p:normalViewPr>
  <p:slideViewPr>
    <p:cSldViewPr>
      <p:cViewPr>
        <p:scale>
          <a:sx n="75" d="100"/>
          <a:sy n="75" d="100"/>
        </p:scale>
        <p:origin x="-1332" y="-90"/>
      </p:cViewPr>
      <p:guideLst>
        <p:guide orient="horz" pos="208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5501D-EC49-4C58-BFE9-34D81D921EE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25" y="685800"/>
            <a:ext cx="4730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264A19-626D-4649-ACF5-83D690C2D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064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15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196850"/>
            <a:ext cx="9180513" cy="625475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C1B48-B413-48C1-9A80-D0D422B6087A}" type="datetimeFigureOut">
              <a:rPr lang="ru-RU"/>
              <a:pPr>
                <a:defRPr/>
              </a:pPr>
              <a:t>20.06.2018</a:t>
            </a:fld>
            <a:endParaRPr lang="ru-RU" dirty="0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01158-693D-4093-9D33-1E11B0C5E2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064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15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196850"/>
            <a:ext cx="9180513" cy="625475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DBA39-2643-4C05-82A9-46FD974F1D76}" type="datetimeFigureOut">
              <a:rPr lang="ru-RU"/>
              <a:pPr>
                <a:defRPr/>
              </a:pPr>
              <a:t>20.06.2018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BA89C-41C4-4265-9773-212C4BBAA1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>
            <a:spLocks noChangeArrowheads="1"/>
          </p:cNvSpPr>
          <p:nvPr/>
        </p:nvSpPr>
        <p:spPr bwMode="auto">
          <a:xfrm rot="420000" flipV="1">
            <a:off x="3165475" y="1069975"/>
            <a:ext cx="5257800" cy="3975100"/>
          </a:xfrm>
          <a:custGeom>
            <a:avLst/>
            <a:gdLst>
              <a:gd name="T0" fmla="*/ 5257800 w 5257800"/>
              <a:gd name="T1" fmla="*/ 2057400 h 4114800"/>
              <a:gd name="T2" fmla="*/ 2628900 w 5257800"/>
              <a:gd name="T3" fmla="*/ 4114800 h 4114800"/>
              <a:gd name="T4" fmla="*/ 0 w 5257800"/>
              <a:gd name="T5" fmla="*/ 2057400 h 4114800"/>
              <a:gd name="T6" fmla="*/ 2628900 w 5257800"/>
              <a:gd name="T7" fmla="*/ 0 h 41148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257800"/>
              <a:gd name="T13" fmla="*/ 0 h 4114800"/>
              <a:gd name="T14" fmla="*/ 5182785 w 5257800"/>
              <a:gd name="T15" fmla="*/ 4114800 h 4114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algn="ctr">
            <a:solidFill>
              <a:srgbClr val="C0C0C0"/>
            </a:solidFill>
            <a:miter lim="800000"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Прямоугольный треугольник 11"/>
          <p:cNvSpPr>
            <a:spLocks noChangeArrowheads="1"/>
          </p:cNvSpPr>
          <p:nvPr/>
        </p:nvSpPr>
        <p:spPr bwMode="auto">
          <a:xfrm rot="420000" flipV="1">
            <a:off x="8004175" y="5176838"/>
            <a:ext cx="155575" cy="150812"/>
          </a:xfrm>
          <a:prstGeom prst="rtTriangle">
            <a:avLst/>
          </a:prstGeom>
          <a:solidFill>
            <a:srgbClr val="FFFFFF"/>
          </a:solidFill>
          <a:ln w="12700" algn="ctr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000000">
                <a:alpha val="46999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618163"/>
            <a:ext cx="9163050" cy="1006475"/>
          </a:xfrm>
          <a:custGeom>
            <a:avLst/>
            <a:gdLst>
              <a:gd name="T0" fmla="*/ 6 w 5772"/>
              <a:gd name="T1" fmla="*/ 2 h 656"/>
              <a:gd name="T2" fmla="*/ 2542 w 5772"/>
              <a:gd name="T3" fmla="*/ 0 h 656"/>
              <a:gd name="T4" fmla="*/ 4374 w 5772"/>
              <a:gd name="T5" fmla="*/ 367 h 656"/>
              <a:gd name="T6" fmla="*/ 5766 w 5772"/>
              <a:gd name="T7" fmla="*/ 55 h 656"/>
              <a:gd name="T8" fmla="*/ 5772 w 5772"/>
              <a:gd name="T9" fmla="*/ 213 h 656"/>
              <a:gd name="T10" fmla="*/ 4302 w 5772"/>
              <a:gd name="T11" fmla="*/ 439 h 656"/>
              <a:gd name="T12" fmla="*/ 1488 w 5772"/>
              <a:gd name="T13" fmla="*/ 201 h 656"/>
              <a:gd name="T14" fmla="*/ 0 w 5772"/>
              <a:gd name="T15" fmla="*/ 656 h 656"/>
              <a:gd name="T16" fmla="*/ 6 w 5772"/>
              <a:gd name="T17" fmla="*/ 2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008688"/>
            <a:ext cx="4762500" cy="615950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00"/>
              <a:gd name="T16" fmla="*/ 0 h 595"/>
              <a:gd name="T17" fmla="*/ 3000 w 3000"/>
              <a:gd name="T18" fmla="*/ 595 h 5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8210-9696-4D10-AE07-80A007CA5F43}" type="datetimeFigureOut">
              <a:rPr lang="ru-RU"/>
              <a:pPr>
                <a:defRPr/>
              </a:pPr>
              <a:t>20.06.2018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140450"/>
            <a:ext cx="609600" cy="3524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A20FA-1E0F-494F-B44D-21A9AA559A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6"/>
          <p:cNvSpPr>
            <a:spLocks/>
          </p:cNvSpPr>
          <p:nvPr/>
        </p:nvSpPr>
        <p:spPr bwMode="auto">
          <a:xfrm>
            <a:off x="-9525" y="-7938"/>
            <a:ext cx="9163050" cy="10064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Полилиния 7"/>
          <p:cNvSpPr>
            <a:spLocks/>
          </p:cNvSpPr>
          <p:nvPr/>
        </p:nvSpPr>
        <p:spPr bwMode="auto">
          <a:xfrm>
            <a:off x="4381500" y="-7938"/>
            <a:ext cx="4762500" cy="615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19050" y="196850"/>
            <a:ext cx="9180513" cy="625475"/>
            <a:chOff x="-19045" y="216550"/>
            <a:chExt cx="9180548" cy="649224"/>
          </a:xfrm>
        </p:grpSpPr>
        <p:sp>
          <p:nvSpPr>
            <p:cNvPr id="6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E5CB7-8F69-439A-8ACA-37BC3BD7148D}" type="datetime1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www.pedagogsaratov.ru</a:t>
            </a:r>
            <a:endParaRPr lang="ru-RU"/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58D7-4C7C-42BE-9BE5-3C9966AA6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681038"/>
            <a:ext cx="822960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870075"/>
            <a:ext cx="8229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140450"/>
            <a:ext cx="2133600" cy="3524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B48642-09AC-4097-8C64-E387427CCC5F}" type="datetime1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15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667000" y="6140450"/>
            <a:ext cx="3352800" cy="3524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www.pedagogsaratov.ru</a:t>
            </a:r>
            <a:endParaRPr lang="ru-RU"/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140450"/>
            <a:ext cx="762000" cy="3524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A076EC-D91D-4CB0-B847-FC855A5B2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620713"/>
            <a:ext cx="7851775" cy="10223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620713"/>
            <a:ext cx="702468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179388" y="1433513"/>
            <a:ext cx="83530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i="1" dirty="0">
              <a:solidFill>
                <a:srgbClr val="00800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Презентация к уроку окружающего мира 3 класс</a:t>
            </a:r>
            <a:endParaRPr lang="ru-RU" b="1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7173" name="Picture 6" descr="ГЛ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1931988"/>
            <a:ext cx="250031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E:\Anny\Presents\bf\Junon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216400"/>
            <a:ext cx="2903538" cy="1887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5" name="Picture 2" descr="E:\Anny\Presents\bf\Alciph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243263"/>
            <a:ext cx="2243138" cy="1539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292080" y="4320431"/>
            <a:ext cx="3743970" cy="167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00050" indent="-40005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Работу выполнила</a:t>
            </a:r>
          </a:p>
          <a:p>
            <a:pPr marL="400050" indent="-40005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Учитель МАОУ гимназия №4»  </a:t>
            </a:r>
            <a:r>
              <a:rPr 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г. Саратова</a:t>
            </a:r>
          </a:p>
          <a:p>
            <a:pPr marL="400050" indent="-40005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Петрова С.В.</a:t>
            </a: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>
          <a:xfrm>
            <a:off x="467544" y="359992"/>
            <a:ext cx="8219256" cy="432047"/>
          </a:xfrm>
        </p:spPr>
        <p:txBody>
          <a:bodyPr/>
          <a:lstStyle/>
          <a:p>
            <a:r>
              <a:rPr lang="ru-RU" sz="2400" b="1" i="1" u="sng" dirty="0" smtClean="0">
                <a:latin typeface="Constantia" pitchFamily="18" charset="0"/>
              </a:rPr>
              <a:t>Бабочки обитающие в Саратовской области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792039"/>
            <a:ext cx="8363272" cy="583259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b="1" dirty="0" smtClean="0">
                <a:latin typeface="Constantia" pitchFamily="18" charset="0"/>
              </a:rPr>
              <a:t>Зорька </a:t>
            </a:r>
            <a:r>
              <a:rPr lang="ru-RU" sz="2200" b="1" dirty="0" err="1" smtClean="0">
                <a:latin typeface="Constantia" pitchFamily="18" charset="0"/>
              </a:rPr>
              <a:t>Эуфема</a:t>
            </a:r>
            <a:r>
              <a:rPr lang="ru-RU" sz="1800" dirty="0" smtClean="0">
                <a:latin typeface="Constantia" pitchFamily="18" charset="0"/>
              </a:rPr>
              <a:t> </a:t>
            </a:r>
            <a:r>
              <a:rPr lang="ru-RU" sz="2000" dirty="0" smtClean="0">
                <a:latin typeface="Consolas" pitchFamily="49" charset="0"/>
              </a:rPr>
              <a:t>- Переднее крыло длинной </a:t>
            </a:r>
            <a:r>
              <a:rPr lang="ru-RU" sz="2000" b="1" dirty="0" smtClean="0">
                <a:latin typeface="Consolas" pitchFamily="49" charset="0"/>
              </a:rPr>
              <a:t>23-26</a:t>
            </a:r>
            <a:r>
              <a:rPr lang="ru-RU" sz="2000" dirty="0" smtClean="0">
                <a:latin typeface="Consolas" pitchFamily="49" charset="0"/>
              </a:rPr>
              <a:t> мм, заостренное  сверху и снизу чисто-белое. Заднее крыло сверху светло-кремовое, просматривается рисунок нижней стороны. Грудь и брюшко покрыто густыми белесыми волосками. Льет бабочек с конца апреля по май. Зимует в виде куколки. Бабочки не имеют чёткой привязанности к местам обитания и меняют их за 3,4 года. Встречается в целинных степях </a:t>
            </a:r>
            <a:r>
              <a:rPr lang="ru-RU" sz="2000" dirty="0" err="1" smtClean="0">
                <a:latin typeface="Consolas" pitchFamily="49" charset="0"/>
              </a:rPr>
              <a:t>Вольского</a:t>
            </a:r>
            <a:r>
              <a:rPr lang="ru-RU" sz="2000" dirty="0" smtClean="0">
                <a:latin typeface="Consolas" pitchFamily="49" charset="0"/>
              </a:rPr>
              <a:t>, </a:t>
            </a:r>
            <a:r>
              <a:rPr lang="ru-RU" sz="2000" dirty="0" err="1" smtClean="0">
                <a:latin typeface="Consolas" pitchFamily="49" charset="0"/>
              </a:rPr>
              <a:t>Саратовского,Энгельского</a:t>
            </a:r>
            <a:r>
              <a:rPr lang="ru-RU" sz="2000" dirty="0" smtClean="0">
                <a:latin typeface="Consolas" pitchFamily="49" charset="0"/>
              </a:rPr>
              <a:t> ,</a:t>
            </a:r>
            <a:r>
              <a:rPr lang="ru-RU" sz="2000" dirty="0" err="1" smtClean="0">
                <a:latin typeface="Consolas" pitchFamily="49" charset="0"/>
              </a:rPr>
              <a:t>Краснокутского</a:t>
            </a:r>
            <a:r>
              <a:rPr lang="ru-RU" sz="2000" dirty="0" smtClean="0">
                <a:latin typeface="Consolas" pitchFamily="49" charset="0"/>
              </a:rPr>
              <a:t> районов, в степных и полупустынных ландшафтах на самом юге области в нагорном редколесье лесов </a:t>
            </a:r>
            <a:r>
              <a:rPr lang="ru-RU" sz="2000" dirty="0" err="1" smtClean="0">
                <a:latin typeface="Consolas" pitchFamily="49" charset="0"/>
              </a:rPr>
              <a:t>Правобережья.В</a:t>
            </a:r>
            <a:r>
              <a:rPr lang="ru-RU" sz="2000" dirty="0" smtClean="0">
                <a:latin typeface="Consolas" pitchFamily="49" charset="0"/>
              </a:rPr>
              <a:t> окрестностях Саратова бабочки не распространялись  с начала </a:t>
            </a:r>
            <a:r>
              <a:rPr lang="ru-RU" sz="2000" b="1" dirty="0" smtClean="0">
                <a:latin typeface="Consolas" pitchFamily="49" charset="0"/>
              </a:rPr>
              <a:t>1980</a:t>
            </a:r>
            <a:r>
              <a:rPr lang="ru-RU" sz="2000" dirty="0" smtClean="0">
                <a:latin typeface="Consolas" pitchFamily="49" charset="0"/>
              </a:rPr>
              <a:t>г. Численность в пригородных популяциях не превышает </a:t>
            </a:r>
            <a:r>
              <a:rPr lang="ru-RU" sz="2000" b="1" dirty="0" smtClean="0">
                <a:latin typeface="Consolas" pitchFamily="49" charset="0"/>
              </a:rPr>
              <a:t>40-50</a:t>
            </a:r>
            <a:r>
              <a:rPr lang="ru-RU" sz="2000" dirty="0" smtClean="0">
                <a:latin typeface="Consolas" pitchFamily="49" charset="0"/>
              </a:rPr>
              <a:t> особей. В коллекции Зоологического института  РАН (г. Санкт-Петербург)имеются большие серии бабочек этого вида ,собранные в Саратовской  губернии в конце </a:t>
            </a:r>
            <a:r>
              <a:rPr lang="en-US" sz="2000" dirty="0" smtClean="0">
                <a:latin typeface="Consolas" pitchFamily="49" charset="0"/>
              </a:rPr>
              <a:t>XIX-</a:t>
            </a:r>
            <a:r>
              <a:rPr lang="ru-RU" sz="2000" dirty="0" smtClean="0">
                <a:latin typeface="Consolas" pitchFamily="49" charset="0"/>
              </a:rPr>
              <a:t>начале </a:t>
            </a:r>
            <a:r>
              <a:rPr lang="en-US" sz="2000" dirty="0" smtClean="0">
                <a:latin typeface="Consolas" pitchFamily="49" charset="0"/>
              </a:rPr>
              <a:t>XX</a:t>
            </a:r>
            <a:r>
              <a:rPr lang="ru-RU" sz="2000" dirty="0" smtClean="0">
                <a:latin typeface="Consolas" pitchFamily="49" charset="0"/>
              </a:rPr>
              <a:t> веков, что свидетельствует о достаточной обычности  этих насекомых для наших мест того времени. Главная причина сокращения численности вида- сельскохозяйственное (распашка земель, </a:t>
            </a:r>
            <a:r>
              <a:rPr lang="ru-RU" sz="2000" dirty="0" err="1" smtClean="0">
                <a:latin typeface="Consolas" pitchFamily="49" charset="0"/>
              </a:rPr>
              <a:t>выпос</a:t>
            </a:r>
            <a:r>
              <a:rPr lang="ru-RU" sz="2000" dirty="0" smtClean="0">
                <a:latin typeface="Consolas" pitchFamily="49" charset="0"/>
              </a:rPr>
              <a:t> скота) и промышленное освоение степных и полупустынных территорий.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225550"/>
            <a:ext cx="7426325" cy="3041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Следует сразу оговориться, что такие понятия, как "значение", "полезность", "вредность", "красота" и т.д., природе абсолютно чужды. Они были выдуманы человеком. В природе нет ничего постоянного, все подвержено изменениям и естественному отбору. И тем не менее с точки зрения экономики человеческого общества мы делим чешуекрылых на вредные, полезные  виды. Среди дневных бабочек преобладают индифферентные виды, в то время как вредные и полезные виды относятся в своем большинстве к ночным и мелким бабочкам. 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+mn-lt"/>
            </a:endParaRPr>
          </a:p>
        </p:txBody>
      </p:sp>
      <p:sp>
        <p:nvSpPr>
          <p:cNvPr id="16386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83568" y="231775"/>
            <a:ext cx="7128792" cy="808038"/>
          </a:xfrm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ЗНАЧЕНИЕ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БАБОЧЕК В ПРИРОДЕ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6387" name="Picture 5" descr="F:\бабочки\Ins03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4354513"/>
            <a:ext cx="2270125" cy="164623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8" name="Picture 4" descr="F:\бабочки\JUNG_24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286250"/>
            <a:ext cx="2592388" cy="1878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9" name="Picture 4" descr="F:\бабочки\Ins01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4354513"/>
            <a:ext cx="2846388" cy="1789112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87984"/>
            <a:ext cx="8219256" cy="864096"/>
          </a:xfrm>
        </p:spPr>
        <p:txBody>
          <a:bodyPr/>
          <a:lstStyle/>
          <a:p>
            <a:pPr eaLnBrk="1" hangingPunct="1"/>
            <a:endParaRPr lang="ru-RU" b="1" i="1" dirty="0" smtClean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1" y="1008063"/>
            <a:ext cx="6912767" cy="53086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2"/>
                </a:solidFill>
                <a:latin typeface="+mn-lt"/>
              </a:rPr>
              <a:t>                  </a:t>
            </a:r>
            <a:r>
              <a:rPr lang="ru-RU" dirty="0" smtClean="0">
                <a:solidFill>
                  <a:srgbClr val="FF0000"/>
                </a:solidFill>
                <a:latin typeface="+mn-lt"/>
              </a:rPr>
              <a:t>Значение бабочек в жизни леса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i="1" dirty="0" smtClean="0">
                <a:latin typeface="+mn-lt"/>
              </a:rPr>
              <a:t>Бабочки играют огромную роль в жизни леса</a:t>
            </a:r>
            <a:r>
              <a:rPr lang="ru-RU" sz="1900" i="1" dirty="0" smtClean="0">
                <a:latin typeface="+mn-lt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i="1" dirty="0" smtClean="0">
                <a:latin typeface="+mn-lt"/>
              </a:rPr>
              <a:t> </a:t>
            </a:r>
            <a:r>
              <a:rPr lang="ru-RU" sz="1900" i="1" dirty="0" smtClean="0">
                <a:latin typeface="+mn-lt"/>
              </a:rPr>
              <a:t>Взрослые особи — важные опылители цветковых растений. Некоторые виды бабочек , гусеницы которых питаются листьями и хвоей относятся к </a:t>
            </a:r>
            <a:r>
              <a:rPr lang="ru-RU" sz="1900" i="1" dirty="0" err="1" smtClean="0">
                <a:latin typeface="+mn-lt"/>
              </a:rPr>
              <a:t>листогрызущим</a:t>
            </a:r>
            <a:r>
              <a:rPr lang="ru-RU" sz="1900" i="1" dirty="0" smtClean="0">
                <a:latin typeface="+mn-lt"/>
              </a:rPr>
              <a:t> и </a:t>
            </a:r>
            <a:r>
              <a:rPr lang="ru-RU" sz="1900" i="1" dirty="0" err="1" smtClean="0">
                <a:latin typeface="+mn-lt"/>
              </a:rPr>
              <a:t>хвоегрызущим</a:t>
            </a:r>
            <a:r>
              <a:rPr lang="ru-RU" sz="1900" i="1" dirty="0" smtClean="0">
                <a:latin typeface="+mn-lt"/>
              </a:rPr>
              <a:t> насекомым. Бабочки, гусеницы которых развиваются в древесине - важнейшие стволовые вредители, принадлежащие к семейству древоточцев. На всех стадиях развития — от яйца до взрослого насекомого — бабочки служат кормом  для насекомоядных птиц и хищных насекомых — жужелиц, муравьев и др.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latin typeface="+mn-lt"/>
              </a:rPr>
              <a:t>Бабочки, несомненно, самые заметные и привлекательные из многочисленных насекомых, обитающих в лесах. В ясный летний день разноцветные дневные бабочки, порхающие над цветами, — непременное украшение лесных полян.  Встреча с ними — событие для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i="1" dirty="0" smtClean="0">
                <a:latin typeface="+mn-lt"/>
              </a:rPr>
              <a:t>каждого любителя природы.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900" i="1" dirty="0" smtClean="0">
              <a:latin typeface="+mn-lt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15363" name="Picture 7" descr="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12319"/>
            <a:ext cx="2304256" cy="244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584127"/>
            <a:ext cx="6912768" cy="3600400"/>
          </a:xfrm>
        </p:spPr>
        <p:txBody>
          <a:bodyPr/>
          <a:lstStyle/>
          <a:p>
            <a:pPr eaLnBrk="1" hangingPunct="1">
              <a:buNone/>
            </a:pPr>
            <a:endParaRPr lang="ru-RU" sz="1800" dirty="0" smtClean="0">
              <a:latin typeface="+mn-lt"/>
            </a:endParaRPr>
          </a:p>
          <a:p>
            <a:pPr eaLnBrk="1" hangingPunct="1"/>
            <a:r>
              <a:rPr lang="ru-RU" sz="2000" dirty="0" smtClean="0">
                <a:latin typeface="+mn-lt"/>
              </a:rPr>
              <a:t>Немало </a:t>
            </a:r>
            <a:r>
              <a:rPr lang="ru-RU" sz="2000" dirty="0" smtClean="0">
                <a:latin typeface="+mn-lt"/>
              </a:rPr>
              <a:t>бабочек приносят пользу главным образом в качестве опылителей растений, хотя в этом смысле они уступают пчелам, шмелям и некоторым другим насекомым. </a:t>
            </a:r>
          </a:p>
          <a:p>
            <a:pPr eaLnBrk="1" hangingPunct="1"/>
            <a:endParaRPr lang="ru-RU" sz="2000" dirty="0" smtClean="0">
              <a:latin typeface="Constantia" pitchFamily="18" charset="0"/>
            </a:endParaRPr>
          </a:p>
        </p:txBody>
      </p:sp>
      <p:sp>
        <p:nvSpPr>
          <p:cNvPr id="17410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15616" y="624503"/>
            <a:ext cx="7128791" cy="815608"/>
          </a:xfrm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72369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/>
              <a:t>Тутовый шелкопряд широко используется в шелковой промышленности как производитель волокна. Некоторые чешуекрылые, гусеницы которых питаются исключительно сорняками, используются время от времени для биологической борьбы с этими последними. Иначе говоря, в места, пораженные занесенными сорняками, выпускаются гусеницы этих видов. Широкую известность в этом отношении получила американская "кактусовая моль" (</a:t>
            </a:r>
            <a:r>
              <a:rPr lang="ru-RU" dirty="0" err="1" smtClean="0"/>
              <a:t>Caeto-blastis</a:t>
            </a:r>
            <a:r>
              <a:rPr lang="ru-RU" dirty="0" smtClean="0"/>
              <a:t> </a:t>
            </a:r>
            <a:r>
              <a:rPr lang="ru-RU" dirty="0" err="1" smtClean="0"/>
              <a:t>cactorum</a:t>
            </a:r>
            <a:r>
              <a:rPr lang="ru-RU" dirty="0" smtClean="0"/>
              <a:t>), гусеницы которой живут на опунциях и используются в Австралии для биологической борьбы с этими сорняками. </a:t>
            </a:r>
            <a:endParaRPr lang="ru-RU" dirty="0" smtClean="0"/>
          </a:p>
        </p:txBody>
      </p:sp>
      <p:pic>
        <p:nvPicPr>
          <p:cNvPr id="4" name="Рисунок 5" descr="http://im4-tub-ru.yandex.net/i?id=491036038-6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12319"/>
            <a:ext cx="3240088" cy="29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52688641-3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4008438"/>
            <a:ext cx="2736850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016000"/>
            <a:ext cx="8229600" cy="42402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Вредные виды</a:t>
            </a:r>
            <a:endParaRPr lang="ru-RU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Среди бабочек однако встречается и немало вредителей. Их гусеницы наносят значительный ущерб сельскохозяйственным и лесным культурам. Каждый работник сельского хозяйства знает, как выглядят поля сахарной свеклы или огороды, пораженные гусеницами пшеничной, озимой, льняной, капустной совок и других видов. Широко известны виды чешуекрылых, питающиеся кормовыми запасами, проникающие в наши платяные шкафы и ульи. Гусеницы древоточцев и листоверток способны также натворить немало бед в лиственных лесах. Древоточцы и древесницы живут в корнях, ветвях и стволах растений, где они прогрызают длинные ходы, в результате чего деревья гибнут, древесина обесценивается, становится доступной для грибковых болезней.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Хотя большинство вредных видов и относится к ночным бабочкам. Печальную известность снискала капустница - гроза всех огородников и овощеводов. В южных районах Центральной Европы активно вредит в садах боярышница; иногда весной можно видеть черешни или груши, объеденные гусеницей многоцветницы.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>
              <a:latin typeface="Constantia" pitchFamily="18" charset="0"/>
            </a:endParaRPr>
          </a:p>
        </p:txBody>
      </p:sp>
      <p:sp>
        <p:nvSpPr>
          <p:cNvPr id="1843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124075" y="161925"/>
            <a:ext cx="4691063" cy="808038"/>
          </a:xfrm>
        </p:spPr>
        <p:txBody>
          <a:bodyPr>
            <a:spAutoFit/>
          </a:bodyPr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Calibri" pitchFamily="34" charset="0"/>
              </a:rPr>
              <a:t>ЗНАЧЕНИЕ БАБОЧЕК В ПРИРОДЕ</a:t>
            </a:r>
            <a:r>
              <a:rPr lang="ru-RU" sz="240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8435" name="Рисунок 4" descr="http://im0-tub-ru.yandex.net/i?id=324442383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51425"/>
            <a:ext cx="1476375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http://im4-tub-ru.yandex.net/i?id=281920445-5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5051425"/>
            <a:ext cx="2428875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http://im2-tub-ru.yandex.net/i?id=171195133-0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4981575"/>
            <a:ext cx="21336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http://im6-tub-ru.yandex.net/i?id=266276980-2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4981575"/>
            <a:ext cx="18478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295400"/>
            <a:ext cx="8229600" cy="4238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b="1" smtClean="0">
                <a:latin typeface="Constantia" pitchFamily="18" charset="0"/>
              </a:rPr>
              <a:t> 	</a:t>
            </a:r>
            <a:r>
              <a:rPr lang="ru-RU" sz="1800" smtClean="0">
                <a:latin typeface="Constantia" pitchFamily="18" charset="0"/>
              </a:rPr>
              <a:t>Чешуйчатокрылые, особенно бабочки, хорошо известны своей красивой окраской и узорами на крылышках. Красный, желтый, черный и белый пигменты находятся в их чешуйках. Голубой , зеленый и металлический и радужный оттенок встречаются у тропических видов – это вызывается, в основном, благодаря рефракции. Дело в том, что первая группа пигментов содержится непосредственно в миниатюрных чешуйках, а вторую образует… человеческое зрение. Нередко можно заметить, что оттенок, а то и цвет крыльев бабочки зависит от угла, под которым мы смотрим на нее. Вот голубой, зеленый и радужный оттенки это ни что иное как особое расположение чешуек на крыле. Некоторые бабочки окрашены защитно, чтобы подходить по цвету к окружающей среде и легко скрываться в ней. Многие ярко окрашенные бабочки несъедобны для птиц, которые, в свою очередь, избегают их, а другие бабочки спасаются тем, что стараются казаться похожими на несъедобных. Среди самых красивых бабочек, бесспорно, павлиний глаз. Увидеть ее можно во всем мире, равно как монархов, махаонов и ванесс.</a:t>
            </a:r>
            <a:r>
              <a:rPr lang="ru-RU" smtClean="0">
                <a:latin typeface="Constantia" pitchFamily="18" charset="0"/>
              </a:rPr>
              <a:t> </a:t>
            </a:r>
            <a:endParaRPr lang="ru-RU" sz="2000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FF0000"/>
              </a:solidFill>
              <a:latin typeface="Constantia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Constantia" pitchFamily="18" charset="0"/>
              </a:rPr>
              <a:t>Численность бабочек резко сокращается! Это тревожный сигнал, свидетельствующий о серьезной угрозе, нависшей над природой и нашей средой обитания. 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latin typeface="Constantia" pitchFamily="18" charset="0"/>
            </a:endParaRPr>
          </a:p>
        </p:txBody>
      </p:sp>
      <p:sp>
        <p:nvSpPr>
          <p:cNvPr id="19458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268538" y="231775"/>
            <a:ext cx="4546600" cy="808038"/>
          </a:xfrm>
        </p:spPr>
        <p:txBody>
          <a:bodyPr>
            <a:spAutoFit/>
          </a:bodyPr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Calibri" pitchFamily="34" charset="0"/>
              </a:rPr>
              <a:t>ОКРАСКА БАБОЧЕК В ПРИРОДЕ</a:t>
            </a:r>
            <a:r>
              <a:rPr lang="ru-RU" sz="240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338" y="0"/>
            <a:ext cx="4041775" cy="6143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00151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4800" dirty="0" smtClean="0">
                <a:ea typeface="Calibri" pitchFamily="34" charset="0"/>
                <a:cs typeface="Times New Roman" pitchFamily="18" charset="0"/>
              </a:rPr>
              <a:t>1.Каким словом одинаково названы бабочка и яркое освещение горизонта перед восходом или после захода солнца?     </a:t>
            </a:r>
            <a:endParaRPr lang="ru-RU" sz="4800" b="1" i="1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72159"/>
            <a:ext cx="61206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Зорька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613" y="1155700"/>
            <a:ext cx="6707187" cy="62865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+mj-lt"/>
              </a:rPr>
              <a:t/>
            </a:r>
            <a:br>
              <a:rPr lang="ru-RU" b="1" i="1" dirty="0" smtClean="0">
                <a:latin typeface="+mj-lt"/>
              </a:rPr>
            </a:br>
            <a:r>
              <a:rPr lang="ru-RU" b="1" i="1" dirty="0" smtClean="0">
                <a:latin typeface="+mj-lt"/>
              </a:rPr>
              <a:t/>
            </a:r>
            <a:br>
              <a:rPr lang="ru-RU" b="1" i="1" dirty="0" smtClean="0">
                <a:latin typeface="+mj-lt"/>
              </a:rPr>
            </a:br>
            <a:r>
              <a:rPr lang="ru-RU" b="1" i="1" dirty="0" smtClean="0">
                <a:latin typeface="+mj-lt"/>
              </a:rPr>
              <a:t/>
            </a:r>
            <a:br>
              <a:rPr lang="ru-RU" b="1" i="1" dirty="0" smtClean="0">
                <a:latin typeface="+mj-lt"/>
              </a:rPr>
            </a:br>
            <a:r>
              <a:rPr lang="ru-RU" sz="4000" b="1" i="1" dirty="0" smtClean="0">
                <a:latin typeface="+mj-lt"/>
              </a:rPr>
              <a:t>Тема проекта: </a:t>
            </a:r>
            <a:br>
              <a:rPr lang="ru-RU" sz="4000" b="1" i="1" dirty="0" smtClean="0">
                <a:latin typeface="+mj-lt"/>
              </a:rPr>
            </a:br>
            <a:r>
              <a:rPr lang="ru-RU" sz="4000" b="1" i="1" dirty="0" smtClean="0">
                <a:latin typeface="+mj-lt"/>
              </a:rPr>
              <a:t>« Бабочки»</a:t>
            </a:r>
            <a:br>
              <a:rPr lang="ru-RU" sz="4000" b="1" i="1" dirty="0" smtClean="0">
                <a:latin typeface="+mj-lt"/>
              </a:rPr>
            </a:br>
            <a:endParaRPr lang="ru-RU" sz="4000" b="1" i="1" dirty="0">
              <a:latin typeface="+mj-lt"/>
            </a:endParaRPr>
          </a:p>
        </p:txBody>
      </p:sp>
      <p:sp>
        <p:nvSpPr>
          <p:cNvPr id="819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870075"/>
            <a:ext cx="8229600" cy="290353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В зарослях сорной травы,</a:t>
            </a:r>
            <a:b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Смотрите, какие прекрасные</a:t>
            </a:r>
            <a:b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Бабочки родились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!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lang="ru-RU" sz="2800" b="1" i="1" dirty="0" err="1" smtClean="0">
                <a:solidFill>
                  <a:srgbClr val="FF0000"/>
                </a:solidFill>
                <a:latin typeface="Constantia" pitchFamily="18" charset="0"/>
              </a:rPr>
              <a:t>Исса</a:t>
            </a:r>
            <a:r>
              <a:rPr lang="en-US" sz="2800" b="1" i="1" dirty="0" smtClean="0">
                <a:solidFill>
                  <a:srgbClr val="FF0000"/>
                </a:solidFill>
                <a:latin typeface="Constantia" pitchFamily="18" charset="0"/>
              </a:rPr>
              <a:t>.</a:t>
            </a:r>
            <a:endParaRPr lang="ru-RU" sz="2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800" b="1" i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Constantia" pitchFamily="18" charset="0"/>
              </a:rPr>
              <a:t> </a:t>
            </a:r>
            <a:endParaRPr lang="ru-RU" sz="28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4354513"/>
            <a:ext cx="2597150" cy="177800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19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73613"/>
            <a:ext cx="2455862" cy="1595437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197" name="Рисунок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250825"/>
            <a:ext cx="2057400" cy="155733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Picture 2" descr="E:\Anny\Presents\bf\Alciph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312319"/>
            <a:ext cx="2243138" cy="1539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00151"/>
            <a:ext cx="6534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ea typeface="Calibri" pitchFamily="34" charset="0"/>
                <a:cs typeface="Times New Roman" pitchFamily="18" charset="0"/>
              </a:rPr>
              <a:t>2. Какое название бабочки совпадает с названием лягушки, живущей на деревьях?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3" y="2160191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Древесница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44168"/>
            <a:ext cx="63904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3. Как называется бабочка, в названии которой есть растение?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88183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Капустница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44167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4. Какая бабочка получила название от названия растения, которое высаживают как живую изгородь?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72159"/>
            <a:ext cx="49983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4800" b="1" i="1" dirty="0" smtClean="0">
                <a:solidFill>
                  <a:srgbClr val="FF0000"/>
                </a:solidFill>
              </a:rPr>
              <a:t>Боярышница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00151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5. </a:t>
            </a:r>
            <a:r>
              <a:rPr lang="ru-RU" sz="4800" dirty="0" smtClean="0"/>
              <a:t>Какое название бабочки совпадает с названием главы государства, названием королей, царей, императоров?  </a:t>
            </a:r>
          </a:p>
          <a:p>
            <a:pPr lvl="4">
              <a:buFont typeface="Wingdings 2" pitchFamily="18" charset="2"/>
              <a:buNone/>
            </a:pPr>
            <a:r>
              <a:rPr lang="ru-RU" sz="4800" b="1" i="1" dirty="0" smtClean="0"/>
              <a:t>			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00151"/>
            <a:ext cx="6569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</a:t>
            </a:r>
            <a:r>
              <a:rPr lang="ru-RU" sz="6000" b="1" i="1" dirty="0" smtClean="0">
                <a:solidFill>
                  <a:srgbClr val="FF0000"/>
                </a:solidFill>
              </a:rPr>
              <a:t>Монарх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600" smtClean="0"/>
              <a:t>Список литературы</a:t>
            </a:r>
            <a:br>
              <a:rPr lang="ru-RU" sz="4600" smtClean="0"/>
            </a:br>
            <a:endParaRPr lang="ru-RU" sz="4600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Линник Ю.В. «Этюды о бабочках»(Человек и природа) № 11 1989г.</a:t>
            </a:r>
          </a:p>
          <a:p>
            <a:r>
              <a:rPr lang="ru-RU" smtClean="0"/>
              <a:t>Плавильщиков Н.Н. Занимательная энтомология—Детская литература ,1990г.</a:t>
            </a:r>
          </a:p>
          <a:p>
            <a:r>
              <a:rPr lang="ru-RU" smtClean="0"/>
              <a:t>Энциклопедия для детей «Наш мир от А до Я»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№ 4 ,2011г.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681038"/>
            <a:ext cx="7571184" cy="471041"/>
          </a:xfrm>
        </p:spPr>
        <p:txBody>
          <a:bodyPr/>
          <a:lstStyle/>
          <a:p>
            <a:endParaRPr lang="ru-RU" sz="4600" dirty="0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1296095"/>
            <a:ext cx="8219256" cy="481260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Для каждого любителя природы бабочки - это праздник души. Богатство красок и полёт -  то стремительный, то неторопливый - вот что замечает большинство из нас. Бабочки – это прекрасные творения живой природы, вершина её художественного мастерства, шедевр эволюции.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Малыш, начинающий делать первые шаги, и седой «юный натуралист» с одинаковым душевным трепетом относятся к этим замечательным произведениям природы, интуитивно желая быть чище, добрее, совершеннее.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Вот и мы с вами познакомимся с этими удивительными созданиями, населяющими практически все уголки нашей планеты.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Поэт Майков писал: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« Долина вся в цветах,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Над этими цветами –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Рой пёстрых бабочек,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n-lt"/>
              </a:rPr>
              <a:t>Цветов летучих рой!»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Легенды о бабочках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81038"/>
            <a:ext cx="6346825" cy="892175"/>
          </a:xfrm>
        </p:spPr>
        <p:txBody>
          <a:bodyPr/>
          <a:lstStyle/>
          <a:p>
            <a:pPr algn="ctr" eaLnBrk="1" hangingPunct="1"/>
            <a:r>
              <a:rPr lang="ru-RU" sz="4500" smtClean="0">
                <a:latin typeface="Calibri" pitchFamily="34" charset="0"/>
              </a:rPr>
              <a:t/>
            </a:r>
            <a:br>
              <a:rPr lang="ru-RU" sz="4500" smtClean="0">
                <a:latin typeface="Calibri" pitchFamily="34" charset="0"/>
              </a:rPr>
            </a:br>
            <a:endParaRPr lang="ru-RU" sz="4500" smtClean="0">
              <a:latin typeface="Calibri" pitchFamily="34" charset="0"/>
            </a:endParaRPr>
          </a:p>
        </p:txBody>
      </p:sp>
      <p:sp>
        <p:nvSpPr>
          <p:cNvPr id="9218" name="Содержимое 2"/>
          <p:cNvSpPr>
            <a:spLocks noGrp="1"/>
          </p:cNvSpPr>
          <p:nvPr>
            <p:ph idx="4294967295"/>
          </p:nvPr>
        </p:nvSpPr>
        <p:spPr>
          <a:xfrm>
            <a:off x="539551" y="720031"/>
            <a:ext cx="8209161" cy="460920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 dirty="0" smtClean="0">
                <a:latin typeface="Constantia" pitchFamily="18" charset="0"/>
              </a:rPr>
              <a:t> 	</a:t>
            </a:r>
            <a:endParaRPr lang="ru-RU" sz="1800" b="1" dirty="0" smtClean="0">
              <a:latin typeface="+mn-lt"/>
            </a:endParaRPr>
          </a:p>
          <a:p>
            <a:pPr eaLnBrk="1" hangingPunct="1"/>
            <a:r>
              <a:rPr lang="ru-RU" sz="1800" dirty="0" smtClean="0">
                <a:latin typeface="+mn-lt"/>
              </a:rPr>
              <a:t>Бабочки - излюбленный мотив мифов и легенд многих народов мира. Изображения этих крылатых созданий оставили на фресках египтяне еще 3.5 тысячи лет назад, соотнося их стадии жизни с жизнью человеческой – от зарождения сознания до просветления, воскрешения души. Люди окружали бабочек легендами и мифами. Древние представления о них связаны с самыми главными для человека понятиями: жизнь и смерть, душа, любовь, счастье. 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</a:t>
            </a:r>
            <a:r>
              <a:rPr lang="ru-RU" sz="1800" dirty="0" smtClean="0">
                <a:latin typeface="Constantia" pitchFamily="18" charset="0"/>
              </a:rPr>
              <a:t/>
            </a:r>
            <a:br>
              <a:rPr lang="ru-RU" sz="1800" dirty="0" smtClean="0">
                <a:latin typeface="Constantia" pitchFamily="18" charset="0"/>
              </a:rPr>
            </a:br>
            <a:endParaRPr lang="ru-RU" sz="2000" dirty="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40111"/>
            <a:ext cx="770485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Эльфы – духи воздуха, пришедшие к нам из скандинавской мифологии, изображались в виде маленьких человечков с крыльями бабочки. В Японии считают, что увидеть бабочку у себя в доме – к счастью: они символизируют все лучшее в жизни человека. Именно в </a:t>
            </a:r>
            <a:r>
              <a:rPr lang="ru-RU" sz="2000" dirty="0" err="1" smtClean="0"/>
              <a:t>древнеяпонской</a:t>
            </a:r>
            <a:r>
              <a:rPr lang="ru-RU" sz="2000" dirty="0" smtClean="0"/>
              <a:t> классике впервые описан обычай выпускать на свадьбе пару живых бабочек. В Китае до сих пор жених перед свадьбой дарит невесте живую или нефритовую бабочку – символ неизменной любви. По древней легенде ацтеков и индийцев – бабочки передают наши желания небесам, и если нашептать бабочке свое желание и затем выпустить ее, то оно непременно сбудется. </a:t>
            </a:r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z="1800" b="1" dirty="0" smtClean="0">
              <a:latin typeface="Constantia" pitchFamily="18" charset="0"/>
            </a:endParaRPr>
          </a:p>
        </p:txBody>
      </p:sp>
      <p:sp>
        <p:nvSpPr>
          <p:cNvPr id="10242" name="Rectangle 1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latin typeface="+mn-lt"/>
              </a:rPr>
              <a:t>Во многих странах бабочка до сих пор является символом любви, счастья и благополучия. И, как в древние времена, считается, что она может помочь исполнить самые заветные желания. Славяне также верили: чистые души ангелов прилетают к нам дневными бабочками, чтобы передать наши желания на небеса. У христиан и католиков бабочка часто изображается сидящей на руке младенца Христа, и является символом возрождения и воскрешения души. </a:t>
            </a:r>
          </a:p>
          <a:p>
            <a:endParaRPr lang="ru-RU" sz="2000" dirty="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 idx="4294967295"/>
          </p:nvPr>
        </p:nvSpPr>
        <p:spPr>
          <a:xfrm>
            <a:off x="1403350" y="576263"/>
            <a:ext cx="8229600" cy="1103312"/>
          </a:xfrm>
        </p:spPr>
        <p:txBody>
          <a:bodyPr/>
          <a:lstStyle/>
          <a:p>
            <a:r>
              <a:rPr lang="ru-RU" sz="2400" b="1" i="1" u="sng" smtClean="0">
                <a:latin typeface="Constantia" pitchFamily="18" charset="0"/>
              </a:rPr>
              <a:t>Бабочки обитающие в Саратовской области</a:t>
            </a:r>
            <a:r>
              <a:rPr lang="ru-RU" sz="2000" b="1" i="1" u="sng" smtClean="0">
                <a:latin typeface="Constantia" pitchFamily="18" charset="0"/>
              </a:rPr>
              <a:t/>
            </a:r>
            <a:br>
              <a:rPr lang="ru-RU" sz="2000" b="1" i="1" u="sng" smtClean="0">
                <a:latin typeface="Constantia" pitchFamily="18" charset="0"/>
              </a:rPr>
            </a:br>
            <a:endParaRPr lang="ru-RU" sz="2000" b="1" i="1" u="sng" smtClean="0">
              <a:latin typeface="Constantia" pitchFamily="18" charset="0"/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+mn-lt"/>
              </a:rPr>
              <a:t>Капустница</a:t>
            </a:r>
            <a:r>
              <a:rPr lang="ru-RU" sz="2400" dirty="0" smtClean="0">
                <a:latin typeface="+mn-lt"/>
              </a:rPr>
              <a:t> - всем знакомая и привычная бабочка, крупная, белая, с темными, хорошо заметными пятнами и полями на вершинах крыльев.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Любимое кормовое растение гусениц капустницы - капуста, за это она не очень любима агрономами и садоводами-огородниками. Изначально для питания гусениц капустницы служили растения семейства крестоцветных (горчица полевая, редька полевая). Сейчас этот вид широко распространен из-за культивирования капусты на больших территориях, и с гусеницами капустницы борются с помощью ядохимикатов, от которых значительно больше страдают редкие виды бабочек, а капустницу удается победить ненадолго.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359992"/>
            <a:ext cx="8218487" cy="720080"/>
          </a:xfrm>
        </p:spPr>
        <p:txBody>
          <a:bodyPr/>
          <a:lstStyle/>
          <a:p>
            <a:r>
              <a:rPr lang="ru-RU" sz="2400" b="1" i="1" u="sng" smtClean="0">
                <a:latin typeface="Constantia" pitchFamily="18" charset="0"/>
              </a:rPr>
              <a:t>Бабочки обитающие в Саратовской области</a:t>
            </a:r>
          </a:p>
        </p:txBody>
      </p:sp>
      <p:sp>
        <p:nvSpPr>
          <p:cNvPr id="12290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152079"/>
            <a:ext cx="8291264" cy="4956621"/>
          </a:xfrm>
        </p:spPr>
        <p:txBody>
          <a:bodyPr/>
          <a:lstStyle/>
          <a:p>
            <a:r>
              <a:rPr lang="ru-RU" sz="2200" b="1" dirty="0" smtClean="0">
                <a:latin typeface="+mn-lt"/>
              </a:rPr>
              <a:t>Поликсена</a:t>
            </a:r>
            <a:r>
              <a:rPr lang="ru-RU" sz="2200" dirty="0" smtClean="0">
                <a:latin typeface="+mn-lt"/>
              </a:rPr>
              <a:t> –</a:t>
            </a:r>
            <a:r>
              <a:rPr lang="ru-RU" sz="2000" dirty="0" smtClean="0">
                <a:latin typeface="+mn-lt"/>
              </a:rPr>
              <a:t>дневная бабочка семейства Парусников. Единственный представитель рода ,обитающий на территории России. Бабочка средней величины, передние крылья 30-34 мм основной фон крыльев бледно-желтый ,бархатисто-черные полосы образуют сложный рисунок. Голова с красными волосками. Грудь в длинных светлых волосках. Встречается локально  по всей территории Правобережья Саратовской области. В Левобережье отмечался только в </a:t>
            </a:r>
            <a:r>
              <a:rPr lang="ru-RU" sz="2000" dirty="0" err="1" smtClean="0">
                <a:latin typeface="+mn-lt"/>
              </a:rPr>
              <a:t>Краснопартизанском</a:t>
            </a:r>
            <a:r>
              <a:rPr lang="ru-RU" sz="2000" dirty="0" smtClean="0">
                <a:latin typeface="+mn-lt"/>
              </a:rPr>
              <a:t>, </a:t>
            </a:r>
            <a:r>
              <a:rPr lang="ru-RU" sz="2000" dirty="0" err="1" smtClean="0">
                <a:latin typeface="+mn-lt"/>
              </a:rPr>
              <a:t>Балаковском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районах.В</a:t>
            </a:r>
            <a:r>
              <a:rPr lang="ru-RU" sz="2000" dirty="0" smtClean="0">
                <a:latin typeface="+mn-lt"/>
              </a:rPr>
              <a:t> Правобережье лесостепные биотопы. Летает по опушкам лесов, среди кустарников. В год развивается одно поколение. Бабочки летают с конца апреля до конца июня питаются  на цветах.. Вид занесен В Красную Книгу Саратовской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525</TotalTime>
  <Words>1251</Words>
  <Application>Microsoft Office PowerPoint</Application>
  <PresentationFormat>Произвольный</PresentationFormat>
  <Paragraphs>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   Тема проекта:  « Бабочки» </vt:lpstr>
      <vt:lpstr>Слайд 3</vt:lpstr>
      <vt:lpstr>Легенды о бабочках</vt:lpstr>
      <vt:lpstr> </vt:lpstr>
      <vt:lpstr>Слайд 6</vt:lpstr>
      <vt:lpstr>Слайд 7</vt:lpstr>
      <vt:lpstr>Бабочки обитающие в Саратовской области </vt:lpstr>
      <vt:lpstr>Бабочки обитающие в Саратовской области</vt:lpstr>
      <vt:lpstr>Бабочки обитающие в Саратовской области</vt:lpstr>
      <vt:lpstr> ЗНАЧЕНИЕ БАБОЧЕК В ПРИРОДЕ </vt:lpstr>
      <vt:lpstr>Слайд 12</vt:lpstr>
      <vt:lpstr> </vt:lpstr>
      <vt:lpstr>Слайд 14</vt:lpstr>
      <vt:lpstr> ЗНАЧЕНИЕ БАБОЧЕК В ПРИРОДЕ </vt:lpstr>
      <vt:lpstr> ОКРАСКА БАБОЧЕК В ПРИРОДЕ </vt:lpstr>
      <vt:lpstr>Викторина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Список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атто</dc:creator>
  <cp:lastModifiedBy>Светлана</cp:lastModifiedBy>
  <cp:revision>42</cp:revision>
  <dcterms:created xsi:type="dcterms:W3CDTF">2012-10-22T10:07:02Z</dcterms:created>
  <dcterms:modified xsi:type="dcterms:W3CDTF">2018-06-20T16:46:51Z</dcterms:modified>
</cp:coreProperties>
</file>