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2" r:id="rId8"/>
    <p:sldId id="261" r:id="rId9"/>
    <p:sldId id="264" r:id="rId10"/>
    <p:sldId id="266" r:id="rId11"/>
    <p:sldId id="265" r:id="rId12"/>
    <p:sldId id="271" r:id="rId13"/>
    <p:sldId id="268" r:id="rId14"/>
    <p:sldId id="269" r:id="rId15"/>
    <p:sldId id="270" r:id="rId16"/>
    <p:sldId id="267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Развитие  классификационных умений  у детей дошкольного возраста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 старший воспитатель Бычкова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6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352928" cy="539978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Игры и творческие задания</a:t>
            </a:r>
            <a:endParaRPr lang="ru-RU" sz="2300" dirty="0"/>
          </a:p>
        </p:txBody>
      </p:sp>
      <p:pic>
        <p:nvPicPr>
          <p:cNvPr id="3074" name="Picture 2" descr="C:\Users\Boss\Desktop\P12002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90" y="764704"/>
            <a:ext cx="8075150" cy="582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352928" cy="539978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Игры и творческие задания</a:t>
            </a:r>
            <a:endParaRPr lang="ru-RU" sz="2300" dirty="0"/>
          </a:p>
        </p:txBody>
      </p:sp>
      <p:pic>
        <p:nvPicPr>
          <p:cNvPr id="1027" name="Picture 3" descr="C:\Users\Boss\Desktop\P12002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836712"/>
            <a:ext cx="7851943" cy="49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2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2718"/>
            <a:ext cx="8712968" cy="75600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Варианты оформления пособия для игры в «Да-Нет»</a:t>
            </a:r>
            <a:br>
              <a:rPr lang="ru-RU" sz="2000" dirty="0" smtClean="0"/>
            </a:br>
            <a:r>
              <a:rPr lang="ru-RU" sz="2000" dirty="0" smtClean="0"/>
              <a:t>(младший возраст)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54726"/>
            <a:ext cx="7992888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2718"/>
            <a:ext cx="8712968" cy="5399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Варианты оформления пособия для игры в «Да-Нет»</a:t>
            </a:r>
            <a:br>
              <a:rPr lang="ru-RU" sz="2000" dirty="0" smtClean="0"/>
            </a:br>
            <a:r>
              <a:rPr lang="ru-RU" sz="2000" dirty="0" smtClean="0"/>
              <a:t>(старший возраст)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oss\Desktop\P1200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49694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4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2718"/>
            <a:ext cx="8712968" cy="6839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Варианты оформления пособия для игры в «Да-Нет»</a:t>
            </a:r>
            <a:br>
              <a:rPr lang="ru-RU" sz="2000" dirty="0" smtClean="0"/>
            </a:br>
            <a:r>
              <a:rPr lang="ru-RU" sz="2000" dirty="0" smtClean="0"/>
              <a:t>(старший возраст)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Boss\Desktop\P1200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597642" cy="569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2718"/>
            <a:ext cx="8712968" cy="6839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Варианты оформления пособия для игры в «Да-Нет»</a:t>
            </a:r>
            <a:br>
              <a:rPr lang="ru-RU" sz="2000" dirty="0" smtClean="0"/>
            </a:br>
            <a:r>
              <a:rPr lang="ru-RU" sz="2000" dirty="0" smtClean="0"/>
              <a:t>(старший возраст)</a:t>
            </a:r>
            <a:endParaRPr lang="ru-RU" sz="2000" dirty="0"/>
          </a:p>
        </p:txBody>
      </p:sp>
      <p:pic>
        <p:nvPicPr>
          <p:cNvPr id="4098" name="Picture 2" descr="C:\Users\Boss\Desktop\P12002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072169"/>
            <a:ext cx="3539232" cy="26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oss\Desktop\P12002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896" y="3789040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oss\Desktop\P12002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0" y="1772815"/>
            <a:ext cx="4932116" cy="369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AutoNum type="arabicPeriod"/>
            </a:pPr>
            <a:r>
              <a:rPr lang="ru-RU" dirty="0" err="1" smtClean="0"/>
              <a:t>Сидорчук</a:t>
            </a:r>
            <a:r>
              <a:rPr lang="ru-RU" dirty="0" smtClean="0"/>
              <a:t> </a:t>
            </a:r>
            <a:r>
              <a:rPr lang="ru-RU" dirty="0"/>
              <a:t>Т.А., </a:t>
            </a:r>
            <a:r>
              <a:rPr lang="ru-RU" dirty="0" err="1"/>
              <a:t>Гуткович</a:t>
            </a:r>
            <a:r>
              <a:rPr lang="ru-RU" dirty="0"/>
              <a:t> И.Я. Методы развития воображения дошкольников/ Пособие для воспитателей дошкольных учреждений-Ульяновск, </a:t>
            </a:r>
            <a:r>
              <a:rPr lang="ru-RU" dirty="0" smtClean="0"/>
              <a:t>1997</a:t>
            </a:r>
          </a:p>
          <a:p>
            <a:pPr marL="457200" lvl="0" indent="-457200">
              <a:buAutoNum type="arabicPeriod"/>
            </a:pPr>
            <a:endParaRPr lang="ru-RU" dirty="0"/>
          </a:p>
          <a:p>
            <a:r>
              <a:rPr lang="ru-RU" dirty="0" smtClean="0"/>
              <a:t>2. </a:t>
            </a:r>
            <a:r>
              <a:rPr lang="ru-RU" dirty="0" err="1" smtClean="0"/>
              <a:t>Сидорчук</a:t>
            </a:r>
            <a:r>
              <a:rPr lang="ru-RU" dirty="0" smtClean="0"/>
              <a:t> </a:t>
            </a:r>
            <a:r>
              <a:rPr lang="ru-RU" dirty="0"/>
              <a:t>Т.А. </a:t>
            </a:r>
            <a:r>
              <a:rPr lang="ru-RU" dirty="0" err="1"/>
              <a:t>Лелюх</a:t>
            </a:r>
            <a:r>
              <a:rPr lang="ru-RU" dirty="0"/>
              <a:t> С.В. Методика формирования у дошкольников классификационных навыков : Практическое пособие . – 2-е изд., </a:t>
            </a:r>
            <a:r>
              <a:rPr lang="ru-RU" dirty="0" err="1"/>
              <a:t>испр</a:t>
            </a:r>
            <a:r>
              <a:rPr lang="ru-RU" dirty="0"/>
              <a:t>. </a:t>
            </a:r>
            <a:r>
              <a:rPr lang="ru-RU" dirty="0" err="1"/>
              <a:t>идоп</a:t>
            </a:r>
            <a:r>
              <a:rPr lang="ru-RU" dirty="0"/>
              <a:t>. – М.: АРКТИ, 2012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2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/>
          <a:lstStyle/>
          <a:p>
            <a:r>
              <a:rPr lang="ru-RU" dirty="0" smtClean="0"/>
              <a:t>Контактная 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Адрес электронной почты-      </a:t>
            </a:r>
          </a:p>
          <a:p>
            <a:pPr algn="ctr"/>
            <a:r>
              <a:rPr lang="ru-RU" sz="5000" dirty="0" smtClean="0"/>
              <a:t> 43</a:t>
            </a:r>
            <a:r>
              <a:rPr lang="en-US" sz="5000" dirty="0" smtClean="0"/>
              <a:t>teremok@mail.ru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229386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Мыслительные  действия при классификации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184576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000" u="sng" dirty="0" smtClean="0"/>
              <a:t>Анализ </a:t>
            </a:r>
            <a:r>
              <a:rPr lang="ru-RU" sz="3000" b="0" dirty="0" smtClean="0"/>
              <a:t>(мысленное разложение целого на части),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000" u="sng" dirty="0" smtClean="0"/>
              <a:t>Синтез </a:t>
            </a:r>
            <a:r>
              <a:rPr lang="ru-RU" sz="3000" b="0" dirty="0" smtClean="0"/>
              <a:t>(мысленное объединение частей в целое),</a:t>
            </a:r>
            <a:endParaRPr lang="ru-RU" sz="3000" b="0" u="sng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3000" u="sng" dirty="0" smtClean="0"/>
              <a:t>Сравнение </a:t>
            </a:r>
            <a:r>
              <a:rPr lang="ru-RU" sz="3000" b="0" dirty="0" smtClean="0"/>
              <a:t>(установление сходства и различия между предметами и явлениями),</a:t>
            </a:r>
            <a:endParaRPr lang="ru-RU" sz="3000" b="0" u="sng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3000" u="sng" dirty="0" smtClean="0"/>
              <a:t>Обобщение </a:t>
            </a:r>
            <a:r>
              <a:rPr lang="ru-RU" sz="3000" b="0" dirty="0" smtClean="0"/>
              <a:t>(мысленное объединение предметов по  каким-либо существенным признакам)</a:t>
            </a:r>
            <a:endParaRPr lang="ru-RU" sz="3000" u="sng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3409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0" dirty="0"/>
              <a:t>э</a:t>
            </a:r>
            <a:r>
              <a:rPr lang="ru-RU" sz="4000" b="0" dirty="0" smtClean="0"/>
              <a:t>то распределение объектов по группам, где каждая группа имеет своё постоянное место по определённым признакам</a:t>
            </a:r>
            <a:endParaRPr lang="ru-RU" sz="4000" b="0" dirty="0"/>
          </a:p>
        </p:txBody>
      </p:sp>
    </p:spTree>
    <p:extLst>
      <p:ext uri="{BB962C8B-B14F-4D97-AF65-F5344CB8AC3E}">
        <p14:creationId xmlns:p14="http://schemas.microsoft.com/office/powerpoint/2010/main" val="24677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Сформировать умение детей самостоятельно строить классификационные структуры по определённым основаниям в зависимости от решаемой ребёнком задачи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5260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 «Да-Нет»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u="sng" dirty="0" smtClean="0"/>
              <a:t>Линейная: горизонтальная, вертикальная, удалённая 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Пространственная (плоскость горизонтальная, вертикальная).</a:t>
            </a:r>
          </a:p>
          <a:p>
            <a:r>
              <a:rPr lang="ru-RU" dirty="0" smtClean="0"/>
              <a:t>3. Объёмная</a:t>
            </a:r>
          </a:p>
          <a:p>
            <a:r>
              <a:rPr lang="ru-RU" dirty="0" smtClean="0"/>
              <a:t>4. </a:t>
            </a:r>
            <a:r>
              <a:rPr lang="ru-RU" u="sng" dirty="0" smtClean="0"/>
              <a:t>Классификационная</a:t>
            </a:r>
          </a:p>
          <a:p>
            <a:r>
              <a:rPr lang="ru-RU" dirty="0" smtClean="0"/>
              <a:t>5. Анализ ситуации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0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718"/>
            <a:ext cx="8568952" cy="97202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Система тренингов по обучению классификационным умениям (природный мир)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681664" cy="5073427"/>
          </a:xfrm>
        </p:spPr>
        <p:txBody>
          <a:bodyPr/>
          <a:lstStyle/>
          <a:p>
            <a:r>
              <a:rPr lang="ru-RU" dirty="0" smtClean="0"/>
              <a:t>(обучение классификации начинается с 3,5 лет)</a:t>
            </a:r>
          </a:p>
          <a:p>
            <a:r>
              <a:rPr lang="ru-RU" b="0" dirty="0" smtClean="0"/>
              <a:t>1 </a:t>
            </a:r>
            <a:r>
              <a:rPr lang="ru-RU" b="0" u="sng" dirty="0" smtClean="0"/>
              <a:t>«Природный и рукотворный мир». </a:t>
            </a:r>
            <a:r>
              <a:rPr lang="ru-RU" b="0" dirty="0" smtClean="0"/>
              <a:t>Цель: учить делить объекты на природные и рукотворные группы и объяснять.</a:t>
            </a:r>
          </a:p>
          <a:p>
            <a:r>
              <a:rPr lang="ru-RU" b="0" dirty="0" smtClean="0"/>
              <a:t>2 </a:t>
            </a:r>
            <a:r>
              <a:rPr lang="ru-RU" b="0" u="sng" dirty="0" smtClean="0"/>
              <a:t>«В гостях у Королевы Природы». </a:t>
            </a:r>
            <a:r>
              <a:rPr lang="ru-RU" b="0" dirty="0" smtClean="0"/>
              <a:t>Цель: учить делить объекты на представителей живой и неживой природы, объяснять (необходимо картинок не менее 50 шт.)</a:t>
            </a:r>
          </a:p>
          <a:p>
            <a:r>
              <a:rPr lang="ru-RU" b="0" dirty="0" smtClean="0"/>
              <a:t>3 </a:t>
            </a:r>
            <a:r>
              <a:rPr lang="ru-RU" b="0" u="sng" dirty="0" smtClean="0"/>
              <a:t>«В гостях у Живой Природы». </a:t>
            </a:r>
            <a:r>
              <a:rPr lang="ru-RU" b="0" dirty="0" smtClean="0"/>
              <a:t>Цель: учить делить объекты живой природы на классы и группы по заданным признакам, объяснять (грибы, растения, животные)</a:t>
            </a:r>
          </a:p>
          <a:p>
            <a:r>
              <a:rPr lang="ru-RU" dirty="0" smtClean="0"/>
              <a:t>(игры на закрепление полученных знаний)</a:t>
            </a:r>
          </a:p>
          <a:p>
            <a:pPr marL="342900" indent="-342900">
              <a:buFontTx/>
              <a:buChar char="-"/>
            </a:pPr>
            <a:r>
              <a:rPr lang="ru-RU" b="0" dirty="0" smtClean="0"/>
              <a:t>«Природный мир перепутался»</a:t>
            </a:r>
          </a:p>
          <a:p>
            <a:pPr marL="342900" indent="-342900">
              <a:buFontTx/>
              <a:buChar char="-"/>
            </a:pPr>
            <a:r>
              <a:rPr lang="ru-RU" b="0" dirty="0" smtClean="0"/>
              <a:t>«Раз, два, три – ко мне …( все животные)… беги»</a:t>
            </a:r>
          </a:p>
          <a:p>
            <a:pPr marL="342900" indent="-342900">
              <a:buFontTx/>
              <a:buChar char="-"/>
            </a:pPr>
            <a:r>
              <a:rPr lang="ru-RU" b="0" dirty="0" smtClean="0"/>
              <a:t>Соревнования «Кто быстрее разложит картинки»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298361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718"/>
            <a:ext cx="8568952" cy="97202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Система тренингов по обучению классификационным умениям (рукотворный мир)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681664" cy="507342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(обучение классификации начинается с 3,5 лет)</a:t>
            </a:r>
          </a:p>
          <a:p>
            <a:r>
              <a:rPr lang="ru-RU" b="0" dirty="0" smtClean="0"/>
              <a:t>1 </a:t>
            </a:r>
            <a:r>
              <a:rPr lang="ru-RU" b="0" u="sng" dirty="0" smtClean="0"/>
              <a:t>«В гостях у Королевы Изобретений». </a:t>
            </a:r>
            <a:r>
              <a:rPr lang="ru-RU" b="0" dirty="0" smtClean="0"/>
              <a:t>Цель: учить делить объекты рукотворного мира на группы по заданным признакам, объяснять. (количество картинок не ограничено)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b="0" i="1" dirty="0" smtClean="0"/>
              <a:t>Во время этих заданий </a:t>
            </a:r>
            <a:r>
              <a:rPr lang="ru-RU" b="0" i="1" u="sng" dirty="0" smtClean="0"/>
              <a:t>постепенно</a:t>
            </a:r>
            <a:r>
              <a:rPr lang="ru-RU" b="0" i="1" dirty="0" smtClean="0"/>
              <a:t> вводятся новые классификационные группы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b="0" i="1" dirty="0" smtClean="0"/>
              <a:t>Одновременно ведётся работа по обучению детей определению характерных признаков объектов (по цвету, форме, размеру, материалу и др.) Это можно проводить в форме игр «Чудесный мешочек», «Магазин игрушек», «Про какой предмет я рассказала» и др.</a:t>
            </a:r>
          </a:p>
          <a:p>
            <a:r>
              <a:rPr lang="ru-RU" b="0" i="1" u="sng" dirty="0" smtClean="0"/>
              <a:t>2  </a:t>
            </a:r>
            <a:r>
              <a:rPr lang="ru-RU" b="0" u="sng" dirty="0" smtClean="0"/>
              <a:t>«Да - Нет». </a:t>
            </a:r>
            <a:r>
              <a:rPr lang="ru-RU" b="0" dirty="0" smtClean="0"/>
              <a:t>Цель:  закреплять умение сужать поле поиска с помощью уточнения признаков неизвестного объекта, продолжать  учить классифицировать объекты материального мира по самостоятельно выбранным основаниям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0" dirty="0" smtClean="0"/>
              <a:t>Игры «Да - Нет» проводятся, когда дети научатся определять характерные признаки объекта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87871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828010"/>
          </a:xfrm>
        </p:spPr>
        <p:txBody>
          <a:bodyPr>
            <a:normAutofit fontScale="90000"/>
          </a:bodyPr>
          <a:lstStyle/>
          <a:p>
            <a:r>
              <a:rPr lang="ru-RU" sz="2500" dirty="0" smtClean="0"/>
              <a:t>Таблица классификации объектов окружающего мира</a:t>
            </a:r>
            <a:endParaRPr lang="ru-RU" sz="25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360612"/>
              </p:ext>
            </p:extLst>
          </p:nvPr>
        </p:nvGraphicFramePr>
        <p:xfrm>
          <a:off x="468313" y="981075"/>
          <a:ext cx="7608888" cy="578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6296"/>
                <a:gridCol w="2536296"/>
                <a:gridCol w="2536296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Рукотворный мир</a:t>
                      </a:r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Природный мир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Принадлежность к классификационной группе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Живая природа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Неживая природа</a:t>
                      </a:r>
                      <a:endParaRPr lang="ru-RU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Функция объекта, его главное дело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Животный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Вещество: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Признаки: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Грибы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твёрдое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Растительный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жидкое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цвет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Микробы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газообразное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размер</a:t>
                      </a:r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Далее используются вопросы, связанные с выяснением признаков цвета, формы, размера и т.д.</a:t>
                      </a:r>
                      <a:endParaRPr lang="ru-RU" sz="1400" i="1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r"/>
                      <a:r>
                        <a:rPr lang="ru-RU" sz="1400" i="1" dirty="0" smtClean="0"/>
                        <a:t>Далее используются вопросы, связанные с выяснением признаков цвета, формы, размера и т.д.</a:t>
                      </a:r>
                      <a:endParaRPr lang="ru-RU" sz="14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части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Очерёдность по необходимости</a:t>
                      </a:r>
                      <a:endParaRPr lang="ru-RU" sz="1400" i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68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352928" cy="539978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Игры и творческие задания</a:t>
            </a:r>
            <a:endParaRPr lang="ru-RU" sz="2300" dirty="0"/>
          </a:p>
        </p:txBody>
      </p:sp>
      <p:pic>
        <p:nvPicPr>
          <p:cNvPr id="2050" name="Picture 2" descr="C:\Users\Boss\Desktop\P12002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196" y="764703"/>
            <a:ext cx="8391038" cy="589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2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501</TotalTime>
  <Words>590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Главная</vt:lpstr>
      <vt:lpstr>Развитие  классификационных умений  у детей дошкольного возраста </vt:lpstr>
      <vt:lpstr>Мыслительные  действия при классификации</vt:lpstr>
      <vt:lpstr>Классификация -</vt:lpstr>
      <vt:lpstr>Цель:</vt:lpstr>
      <vt:lpstr>Типы  «Да-Нет»</vt:lpstr>
      <vt:lpstr>Система тренингов по обучению классификационным умениям (природный мир)</vt:lpstr>
      <vt:lpstr>Система тренингов по обучению классификационным умениям (рукотворный мир)</vt:lpstr>
      <vt:lpstr>Таблица классификации объектов окружающего мира</vt:lpstr>
      <vt:lpstr>Игры и творческие задания</vt:lpstr>
      <vt:lpstr>Игры и творческие задания</vt:lpstr>
      <vt:lpstr>Игры и творческие задания</vt:lpstr>
      <vt:lpstr>Варианты оформления пособия для игры в «Да-Нет» (младший возраст)</vt:lpstr>
      <vt:lpstr>Варианты оформления пособия для игры в «Да-Нет» (старший возраст)</vt:lpstr>
      <vt:lpstr>Варианты оформления пособия для игры в «Да-Нет» (старший возраст)</vt:lpstr>
      <vt:lpstr>Варианты оформления пособия для игры в «Да-Нет» (старший возраст)</vt:lpstr>
      <vt:lpstr>Литература: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классификационных умений  у детей дошкольного возраста</dc:title>
  <dc:creator>Boss</dc:creator>
  <cp:lastModifiedBy>Boss</cp:lastModifiedBy>
  <cp:revision>15</cp:revision>
  <dcterms:created xsi:type="dcterms:W3CDTF">2018-11-01T07:32:37Z</dcterms:created>
  <dcterms:modified xsi:type="dcterms:W3CDTF">2018-11-07T06:34:20Z</dcterms:modified>
</cp:coreProperties>
</file>