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3" r:id="rId27"/>
    <p:sldId id="284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819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43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1382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840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41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586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131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89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86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6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093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509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945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60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77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90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6F210-BCAB-4058-B3A4-A5951B89858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B8BBF7A-B6E3-4003-B6EB-5C52C1A0D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18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9531" y="1476103"/>
            <a:ext cx="8438606" cy="25747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</a:rPr>
              <a:t>Инновационные технологии в логопедии 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4"/>
            <a:ext cx="7869162" cy="258219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МБОУ Гимназия № 91</a:t>
            </a:r>
          </a:p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и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мени М.В. Ломоносова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ПРЕЗЕНТАЦИЯ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Учителя-логопеда: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Небыта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Натальи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Рифкатовны</a:t>
            </a:r>
            <a:endParaRPr lang="ru-RU" sz="24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ЗАТО </a:t>
            </a:r>
            <a:r>
              <a:rPr lang="ru-RU" sz="2000" dirty="0" err="1" smtClean="0">
                <a:solidFill>
                  <a:schemeClr val="accent4">
                    <a:lumMod val="50000"/>
                  </a:schemeClr>
                </a:solidFill>
              </a:rPr>
              <a:t>г.Железногорск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360" y="81980"/>
            <a:ext cx="5094515" cy="379207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12126" y="1375997"/>
            <a:ext cx="7664995" cy="2586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Инновационные технологии в логопедии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75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509" y="609600"/>
            <a:ext cx="9457507" cy="709749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Песочная терапия </a:t>
            </a:r>
            <a:r>
              <a:rPr lang="ru-RU" b="1" i="1" dirty="0"/>
              <a:t>способствует: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509" y="1175657"/>
            <a:ext cx="9457507" cy="5290457"/>
          </a:xfrm>
        </p:spPr>
        <p:txBody>
          <a:bodyPr/>
          <a:lstStyle/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совершенствованию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умений и навыков практического общения, используя вербальные и невербальные средства; </a:t>
            </a:r>
            <a:endParaRPr lang="ru-RU" sz="24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обогащению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словарного запаса; </a:t>
            </a:r>
            <a:endParaRPr lang="ru-RU" sz="24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развитию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связной речи; </a:t>
            </a:r>
            <a:endParaRPr lang="ru-RU" sz="24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побуждению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детей к активным действиям и концентрации внимания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развитию фантазии и образного мышления. </a:t>
            </a:r>
            <a:endParaRPr lang="ru-RU" sz="24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Креативная </a:t>
            </a:r>
            <a:r>
              <a:rPr lang="ru-RU" sz="2800" i="1" dirty="0" err="1">
                <a:solidFill>
                  <a:srgbClr val="FF0000"/>
                </a:solidFill>
              </a:rPr>
              <a:t>игротерапия</a:t>
            </a:r>
            <a:r>
              <a:rPr lang="ru-RU" sz="2800" i="1" dirty="0">
                <a:solidFill>
                  <a:srgbClr val="FF0000"/>
                </a:solidFill>
              </a:rPr>
              <a:t>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(песочная терапия) </a:t>
            </a:r>
            <a:endParaRPr lang="ru-RU" sz="24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метод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терапии,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</a:rPr>
              <a:t>способствующий более качественной коррекции речи и развитию эмоционально-волевой сферы.</a:t>
            </a:r>
          </a:p>
          <a:p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25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5943"/>
            <a:ext cx="8596668" cy="744583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</a:rPr>
              <a:t>Сказкотерапия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451" y="822961"/>
            <a:ext cx="10933612" cy="5933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метод, использующий сказочную форму для речевого развития личности, расширения сознания и совершенствования взаимодействия через речь с окружающим миром.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Элементы </a:t>
            </a:r>
            <a:r>
              <a:rPr lang="ru-RU" sz="2800" i="1" dirty="0" err="1" smtClean="0">
                <a:solidFill>
                  <a:schemeClr val="accent2">
                    <a:lumMod val="75000"/>
                  </a:schemeClr>
                </a:solidFill>
              </a:rPr>
              <a:t>сказкотерапии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создание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на занятии благоприятной психологической атмосферы,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обогащение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эмоционально-чувственной сферы ребёнка;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приобщение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детей к прошлому и настоящему русской культуры, народному фольклору.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сотрудничество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логопеда с детьми и друг с другом;</a:t>
            </a:r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792" y="5013278"/>
            <a:ext cx="2619375" cy="1743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192" y="516567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94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885" y="235131"/>
            <a:ext cx="9078685" cy="1280160"/>
          </a:xfrm>
        </p:spPr>
        <p:txBody>
          <a:bodyPr>
            <a:noAutofit/>
          </a:bodyPr>
          <a:lstStyle/>
          <a:p>
            <a:pPr algn="ctr"/>
            <a:r>
              <a:rPr lang="ru-RU" b="1" i="1" dirty="0"/>
              <a:t>Коррекционные задачи </a:t>
            </a:r>
            <a:r>
              <a:rPr lang="ru-RU" b="1" i="1" dirty="0" err="1">
                <a:solidFill>
                  <a:srgbClr val="FF0000"/>
                </a:solidFill>
              </a:rPr>
              <a:t>сказкотерапии</a:t>
            </a:r>
            <a:r>
              <a:rPr lang="ru-RU" b="1" i="1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6" y="1698171"/>
            <a:ext cx="9640388" cy="4872446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создание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коммуникативной направленности каждого слова и высказывания ребёнка; </a:t>
            </a:r>
            <a:endParaRPr lang="ru-RU" sz="24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совершенствование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лексико-грамматических средств языка; </a:t>
            </a:r>
            <a:endParaRPr lang="ru-RU" sz="24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совершенствование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звуковой стороны речи; </a:t>
            </a:r>
            <a:endParaRPr lang="ru-RU" sz="24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развитие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диалогической и монологической 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речи;</a:t>
            </a: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эффективность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игровой мотивации детской речи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взаимосвязь зрительного, слухового и моторного анализаторов;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739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91886"/>
            <a:ext cx="8596668" cy="77070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</a:rPr>
              <a:t>Куклотерапия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6" y="1162594"/>
            <a:ext cx="9548947" cy="5521515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это раздел арт-терапии, использующий в качестве основного приёма психокоррекционного воздействия куклу, как промежуточный объект взаимодействия ребенка и взрослого.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Цель 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</a:rPr>
              <a:t>куклотерапии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– помочь сгладить переживания, укрепить психическое здоровье, улучшить социальную адаптацию, повысить самосознание, разрешить конфликтный ситуации в коллективной деятельности.</a:t>
            </a:r>
          </a:p>
          <a:p>
            <a:endParaRPr lang="ru-RU" dirty="0"/>
          </a:p>
        </p:txBody>
      </p:sp>
      <p:pic>
        <p:nvPicPr>
          <p:cNvPr id="4" name="Рисунок 3" descr="Finger Puppet: Free Felt Patterns - Felt With Love Design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78" y="4120290"/>
            <a:ext cx="3605349" cy="25519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359" y="4097779"/>
            <a:ext cx="3432562" cy="257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10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5132"/>
            <a:ext cx="8596668" cy="757646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Мнемотехника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4" y="836023"/>
            <a:ext cx="9287692" cy="561702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ru-RU" sz="2600" i="1" dirty="0">
                <a:solidFill>
                  <a:schemeClr val="accent4">
                    <a:lumMod val="50000"/>
                  </a:schemeClr>
                </a:solidFill>
              </a:rPr>
              <a:t>это система приёмов, облегчающих запоминание и увеличивающих объём памяти путём образования дополнительных ассоциаций. </a:t>
            </a:r>
            <a:endParaRPr lang="ru-RU" sz="26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300" i="1" dirty="0" smtClean="0">
                <a:solidFill>
                  <a:schemeClr val="accent2">
                    <a:lumMod val="75000"/>
                  </a:schemeClr>
                </a:solidFill>
              </a:rPr>
              <a:t>Мнемотехника </a:t>
            </a:r>
            <a:r>
              <a:rPr lang="ru-RU" sz="3300" i="1" dirty="0">
                <a:solidFill>
                  <a:schemeClr val="accent2">
                    <a:lumMod val="75000"/>
                  </a:schemeClr>
                </a:solidFill>
              </a:rPr>
              <a:t>помогает в развитии: </a:t>
            </a:r>
            <a:endParaRPr lang="ru-RU" sz="33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связной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речи;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ассоциативного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мышления;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зрительной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и слуховой памяти;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зрительного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и слухового внимания;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воображения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ускорения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процесса автоматизации и дифференциации поставленных звуков.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Суть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мнемосхем заключается в следующем: на каждое слово или маленькое словосочетание придумывается картинка (изображение).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Таким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образом, весь текст зарисовывается схематично.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Глядя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на эти схемы – рисунки, ребёнок легко воспроизводит текстовую информацию.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4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Мнемотехника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96" y="1671994"/>
            <a:ext cx="2726293" cy="43435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379" y="1784892"/>
            <a:ext cx="3294229" cy="4117786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689" y="1671993"/>
            <a:ext cx="2725525" cy="4343583"/>
          </a:xfrm>
        </p:spPr>
      </p:pic>
    </p:spTree>
    <p:extLst>
      <p:ext uri="{BB962C8B-B14F-4D97-AF65-F5344CB8AC3E}">
        <p14:creationId xmlns:p14="http://schemas.microsoft.com/office/powerpoint/2010/main" val="154906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52698"/>
            <a:ext cx="8596668" cy="73152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Кинезиологические упражнения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1084219"/>
            <a:ext cx="9601199" cy="509451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ru-RU" sz="3200" i="1" dirty="0">
                <a:solidFill>
                  <a:schemeClr val="accent4">
                    <a:lumMod val="50000"/>
                  </a:schemeClr>
                </a:solidFill>
              </a:rPr>
              <a:t>это комплекс движений, позволяющих активизировать межполушарное взаимодействие: </a:t>
            </a:r>
            <a:endParaRPr lang="ru-RU" sz="32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</a:rPr>
              <a:t>развивают </a:t>
            </a:r>
            <a:r>
              <a:rPr lang="ru-RU" sz="3200" i="1" dirty="0">
                <a:solidFill>
                  <a:schemeClr val="accent4">
                    <a:lumMod val="50000"/>
                  </a:schemeClr>
                </a:solidFill>
              </a:rPr>
              <a:t>мозолистое тело, </a:t>
            </a:r>
            <a:endParaRPr lang="ru-RU" sz="32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</a:rPr>
              <a:t>повышают </a:t>
            </a:r>
            <a:r>
              <a:rPr lang="ru-RU" sz="3200" i="1" dirty="0">
                <a:solidFill>
                  <a:schemeClr val="accent4">
                    <a:lumMod val="50000"/>
                  </a:schemeClr>
                </a:solidFill>
              </a:rPr>
              <a:t>стрессоустойчивость, </a:t>
            </a:r>
            <a:endParaRPr lang="ru-RU" sz="32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</a:rPr>
              <a:t>улучшают </a:t>
            </a:r>
            <a:r>
              <a:rPr lang="ru-RU" sz="3200" i="1" dirty="0">
                <a:solidFill>
                  <a:schemeClr val="accent4">
                    <a:lumMod val="50000"/>
                  </a:schemeClr>
                </a:solidFill>
              </a:rPr>
              <a:t>мыслительную </a:t>
            </a:r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</a:rPr>
              <a:t>деятельность,</a:t>
            </a:r>
          </a:p>
          <a:p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</a:rPr>
              <a:t>способствуют </a:t>
            </a:r>
            <a:r>
              <a:rPr lang="ru-RU" sz="3200" i="1" dirty="0">
                <a:solidFill>
                  <a:schemeClr val="accent4">
                    <a:lumMod val="50000"/>
                  </a:schemeClr>
                </a:solidFill>
              </a:rPr>
              <a:t>улучшению памяти и внимания. </a:t>
            </a:r>
            <a:endParaRPr lang="ru-RU" sz="32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</a:rPr>
              <a:t>Упражнения: </a:t>
            </a:r>
            <a:r>
              <a:rPr lang="ru-RU" sz="3200" i="1" dirty="0">
                <a:solidFill>
                  <a:schemeClr val="accent4">
                    <a:lumMod val="50000"/>
                  </a:schemeClr>
                </a:solidFill>
              </a:rPr>
              <a:t>«Кулак – ребро – ладонь», «Зайчик – колечко – цепочка», «Зайчик – коза – вилка» и др.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27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7384"/>
            <a:ext cx="8596668" cy="666206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Криотерапия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4" y="953591"/>
            <a:ext cx="9104812" cy="539495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одна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из современных нетрадиционных методик коррекционной педагогики, заключающаяся в использовании игр со льдом.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Дозированное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воздействие холода на нервные окончания пальцев обладает благотворительными свойствами.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434" y="3309641"/>
            <a:ext cx="5723211" cy="320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13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5132"/>
            <a:ext cx="8596668" cy="73152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Смехотерапия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509" y="966653"/>
            <a:ext cx="9196251" cy="5603964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это вид психотерапии, помогающий снять блоки, расслабиться, избавиться от стеснительности.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Юмор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и смех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поднимают настроение, помогают наладить коммуникативные связи, позволяют эффективно противостоять стрессовым ситуациям.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Clown 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908" y="1972491"/>
            <a:ext cx="3165025" cy="4724469"/>
          </a:xfrm>
          <a:prstGeom prst="rect">
            <a:avLst/>
          </a:prstGeom>
        </p:spPr>
      </p:pic>
      <p:sp>
        <p:nvSpPr>
          <p:cNvPr id="4" name="Выноска-облако 3"/>
          <p:cNvSpPr/>
          <p:nvPr/>
        </p:nvSpPr>
        <p:spPr>
          <a:xfrm>
            <a:off x="1436914" y="3500846"/>
            <a:ext cx="6165669" cy="2468880"/>
          </a:xfrm>
          <a:prstGeom prst="cloudCallout">
            <a:avLst>
              <a:gd name="adj1" fmla="val 62463"/>
              <a:gd name="adj2" fmla="val -51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Улыбайтесь чаще!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5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7383"/>
            <a:ext cx="8596668" cy="653143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Ароматерапия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383" y="940526"/>
            <a:ext cx="9901646" cy="5525587"/>
          </a:xfrm>
        </p:spPr>
        <p:txBody>
          <a:bodyPr/>
          <a:lstStyle/>
          <a:p>
            <a:pPr marL="0" indent="0">
              <a:buNone/>
            </a:pP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</a:rPr>
              <a:t>это применение эфирных масел и масляных суспензий с целью укрепления здоровья человека. </a:t>
            </a:r>
            <a:endParaRPr lang="ru-RU" sz="28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800" i="1" dirty="0" smtClean="0">
                <a:solidFill>
                  <a:schemeClr val="accent2"/>
                </a:solidFill>
              </a:rPr>
              <a:t>Запахи </a:t>
            </a:r>
            <a:r>
              <a:rPr lang="ru-RU" sz="2800" i="1" dirty="0">
                <a:solidFill>
                  <a:schemeClr val="accent2"/>
                </a:solidFill>
              </a:rPr>
              <a:t>управляют настроением, успокаивают перевозбуждённую нервную систему, повышают работоспособность. </a:t>
            </a:r>
            <a:endParaRPr lang="ru-RU" sz="2800" i="1" dirty="0" smtClean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Виды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ароматерапии: </a:t>
            </a:r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2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ванны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2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распыление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2"/>
            <a:r>
              <a:rPr lang="ru-RU" sz="2400" i="1" dirty="0" err="1" smtClean="0">
                <a:solidFill>
                  <a:schemeClr val="accent4">
                    <a:lumMod val="50000"/>
                  </a:schemeClr>
                </a:solidFill>
              </a:rPr>
              <a:t>ингаляциия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2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массаж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028" y="3925388"/>
            <a:ext cx="3117669" cy="23382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840" y="3739515"/>
            <a:ext cx="381000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22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823" y="300446"/>
            <a:ext cx="9287691" cy="203842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Находясь на границе соприкосновения педагогики, психологии и медицины, логопедия использует в своей практике, адаптируя к своим потребностям, наиболее эффективные, </a:t>
            </a:r>
            <a:r>
              <a:rPr lang="ru-RU" sz="2400" i="1" dirty="0">
                <a:solidFill>
                  <a:srgbClr val="FF0000"/>
                </a:solidFill>
              </a:rPr>
              <a:t>нетрадиционные</a:t>
            </a:r>
            <a:r>
              <a:rPr lang="ru-RU" sz="2400" i="1" dirty="0">
                <a:solidFill>
                  <a:schemeClr val="accent4"/>
                </a:solidFill>
              </a:rPr>
              <a:t>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для неё </a:t>
            </a:r>
            <a:r>
              <a:rPr lang="ru-RU" sz="2400" i="1" dirty="0">
                <a:solidFill>
                  <a:srgbClr val="FF0000"/>
                </a:solidFill>
              </a:rPr>
              <a:t>методы и приёмы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смежных наук,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помогающие оптимизировать работу учителя - логопеда. </a:t>
            </a:r>
            <a:b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824" y="2455817"/>
            <a:ext cx="9966960" cy="4049486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Эти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методы нельзя рассматривать в логопедии как самостоятельные, они становятся частью общепринятых проверенных временем технологий, и привносят в них дух времени, новые способы взаимодействия педагога и ребёнка, новые стимулы, служат для создания благоприятного эмоционального фона, </a:t>
            </a:r>
            <a:r>
              <a:rPr lang="ru-RU" sz="2600" i="1" dirty="0">
                <a:solidFill>
                  <a:schemeClr val="accent2"/>
                </a:solidFill>
              </a:rPr>
              <a:t>способствуют включению в работу сохранных и активизации нарушенных психических функций. </a:t>
            </a:r>
          </a:p>
          <a:p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трелка вверх 3"/>
          <p:cNvSpPr/>
          <p:nvPr/>
        </p:nvSpPr>
        <p:spPr>
          <a:xfrm>
            <a:off x="4454435" y="2690949"/>
            <a:ext cx="1358537" cy="108421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74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2070"/>
            <a:ext cx="8596668" cy="705393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Цветотерапия (Хромотерапия)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4" y="927463"/>
            <a:ext cx="9431383" cy="568234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800" i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8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800" i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8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800" i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8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</a:rPr>
              <a:t>восстановление индивидуального биологоческого ритма с помощью специально подобранного цвета. Цвет влияет на состояние человека, его чувства, повышает тонус либо успокаивает.</a:t>
            </a:r>
          </a:p>
          <a:p>
            <a:endParaRPr lang="ru-RU" sz="28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064" y="1265905"/>
            <a:ext cx="5003073" cy="333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1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6744"/>
            <a:ext cx="8596668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Пальцевый массаж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0" y="705441"/>
            <a:ext cx="9593943" cy="5631541"/>
          </a:xfrm>
        </p:spPr>
        <p:txBody>
          <a:bodyPr/>
          <a:lstStyle/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массаж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орехами,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каштанами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массаж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шестигранными карандашами;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массаж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чётками;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прищепочный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массаж;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массаж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ладонных поверхностей каменными, металлическими или стеклянными разноцветными шариками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;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массаж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травяными мешочками;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массаж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камнями;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массаж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зондами, зондозаменителями;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Су-</a:t>
            </a:r>
            <a:r>
              <a:rPr lang="ru-RU" sz="2400" i="1" dirty="0" err="1" smtClean="0">
                <a:solidFill>
                  <a:schemeClr val="accent4">
                    <a:lumMod val="50000"/>
                  </a:schemeClr>
                </a:solidFill>
              </a:rPr>
              <a:t>Джок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терапия.</a:t>
            </a:r>
          </a:p>
          <a:p>
            <a:endParaRPr lang="ru-RU" sz="2400" dirty="0"/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0_f71d8_ee34f02d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97940" y="4947091"/>
            <a:ext cx="2438405" cy="138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4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65" y="1244978"/>
            <a:ext cx="3040063" cy="25336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984" y="1435100"/>
            <a:ext cx="2618163" cy="20332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47" y="3842202"/>
            <a:ext cx="2857500" cy="25812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580" y="3842202"/>
            <a:ext cx="3191567" cy="23525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648" y="1435100"/>
            <a:ext cx="3067050" cy="19449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0" t="16931" r="9154" b="15767"/>
          <a:stretch/>
        </p:blipFill>
        <p:spPr>
          <a:xfrm>
            <a:off x="6909230" y="3778628"/>
            <a:ext cx="2957887" cy="258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46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3200"/>
            <a:ext cx="8596668" cy="667657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Телесноориентированные техники: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6" y="870857"/>
            <a:ext cx="9463314" cy="5675086"/>
          </a:xfrm>
        </p:spPr>
        <p:txBody>
          <a:bodyPr/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биоэнергопластика </a:t>
            </a:r>
            <a:r>
              <a:rPr lang="ru-RU" i="1" dirty="0"/>
              <a:t>–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соединение движений артикуляционного аппарата с движениями кисти руки; 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растяжки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– чередование напряжения и расслабления в различных частях тела, нормализуют </a:t>
            </a:r>
            <a:r>
              <a:rPr lang="ru-RU" sz="2400" i="1" dirty="0" err="1">
                <a:solidFill>
                  <a:schemeClr val="accent4">
                    <a:lumMod val="50000"/>
                  </a:schemeClr>
                </a:solidFill>
              </a:rPr>
              <a:t>гипертонус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 и гипотонус мышц;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упражнения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</a:rPr>
              <a:t>для релаксации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– способствуют расслаблению, самонаблюдению, воспоминаниям событий и ощущений и являются единым процессом;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дыхательные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</a:rPr>
              <a:t>упражнения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– улучшают ритмику организма, развивают самоконтроль и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произвольность</a:t>
            </a:r>
            <a:endParaRPr lang="ru-RU" sz="2400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3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999" y="246743"/>
            <a:ext cx="9216572" cy="222068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Информационная технология обучения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– это педагогическая технология, использующая специальные способы, программные и технические средства (кино, аудио- и видео средства, компьютеры и телекоммуникационные сети) для работы с информацией.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999" y="2467429"/>
            <a:ext cx="9564915" cy="42091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b="1" i="1" dirty="0" smtClean="0">
                <a:solidFill>
                  <a:schemeClr val="accent4">
                    <a:lumMod val="50000"/>
                  </a:schemeClr>
                </a:solidFill>
              </a:rPr>
              <a:t>Возможности использования  ИТ в логопедии: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повышение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мотивации к логопедическим занятиям;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организация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объективного контроля развития и деятельности детей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;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расширение сюжетного наполнения традиционной игровой деятельности;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возможность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быстрого создания собственного дидактического материала;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визуализация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акустических компонентов речи;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расширение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спектра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невербальных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заданий;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обеспечивают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незаметный для ребёнка переход от игровой деятельности к учебной;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440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значительные возможности в развитии ВПФ: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схематизация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, символизация мышления;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формирование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планирующей функции мышления и речи;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за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счёт повышенного эмоционального тонуса осуществляется более быстрый перевод изучаемого 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материала в долговременную память.</a:t>
            </a:r>
            <a:endParaRPr lang="ru-RU" sz="2400" i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6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510" y="289795"/>
            <a:ext cx="10659290" cy="6480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Инновационные методы воздействия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 деятельности логопеда становятся перспективным средством коррекционно-развивающей работы с детьми, имеющими нарушения речи. </a:t>
            </a:r>
            <a:endParaRPr lang="ru-RU" sz="3200" dirty="0" smtClean="0">
              <a:solidFill>
                <a:schemeClr val="accent3">
                  <a:lumMod val="50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методы принадлежат к числу эффективных средств коррекции и помогают достижению максимально возможных успехов в преодолении речевых трудностей у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детей.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На фоне комплексной логопедической помощи инновационные методы, не требуя особых усилий, оптимизируют процесс коррекции речи детей и способствуют оздоровлению всего организма.</a:t>
            </a:r>
            <a:endParaRPr lang="ru-RU" sz="3200" dirty="0">
              <a:solidFill>
                <a:schemeClr val="accent3">
                  <a:lumMod val="50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0156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20" y="711517"/>
            <a:ext cx="3782106" cy="37821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46366" y="3363686"/>
            <a:ext cx="6753497" cy="2259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Спасибо за внимание.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158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87383"/>
            <a:ext cx="8845489" cy="2037805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Современная логопедическая практика имеет в своём арсенале технологии, направленные на своевременную диагностику и максимально возможную коррекцию речевых нарушений. 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К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ним относятся хорошо известные специалистам</a:t>
            </a:r>
            <a:r>
              <a:rPr lang="ru-RU" i="1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416629"/>
            <a:ext cx="8596668" cy="4062548"/>
          </a:xfrm>
        </p:spPr>
        <p:txBody>
          <a:bodyPr>
            <a:normAutofit fontScale="92500" lnSpcReduction="20000"/>
          </a:bodyPr>
          <a:lstStyle/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Технология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логопедического обследования. 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Технология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коррекции звукопроизношения. 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Технология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формирования речевого дыхания при различных нарушениях произносительной стороны речи.  </a:t>
            </a:r>
            <a:endParaRPr lang="ru-RU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Технология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коррекции голоса при различных нарушениях произносительной стороны речи. 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Технология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развития интонационной стороны речи.  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Технология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коррекции темпо-ритмической стороны речи. 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Технология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развития лексико-грамматической стороны речи.  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Технология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логопедического массажа.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3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1257"/>
            <a:ext cx="8596668" cy="1018903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>
                <a:solidFill>
                  <a:schemeClr val="accent2">
                    <a:lumMod val="50000"/>
                  </a:schemeClr>
                </a:solidFill>
              </a:rPr>
              <a:t>Также в современной логопедической практике при наличии условий активно используются 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нетрадиционные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i="1" dirty="0">
                <a:solidFill>
                  <a:schemeClr val="accent2">
                    <a:lumMod val="50000"/>
                  </a:schemeClr>
                </a:solidFill>
              </a:rPr>
              <a:t>для логопедии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>
                <a:solidFill>
                  <a:srgbClr val="FF0000"/>
                </a:solidFill>
              </a:rPr>
              <a:t>технологии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280160"/>
            <a:ext cx="8884678" cy="5355771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рт- терапия;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Кинезиотерапия;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 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азличные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виды логопедического и пальцевого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массажа;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Су-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Джок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-терапия;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Фитотерапия, ароматерапия;</a:t>
            </a:r>
          </a:p>
          <a:p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Хромотерапия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М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ультимедийные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средства коррекции 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развития;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Т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елесно-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ориетированные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техники;</a:t>
            </a:r>
          </a:p>
          <a:p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Логоритмика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Психогимнастика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Смехотерапия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овременные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технологии сенсорного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воспитания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нформационные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технологии, различные модели и символы</a:t>
            </a:r>
          </a:p>
        </p:txBody>
      </p:sp>
    </p:spTree>
    <p:extLst>
      <p:ext uri="{BB962C8B-B14F-4D97-AF65-F5344CB8AC3E}">
        <p14:creationId xmlns:p14="http://schemas.microsoft.com/office/powerpoint/2010/main" val="329694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14697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</a:rPr>
              <a:t>«Арт-терапия</a:t>
            </a:r>
            <a:r>
              <a:rPr lang="ru-RU" sz="4000" b="1" i="1" dirty="0" smtClean="0">
                <a:solidFill>
                  <a:srgbClr val="FF0000"/>
                </a:solidFill>
              </a:rPr>
              <a:t>»</a:t>
            </a:r>
            <a:r>
              <a:rPr lang="ru-RU" sz="4000" b="1" i="1" dirty="0">
                <a:solidFill>
                  <a:srgbClr val="FF0000"/>
                </a:solidFill>
              </a:rPr>
              <a:t>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2700" i="1" dirty="0" smtClean="0">
                <a:solidFill>
                  <a:schemeClr val="accent2">
                    <a:lumMod val="75000"/>
                  </a:schemeClr>
                </a:solidFill>
              </a:rPr>
              <a:t>является </a:t>
            </a:r>
            <a:r>
              <a:rPr lang="ru-RU" sz="2700" i="1" dirty="0">
                <a:solidFill>
                  <a:schemeClr val="accent2">
                    <a:lumMod val="75000"/>
                  </a:schemeClr>
                </a:solidFill>
              </a:rPr>
              <a:t>средством свободного самовыражения.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263" y="1724297"/>
            <a:ext cx="9366067" cy="482019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</a:rPr>
              <a:t>В </a:t>
            </a:r>
            <a:r>
              <a:rPr lang="ru-RU" sz="2000" i="1" dirty="0">
                <a:solidFill>
                  <a:schemeClr val="accent5">
                    <a:lumMod val="50000"/>
                  </a:schemeClr>
                </a:solidFill>
              </a:rPr>
              <a:t>особой символической форме: через рисунок, игру, сказку, музыку - мы можем помочь человеку дать выход своим сильным эмоциям, переживаниям, получить новый опыт разрешения конфликтных ситуаций. </a:t>
            </a:r>
            <a:endParaRPr lang="ru-RU" sz="20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600" b="1" i="1" dirty="0" smtClean="0">
                <a:solidFill>
                  <a:schemeClr val="accent2">
                    <a:lumMod val="75000"/>
                  </a:schemeClr>
                </a:solidFill>
              </a:rPr>
              <a:t>Основная </a:t>
            </a:r>
            <a:r>
              <a:rPr lang="ru-RU" sz="2600" b="1" i="1" dirty="0">
                <a:solidFill>
                  <a:schemeClr val="accent2">
                    <a:lumMod val="75000"/>
                  </a:schemeClr>
                </a:solidFill>
              </a:rPr>
              <a:t>задача арт-терапии 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</a:rPr>
              <a:t>состоит в развитии самовыражения и самопознания человека через творчество и в повышении его адаптационных способностей. </a:t>
            </a:r>
            <a:endParaRPr lang="ru-RU" sz="20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FF0000"/>
                </a:solidFill>
              </a:rPr>
              <a:t>Виды </a:t>
            </a:r>
            <a:r>
              <a:rPr lang="ru-RU" sz="2600" b="1" i="1" dirty="0">
                <a:solidFill>
                  <a:srgbClr val="FF0000"/>
                </a:solidFill>
              </a:rPr>
              <a:t>арт- терапии: </a:t>
            </a:r>
          </a:p>
          <a:p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музыкотерапия 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ru-RU" sz="2000" i="1" dirty="0" err="1">
                <a:solidFill>
                  <a:schemeClr val="accent4">
                    <a:lumMod val="50000"/>
                  </a:schemeClr>
                </a:solidFill>
              </a:rPr>
              <a:t>вокалотерапия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</a:rPr>
              <a:t>, игра на музыкальных инструментах); </a:t>
            </a:r>
            <a:endParaRPr lang="ru-RU" sz="20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изо-терапия 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</a:rPr>
              <a:t>(нетрадиционные техники рисования); </a:t>
            </a:r>
            <a:endParaRPr lang="ru-RU" sz="20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i="1" dirty="0" err="1" smtClean="0">
                <a:solidFill>
                  <a:schemeClr val="accent4">
                    <a:lumMod val="50000"/>
                  </a:schemeClr>
                </a:solidFill>
              </a:rPr>
              <a:t>сказкотерапия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</a:rPr>
              <a:t>; </a:t>
            </a:r>
            <a:endParaRPr lang="ru-RU" sz="20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i="1" dirty="0" err="1" smtClean="0">
                <a:solidFill>
                  <a:schemeClr val="accent4">
                    <a:lumMod val="50000"/>
                  </a:schemeClr>
                </a:solidFill>
              </a:rPr>
              <a:t>куклотерапия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</a:rPr>
              <a:t>; </a:t>
            </a:r>
            <a:endParaRPr lang="ru-RU" sz="20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i="1" dirty="0" err="1" smtClean="0">
                <a:solidFill>
                  <a:schemeClr val="accent4">
                    <a:lumMod val="50000"/>
                  </a:schemeClr>
                </a:solidFill>
              </a:rPr>
              <a:t>танцетерапия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</a:rPr>
              <a:t>; </a:t>
            </a:r>
            <a:endParaRPr lang="ru-RU" sz="20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i="1" dirty="0" err="1" smtClean="0">
                <a:solidFill>
                  <a:schemeClr val="accent4">
                    <a:lumMod val="50000"/>
                  </a:schemeClr>
                </a:solidFill>
              </a:rPr>
              <a:t>игротерапия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креативная </a:t>
            </a:r>
            <a:r>
              <a:rPr lang="ru-RU" sz="2000" i="1" dirty="0" err="1">
                <a:solidFill>
                  <a:schemeClr val="accent4">
                    <a:lumMod val="50000"/>
                  </a:schemeClr>
                </a:solidFill>
              </a:rPr>
              <a:t>игротерапия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</a:rPr>
              <a:t> (песочная терапия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);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66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9818"/>
            <a:ext cx="8596668" cy="118872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Музыкотерапия – 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метод 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психотерапии,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3" y="1358539"/>
            <a:ext cx="9679577" cy="5172890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</a:rPr>
              <a:t>основанный </a:t>
            </a: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</a:rPr>
              <a:t>на эмоциональном восприятии музыки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. В зависимости от мелодии, её ритмической основы и исполнения музыка может оказывать самые разнообразные эффекты.</a:t>
            </a:r>
          </a:p>
          <a:p>
            <a:endParaRPr lang="ru-RU" dirty="0"/>
          </a:p>
        </p:txBody>
      </p:sp>
      <p:pic>
        <p:nvPicPr>
          <p:cNvPr id="5" name="Рисунок 4" descr="Tails and the Music Maker — Википедия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639" y="2849011"/>
            <a:ext cx="5071537" cy="35500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85" y="3402017"/>
            <a:ext cx="2286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26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6754"/>
            <a:ext cx="8596668" cy="1240972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Коррекционные задачи </a:t>
            </a:r>
            <a:r>
              <a:rPr lang="ru-RU" b="1" i="1" dirty="0">
                <a:solidFill>
                  <a:srgbClr val="FF0000"/>
                </a:solidFill>
              </a:rPr>
              <a:t>музыкотерапии: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383" y="1227909"/>
            <a:ext cx="10175966" cy="549946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стимуляция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</a:rPr>
              <a:t>слухового восприятия (активизация правополушарных функций); </a:t>
            </a:r>
            <a:endParaRPr lang="ru-RU" sz="20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улучшение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</a:rPr>
              <a:t>общего состояния детей; </a:t>
            </a:r>
            <a:endParaRPr lang="ru-RU" sz="20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улучшение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</a:rPr>
              <a:t>исполнения качества движений (развиваются выразительность, ритмичность, плавность); </a:t>
            </a:r>
            <a:endParaRPr lang="ru-RU" sz="20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нормализация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</a:rPr>
              <a:t>нейродинамических процессов коры головного мозга, нормализация биоритма; </a:t>
            </a:r>
            <a:endParaRPr lang="ru-RU" sz="20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коррекция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</a:rPr>
              <a:t>и развитие ощущений, восприятий, представлений; </a:t>
            </a:r>
            <a:endParaRPr lang="ru-RU" sz="20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стимуляции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</a:rPr>
              <a:t>речевой функции; нормализация просодической стороны речи (тембр, темп, ритм, выразительность интонации); </a:t>
            </a:r>
            <a:endParaRPr lang="ru-RU" sz="20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формирование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</a:rPr>
              <a:t>навыков словообразования; </a:t>
            </a:r>
            <a:endParaRPr lang="ru-RU" sz="20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формирование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</a:rPr>
              <a:t>слоговой структуры слова. </a:t>
            </a:r>
            <a:endParaRPr lang="ru-RU" sz="20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Также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</a:rPr>
              <a:t>тонизирующие музыкальные произведения возможно использовать во время проведения динамических пауз и артикуляционной гимнастики</a:t>
            </a:r>
          </a:p>
          <a:p>
            <a:endParaRPr lang="ru-RU" sz="2000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7497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Логоритмика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7" y="1267097"/>
            <a:ext cx="9836330" cy="5342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это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</a:rPr>
              <a:t>система музыкально -двигательных, речедвигательных и музыкально - речевых игр и упражнений, осуществляемых в целях логопедической коррекции</a:t>
            </a:r>
          </a:p>
        </p:txBody>
      </p:sp>
      <p:pic>
        <p:nvPicPr>
          <p:cNvPr id="4" name="Рисунок 3" descr="Хореографическая школа Марины Сушко объявляет набор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881992"/>
            <a:ext cx="609600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65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" y="130629"/>
            <a:ext cx="9757953" cy="12409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</a:rPr>
              <a:t>Техники </a:t>
            </a:r>
            <a:r>
              <a:rPr lang="ru-RU" sz="4000" b="1" i="1" dirty="0" smtClean="0">
                <a:solidFill>
                  <a:srgbClr val="FF0000"/>
                </a:solidFill>
              </a:rPr>
              <a:t>изо-терапии</a:t>
            </a:r>
            <a:r>
              <a:rPr lang="ru-RU" sz="4000" dirty="0" smtClean="0">
                <a:solidFill>
                  <a:srgbClr val="FF0000"/>
                </a:solidFill>
              </a:rPr>
              <a:t>,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используемые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для развития речи: 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759" y="1175657"/>
            <a:ext cx="10933611" cy="546027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пальцевая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живопись; </a:t>
            </a:r>
            <a:endParaRPr lang="ru-RU" sz="24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рисование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мягкой бумагой; </a:t>
            </a:r>
            <a:endParaRPr lang="ru-RU" sz="24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рисование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тычком жёсткой полусухой кистью; </a:t>
            </a:r>
            <a:endParaRPr lang="ru-RU" sz="24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рисование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на стекле; </a:t>
            </a:r>
          </a:p>
          <a:p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ниткография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; </a:t>
            </a:r>
            <a:endParaRPr lang="ru-RU" sz="24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техника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400" b="1" i="1" dirty="0" err="1">
                <a:solidFill>
                  <a:schemeClr val="accent4">
                    <a:lumMod val="50000"/>
                  </a:schemeClr>
                </a:solidFill>
              </a:rPr>
              <a:t>кляксография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»;</a:t>
            </a:r>
          </a:p>
          <a:p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техника рисования листьями, палочками, камушками и т.п.; </a:t>
            </a:r>
            <a:endParaRPr lang="ru-RU" sz="24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техника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отпечатывания ватой; </a:t>
            </a:r>
            <a:endParaRPr lang="ru-RU" sz="24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техника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«оттиск пробками»; </a:t>
            </a:r>
            <a:endParaRPr lang="ru-RU" sz="24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рисование ладонями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;</a:t>
            </a:r>
            <a:endParaRPr lang="ru-RU" sz="24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рисование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на манке;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235" y="2707639"/>
            <a:ext cx="2523201" cy="14204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0" t="7666" r="-197" b="1639"/>
          <a:stretch/>
        </p:blipFill>
        <p:spPr>
          <a:xfrm>
            <a:off x="6283235" y="4684209"/>
            <a:ext cx="2523201" cy="182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1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354</TotalTime>
  <Words>1110</Words>
  <Application>Microsoft Office PowerPoint</Application>
  <PresentationFormat>Широкоэкранный</PresentationFormat>
  <Paragraphs>177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Trebuchet MS</vt:lpstr>
      <vt:lpstr>Wingdings 3</vt:lpstr>
      <vt:lpstr>Аспект</vt:lpstr>
      <vt:lpstr>Инновационные технологии в логопедии </vt:lpstr>
      <vt:lpstr>Находясь на границе соприкосновения педагогики, психологии и медицины, логопедия использует в своей практике, адаптируя к своим потребностям, наиболее эффективные, нетрадиционные для неё методы и приёмы смежных наук, помогающие оптимизировать работу учителя - логопеда.  </vt:lpstr>
      <vt:lpstr>Современная логопедическая практика имеет в своём арсенале технологии, направленные на своевременную диагностику и максимально возможную коррекцию речевых нарушений.  К ним относятся хорошо известные специалистам:</vt:lpstr>
      <vt:lpstr>Также в современной логопедической практике при наличии условий активно используются  нетрадиционные для логопедии технологии:</vt:lpstr>
      <vt:lpstr>«Арт-терапия»  является средством свободного самовыражения.</vt:lpstr>
      <vt:lpstr>Музыкотерапия –  метод психотерапии,</vt:lpstr>
      <vt:lpstr>Коррекционные задачи музыкотерапии:</vt:lpstr>
      <vt:lpstr>Логоритмика</vt:lpstr>
      <vt:lpstr>Техники изо-терапии,  используемые для развития речи: </vt:lpstr>
      <vt:lpstr>Песочная терапия способствует:</vt:lpstr>
      <vt:lpstr>Сказкотерапия</vt:lpstr>
      <vt:lpstr>Коррекционные задачи сказкотерапии:</vt:lpstr>
      <vt:lpstr>Куклотерапия</vt:lpstr>
      <vt:lpstr>Мнемотехника</vt:lpstr>
      <vt:lpstr>Мнемотехника</vt:lpstr>
      <vt:lpstr>Кинезиологические упражнения</vt:lpstr>
      <vt:lpstr>Криотерапия</vt:lpstr>
      <vt:lpstr>Смехотерапия</vt:lpstr>
      <vt:lpstr>Ароматерапия</vt:lpstr>
      <vt:lpstr>Цветотерапия (Хромотерапия)</vt:lpstr>
      <vt:lpstr>Пальцевый массаж</vt:lpstr>
      <vt:lpstr>Презентация PowerPoint</vt:lpstr>
      <vt:lpstr>Телесноориентированные техники:</vt:lpstr>
      <vt:lpstr>Информационная технология обучения – это педагогическая технология, использующая специальные способы, программные и технические средства (кино, аудио- и видео средства, компьютеры и телекоммуникационные сети) для работы с информацией.</vt:lpstr>
      <vt:lpstr>значительные возможности в развитии ВПФ: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Развивающие  коррекционно-логопедические технологии</dc:title>
  <dc:creator>Пользователь Windows</dc:creator>
  <cp:lastModifiedBy>Пользователь Windows</cp:lastModifiedBy>
  <cp:revision>45</cp:revision>
  <dcterms:created xsi:type="dcterms:W3CDTF">2018-09-26T15:57:49Z</dcterms:created>
  <dcterms:modified xsi:type="dcterms:W3CDTF">2018-11-08T04:13:29Z</dcterms:modified>
</cp:coreProperties>
</file>