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61" r:id="rId3"/>
    <p:sldId id="262" r:id="rId4"/>
    <p:sldId id="259" r:id="rId5"/>
    <p:sldId id="260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80" d="100"/>
          <a:sy n="80" d="100"/>
        </p:scale>
        <p:origin x="-1086" y="17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8C4FF4-6EE1-4A76-9B8F-B2F594D6C87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07.11.2018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F7A747-1B53-4B3F-B8D2-D8AB0E128148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4BD201-5F9C-4593-BEFD-74C971F0B552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07.11.2018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22E6F0-797A-404D-B2F0-96032D2C16E5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7A3035-02C7-4538-A480-C6887B19F5A6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07.11.2018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18664C-3B03-4311-A452-8E87A1DF2E36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52DDE1-E9F2-4B50-AB95-1A36B28481DE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07.11.2018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87BA6C-DE82-4922-A007-5CB817EE4E20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011FA9-72D4-4D0D-AA04-5200C8F96D1C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07.11.2018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CBFCBB-F7D8-4AD9-B5F9-93687358CA6B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grpSp>
        <p:nvGrpSpPr>
          <p:cNvPr id="7" name="Группа 6"/>
          <p:cNvGrpSpPr/>
          <p:nvPr userDrawn="1"/>
        </p:nvGrpSpPr>
        <p:grpSpPr>
          <a:xfrm flipV="1">
            <a:off x="214282" y="5500702"/>
            <a:ext cx="8643998" cy="1071570"/>
            <a:chOff x="142844" y="285728"/>
            <a:chExt cx="8786874" cy="1116866"/>
          </a:xfrm>
        </p:grpSpPr>
        <p:pic>
          <p:nvPicPr>
            <p:cNvPr id="8" name="Рисунок 7" descr="2798941.png"/>
            <p:cNvPicPr>
              <a:picLocks noChangeAspect="1"/>
            </p:cNvPicPr>
            <p:nvPr userDrawn="1"/>
          </p:nvPicPr>
          <p:blipFill>
            <a:blip r:embed="rId2" cstate="email"/>
            <a:srcRect/>
            <a:stretch>
              <a:fillRect/>
            </a:stretch>
          </p:blipFill>
          <p:spPr>
            <a:xfrm flipV="1">
              <a:off x="142844" y="285728"/>
              <a:ext cx="1627773" cy="1116866"/>
            </a:xfrm>
            <a:prstGeom prst="rect">
              <a:avLst/>
            </a:prstGeom>
          </p:spPr>
        </p:pic>
        <p:pic>
          <p:nvPicPr>
            <p:cNvPr id="9" name="Рисунок 8" descr="2798941.png"/>
            <p:cNvPicPr>
              <a:picLocks noChangeAspect="1"/>
            </p:cNvPicPr>
            <p:nvPr userDrawn="1"/>
          </p:nvPicPr>
          <p:blipFill>
            <a:blip r:embed="rId2" cstate="email"/>
            <a:srcRect/>
            <a:stretch>
              <a:fillRect/>
            </a:stretch>
          </p:blipFill>
          <p:spPr>
            <a:xfrm flipV="1">
              <a:off x="1643042" y="285728"/>
              <a:ext cx="1627773" cy="1116866"/>
            </a:xfrm>
            <a:prstGeom prst="rect">
              <a:avLst/>
            </a:prstGeom>
          </p:spPr>
        </p:pic>
        <p:pic>
          <p:nvPicPr>
            <p:cNvPr id="10" name="Рисунок 9" descr="2798941.png"/>
            <p:cNvPicPr>
              <a:picLocks noChangeAspect="1"/>
            </p:cNvPicPr>
            <p:nvPr userDrawn="1"/>
          </p:nvPicPr>
          <p:blipFill>
            <a:blip r:embed="rId2" cstate="email"/>
            <a:srcRect/>
            <a:stretch>
              <a:fillRect/>
            </a:stretch>
          </p:blipFill>
          <p:spPr>
            <a:xfrm flipV="1">
              <a:off x="3143240" y="285728"/>
              <a:ext cx="1627773" cy="1116866"/>
            </a:xfrm>
            <a:prstGeom prst="rect">
              <a:avLst/>
            </a:prstGeom>
          </p:spPr>
        </p:pic>
        <p:pic>
          <p:nvPicPr>
            <p:cNvPr id="11" name="Рисунок 10" descr="2798941.png"/>
            <p:cNvPicPr>
              <a:picLocks noChangeAspect="1"/>
            </p:cNvPicPr>
            <p:nvPr userDrawn="1"/>
          </p:nvPicPr>
          <p:blipFill>
            <a:blip r:embed="rId2" cstate="email"/>
            <a:srcRect/>
            <a:stretch>
              <a:fillRect/>
            </a:stretch>
          </p:blipFill>
          <p:spPr>
            <a:xfrm flipV="1">
              <a:off x="4643438" y="285728"/>
              <a:ext cx="1627773" cy="1116866"/>
            </a:xfrm>
            <a:prstGeom prst="rect">
              <a:avLst/>
            </a:prstGeom>
          </p:spPr>
        </p:pic>
        <p:pic>
          <p:nvPicPr>
            <p:cNvPr id="12" name="Рисунок 11" descr="2798941.png"/>
            <p:cNvPicPr>
              <a:picLocks noChangeAspect="1"/>
            </p:cNvPicPr>
            <p:nvPr userDrawn="1"/>
          </p:nvPicPr>
          <p:blipFill>
            <a:blip r:embed="rId2" cstate="email"/>
            <a:srcRect/>
            <a:stretch>
              <a:fillRect/>
            </a:stretch>
          </p:blipFill>
          <p:spPr>
            <a:xfrm flipV="1">
              <a:off x="6143636" y="285728"/>
              <a:ext cx="1627773" cy="1116866"/>
            </a:xfrm>
            <a:prstGeom prst="rect">
              <a:avLst/>
            </a:prstGeom>
          </p:spPr>
        </p:pic>
        <p:pic>
          <p:nvPicPr>
            <p:cNvPr id="13" name="Рисунок 12" descr="2798941.png"/>
            <p:cNvPicPr>
              <a:picLocks noChangeAspect="1"/>
            </p:cNvPicPr>
            <p:nvPr userDrawn="1"/>
          </p:nvPicPr>
          <p:blipFill>
            <a:blip r:embed="rId3" cstate="email"/>
            <a:srcRect/>
            <a:stretch>
              <a:fillRect/>
            </a:stretch>
          </p:blipFill>
          <p:spPr>
            <a:xfrm flipV="1">
              <a:off x="7643834" y="285728"/>
              <a:ext cx="1285884" cy="1116866"/>
            </a:xfrm>
            <a:prstGeom prst="rect">
              <a:avLst/>
            </a:prstGeom>
          </p:spPr>
        </p:pic>
      </p:grp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8AA105-3B9A-485F-A7BD-B3B1C1BFF99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07.11.2018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217202-91A5-4841-8837-12B3422A9C13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03E727-7E97-4B76-A273-97C117DFD6DE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07.11.2018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F140D1-42AB-456C-B3EB-2E58162D29C5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2FDA9A-A9AF-4522-BA4E-959710ABA8F2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07.11.2018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C4C3DF-49FF-4AA4-A1AB-8615103FAECA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1C31E6-6AC6-4E62-806B-D0CB1E8C6262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07.11.2018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B0E188-B191-46AC-99B7-5113417AE6AB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E59BE0-226E-4980-AAF5-F1A9DF7C7AE8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07.11.2018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D8319C-EFFD-43A6-A723-9E31BBA50F68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dirty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94FB44-2B3A-4EA5-B708-4FEB9F41BBF1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07.11.2018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C51498-F984-481A-8E8C-4DDFA9BC9183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rgbClr val="FF3399"/>
              </a:gs>
              <a:gs pos="25000">
                <a:srgbClr val="FF6633"/>
              </a:gs>
              <a:gs pos="50000">
                <a:srgbClr val="FFFF00"/>
              </a:gs>
              <a:gs pos="75000">
                <a:srgbClr val="01A78F"/>
              </a:gs>
              <a:gs pos="100000">
                <a:srgbClr val="3366FF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E686993-3880-40CA-B10C-09BD8620027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07.11.2018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0367045-F3FF-479C-AFC6-C8ADE924BC10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Прямоугольник 9"/>
          <p:cNvSpPr/>
          <p:nvPr userDrawn="1"/>
        </p:nvSpPr>
        <p:spPr>
          <a:xfrm>
            <a:off x="0" y="6642556"/>
            <a:ext cx="1199367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800" dirty="0">
                <a:solidFill>
                  <a:schemeClr val="bg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http://linda6035.ucoz.ru/</a:t>
            </a:r>
            <a:endParaRPr lang="ru-RU" sz="800" dirty="0">
              <a:solidFill>
                <a:schemeClr val="bg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 userDrawn="1"/>
        </p:nvSpPr>
        <p:spPr>
          <a:xfrm>
            <a:off x="285720" y="285728"/>
            <a:ext cx="8572560" cy="6286544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glow rad="101600">
              <a:schemeClr val="accent2">
                <a:satMod val="175000"/>
                <a:alpha val="40000"/>
              </a:schemeClr>
            </a:glow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grpSp>
        <p:nvGrpSpPr>
          <p:cNvPr id="22" name="Группа 21"/>
          <p:cNvGrpSpPr/>
          <p:nvPr userDrawn="1"/>
        </p:nvGrpSpPr>
        <p:grpSpPr>
          <a:xfrm>
            <a:off x="214282" y="285728"/>
            <a:ext cx="8643998" cy="1116866"/>
            <a:chOff x="142844" y="285728"/>
            <a:chExt cx="8786874" cy="1116866"/>
          </a:xfrm>
        </p:grpSpPr>
        <p:pic>
          <p:nvPicPr>
            <p:cNvPr id="16" name="Рисунок 15" descr="2798941.png"/>
            <p:cNvPicPr>
              <a:picLocks noChangeAspect="1"/>
            </p:cNvPicPr>
            <p:nvPr userDrawn="1"/>
          </p:nvPicPr>
          <p:blipFill>
            <a:blip r:embed="rId13" cstate="email"/>
            <a:srcRect/>
            <a:stretch>
              <a:fillRect/>
            </a:stretch>
          </p:blipFill>
          <p:spPr>
            <a:xfrm flipV="1">
              <a:off x="142844" y="285728"/>
              <a:ext cx="1627773" cy="1116866"/>
            </a:xfrm>
            <a:prstGeom prst="rect">
              <a:avLst/>
            </a:prstGeom>
          </p:spPr>
        </p:pic>
        <p:pic>
          <p:nvPicPr>
            <p:cNvPr id="17" name="Рисунок 16" descr="2798941.png"/>
            <p:cNvPicPr>
              <a:picLocks noChangeAspect="1"/>
            </p:cNvPicPr>
            <p:nvPr userDrawn="1"/>
          </p:nvPicPr>
          <p:blipFill>
            <a:blip r:embed="rId13" cstate="email"/>
            <a:srcRect/>
            <a:stretch>
              <a:fillRect/>
            </a:stretch>
          </p:blipFill>
          <p:spPr>
            <a:xfrm flipV="1">
              <a:off x="1643042" y="285728"/>
              <a:ext cx="1627773" cy="1116866"/>
            </a:xfrm>
            <a:prstGeom prst="rect">
              <a:avLst/>
            </a:prstGeom>
          </p:spPr>
        </p:pic>
        <p:pic>
          <p:nvPicPr>
            <p:cNvPr id="18" name="Рисунок 17" descr="2798941.png"/>
            <p:cNvPicPr>
              <a:picLocks noChangeAspect="1"/>
            </p:cNvPicPr>
            <p:nvPr userDrawn="1"/>
          </p:nvPicPr>
          <p:blipFill>
            <a:blip r:embed="rId13" cstate="email"/>
            <a:srcRect/>
            <a:stretch>
              <a:fillRect/>
            </a:stretch>
          </p:blipFill>
          <p:spPr>
            <a:xfrm flipV="1">
              <a:off x="3143240" y="285728"/>
              <a:ext cx="1627773" cy="1116866"/>
            </a:xfrm>
            <a:prstGeom prst="rect">
              <a:avLst/>
            </a:prstGeom>
          </p:spPr>
        </p:pic>
        <p:pic>
          <p:nvPicPr>
            <p:cNvPr id="19" name="Рисунок 18" descr="2798941.png"/>
            <p:cNvPicPr>
              <a:picLocks noChangeAspect="1"/>
            </p:cNvPicPr>
            <p:nvPr userDrawn="1"/>
          </p:nvPicPr>
          <p:blipFill>
            <a:blip r:embed="rId13" cstate="email"/>
            <a:srcRect/>
            <a:stretch>
              <a:fillRect/>
            </a:stretch>
          </p:blipFill>
          <p:spPr>
            <a:xfrm flipV="1">
              <a:off x="4643438" y="285728"/>
              <a:ext cx="1627773" cy="1116866"/>
            </a:xfrm>
            <a:prstGeom prst="rect">
              <a:avLst/>
            </a:prstGeom>
          </p:spPr>
        </p:pic>
        <p:pic>
          <p:nvPicPr>
            <p:cNvPr id="20" name="Рисунок 19" descr="2798941.png"/>
            <p:cNvPicPr>
              <a:picLocks noChangeAspect="1"/>
            </p:cNvPicPr>
            <p:nvPr userDrawn="1"/>
          </p:nvPicPr>
          <p:blipFill>
            <a:blip r:embed="rId13" cstate="email"/>
            <a:srcRect/>
            <a:stretch>
              <a:fillRect/>
            </a:stretch>
          </p:blipFill>
          <p:spPr>
            <a:xfrm flipV="1">
              <a:off x="6143636" y="285728"/>
              <a:ext cx="1627773" cy="1116866"/>
            </a:xfrm>
            <a:prstGeom prst="rect">
              <a:avLst/>
            </a:prstGeom>
          </p:spPr>
        </p:pic>
        <p:pic>
          <p:nvPicPr>
            <p:cNvPr id="21" name="Рисунок 20" descr="2798941.png"/>
            <p:cNvPicPr>
              <a:picLocks noChangeAspect="1"/>
            </p:cNvPicPr>
            <p:nvPr userDrawn="1"/>
          </p:nvPicPr>
          <p:blipFill>
            <a:blip r:embed="rId14" cstate="email"/>
            <a:srcRect/>
            <a:stretch>
              <a:fillRect/>
            </a:stretch>
          </p:blipFill>
          <p:spPr>
            <a:xfrm flipV="1">
              <a:off x="7643834" y="285728"/>
              <a:ext cx="1285884" cy="1116866"/>
            </a:xfrm>
            <a:prstGeom prst="rect">
              <a:avLst/>
            </a:prstGeom>
          </p:spPr>
        </p:pic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gif"/><Relationship Id="rId4" Type="http://schemas.openxmlformats.org/officeDocument/2006/relationships/image" Target="../media/image9.gi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linda6035.ucoz.ru/" TargetMode="External"/><Relationship Id="rId2" Type="http://schemas.openxmlformats.org/officeDocument/2006/relationships/slideLayout" Target="../slideLayouts/slideLayout7.xml"/><Relationship Id="rId1" Type="http://schemas.openxmlformats.org/officeDocument/2006/relationships/video" Target="file:///C:\Users\User\Desktop\&#1089;&#1073;&#1088;&#1086;&#1089;\&#1079;&#1072;&#1075;&#1088;&#1091;&#1079;&#1082;&#1080;\&#1062;&#1072;&#1088;&#1100;%20&#1057;&#1072;&#1083;-&#1086;&#1090;&#1088;.mp4" TargetMode="Externa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6"/>
          <p:cNvGrpSpPr/>
          <p:nvPr/>
        </p:nvGrpSpPr>
        <p:grpSpPr>
          <a:xfrm>
            <a:off x="214282" y="1785926"/>
            <a:ext cx="8572560" cy="2789471"/>
            <a:chOff x="1115616" y="1659957"/>
            <a:chExt cx="7165477" cy="3166034"/>
          </a:xfrm>
        </p:grpSpPr>
        <p:sp>
          <p:nvSpPr>
            <p:cNvPr id="3" name="Прямоугольник 2"/>
            <p:cNvSpPr/>
            <p:nvPr/>
          </p:nvSpPr>
          <p:spPr>
            <a:xfrm>
              <a:off x="1115616" y="1659957"/>
              <a:ext cx="7165477" cy="178155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9600" b="1" dirty="0" smtClean="0">
                <a:ln w="19050">
                  <a:solidFill>
                    <a:prstClr val="white"/>
                  </a:solidFill>
                  <a:prstDash val="solid"/>
                </a:ln>
                <a:gradFill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lin ang="5400000" scaled="0"/>
                </a:gra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onotype Corsiva" pitchFamily="66" charset="0"/>
                <a:cs typeface="Arial" charset="0"/>
              </a:endParaRPr>
            </a:p>
          </p:txBody>
        </p:sp>
        <p:sp>
          <p:nvSpPr>
            <p:cNvPr id="4" name="Прямоугольник 3"/>
            <p:cNvSpPr/>
            <p:nvPr/>
          </p:nvSpPr>
          <p:spPr>
            <a:xfrm>
              <a:off x="2130725" y="4092409"/>
              <a:ext cx="5732382" cy="73358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b="1" dirty="0" smtClean="0">
                  <a:solidFill>
                    <a:prstClr val="black"/>
                  </a:solidFill>
                  <a:latin typeface="Monotype Corsiva" pitchFamily="66" charset="0"/>
                  <a:cs typeface="Arial" charset="0"/>
                </a:rPr>
                <a:t>Воспитатель</a:t>
              </a:r>
              <a:r>
                <a:rPr lang="ru-RU" b="1" dirty="0" smtClean="0">
                  <a:solidFill>
                    <a:prstClr val="black"/>
                  </a:solidFill>
                  <a:latin typeface="Monotype Corsiva" pitchFamily="66" charset="0"/>
                  <a:cs typeface="Arial" charset="0"/>
                </a:rPr>
                <a:t>: </a:t>
              </a:r>
              <a:r>
                <a:rPr lang="ru-RU" b="1" dirty="0" err="1" smtClean="0">
                  <a:solidFill>
                    <a:prstClr val="black"/>
                  </a:solidFill>
                  <a:latin typeface="Monotype Corsiva" pitchFamily="66" charset="0"/>
                  <a:cs typeface="Arial" charset="0"/>
                </a:rPr>
                <a:t>Чалова</a:t>
              </a:r>
              <a:r>
                <a:rPr lang="ru-RU" b="1" dirty="0" smtClean="0">
                  <a:solidFill>
                    <a:prstClr val="black"/>
                  </a:solidFill>
                  <a:latin typeface="Monotype Corsiva" pitchFamily="66" charset="0"/>
                  <a:cs typeface="Arial" charset="0"/>
                </a:rPr>
                <a:t> Л.Г</a:t>
              </a:r>
              <a:endParaRPr lang="ru-RU" b="1" dirty="0" smtClean="0">
                <a:solidFill>
                  <a:prstClr val="black"/>
                </a:solidFill>
                <a:latin typeface="Monotype Corsiva" pitchFamily="66" charset="0"/>
                <a:cs typeface="Arial" charset="0"/>
              </a:endParaRPr>
            </a:p>
            <a:p>
              <a:pPr algn="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b="1" dirty="0" smtClean="0">
                  <a:solidFill>
                    <a:prstClr val="black"/>
                  </a:solidFill>
                  <a:latin typeface="Monotype Corsiva" pitchFamily="66" charset="0"/>
                  <a:cs typeface="Arial" charset="0"/>
                </a:rPr>
                <a:t>Воспитатель 1 кв. </a:t>
              </a:r>
              <a:r>
                <a:rPr lang="ru-RU" b="1" smtClean="0">
                  <a:solidFill>
                    <a:prstClr val="black"/>
                  </a:solidFill>
                  <a:latin typeface="Monotype Corsiva" pitchFamily="66" charset="0"/>
                  <a:cs typeface="Arial" charset="0"/>
                </a:rPr>
                <a:t>категории</a:t>
              </a:r>
              <a:endParaRPr lang="ru-RU" b="1" dirty="0" smtClean="0">
                <a:solidFill>
                  <a:prstClr val="black"/>
                </a:solidFill>
                <a:latin typeface="Monotype Corsiva" pitchFamily="66" charset="0"/>
                <a:cs typeface="Arial" charset="0"/>
              </a:endParaRPr>
            </a:p>
          </p:txBody>
        </p:sp>
      </p:grpSp>
      <p:sp>
        <p:nvSpPr>
          <p:cNvPr id="6" name="Заголовок 5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6000" dirty="0" smtClean="0">
                <a:solidFill>
                  <a:prstClr val="black"/>
                </a:solidFill>
                <a:latin typeface="Arial Black" pitchFamily="34" charset="0"/>
                <a:cs typeface="Arial" charset="0"/>
              </a:rPr>
              <a:t>Аппликация</a:t>
            </a:r>
            <a:br>
              <a:rPr lang="ru-RU" sz="6000" dirty="0" smtClean="0">
                <a:solidFill>
                  <a:prstClr val="black"/>
                </a:solidFill>
                <a:latin typeface="Arial Black" pitchFamily="34" charset="0"/>
                <a:cs typeface="Arial" charset="0"/>
              </a:rPr>
            </a:br>
            <a:endParaRPr lang="ru-RU" sz="6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714348" y="1714488"/>
            <a:ext cx="3214710" cy="4214842"/>
          </a:xfrm>
        </p:spPr>
        <p:txBody>
          <a:bodyPr/>
          <a:lstStyle/>
          <a:p>
            <a:r>
              <a:rPr lang="ru-RU" sz="2800" dirty="0" smtClean="0">
                <a:latin typeface="Arial Black" pitchFamily="34" charset="0"/>
              </a:rPr>
              <a:t>Из среднего прямоугольника вырезаем голову, из маленького – треугольные ушки</a:t>
            </a:r>
            <a:endParaRPr lang="ru-RU" sz="2800" dirty="0">
              <a:latin typeface="Arial Black" pitchFamily="34" charset="0"/>
            </a:endParaRPr>
          </a:p>
        </p:txBody>
      </p:sp>
      <p:pic>
        <p:nvPicPr>
          <p:cNvPr id="5" name="Содержимое 4" descr="85437339_10.jpg"/>
          <p:cNvPicPr>
            <a:picLocks noGrp="1" noChangeAspect="1"/>
          </p:cNvPicPr>
          <p:nvPr>
            <p:ph idx="1"/>
          </p:nvPr>
        </p:nvPicPr>
        <p:blipFill>
          <a:blip r:embed="rId2"/>
          <a:srcRect l="7212" t="68017" r="49969" b="12944"/>
          <a:stretch>
            <a:fillRect/>
          </a:stretch>
        </p:blipFill>
        <p:spPr>
          <a:xfrm>
            <a:off x="3714744" y="1357298"/>
            <a:ext cx="5000661" cy="428628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1714488"/>
            <a:ext cx="8577953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endParaRPr lang="ru-RU" sz="14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endParaRPr lang="ru-RU" sz="1400" dirty="0">
              <a:solidFill>
                <a:prstClr val="black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28596" y="2214554"/>
            <a:ext cx="3571900" cy="1928826"/>
          </a:xfrm>
        </p:spPr>
        <p:txBody>
          <a:bodyPr/>
          <a:lstStyle/>
          <a:p>
            <a:r>
              <a:rPr lang="ru-RU" sz="3600" dirty="0" smtClean="0">
                <a:latin typeface="Arial Black" pitchFamily="34" charset="0"/>
              </a:rPr>
              <a:t>Вырезаем пышный </a:t>
            </a:r>
            <a:br>
              <a:rPr lang="ru-RU" sz="3600" dirty="0" smtClean="0">
                <a:latin typeface="Arial Black" pitchFamily="34" charset="0"/>
              </a:rPr>
            </a:br>
            <a:r>
              <a:rPr lang="ru-RU" sz="3600" dirty="0" smtClean="0">
                <a:latin typeface="Arial Black" pitchFamily="34" charset="0"/>
              </a:rPr>
              <a:t>фигурный хвост</a:t>
            </a:r>
            <a:br>
              <a:rPr lang="ru-RU" sz="3600" dirty="0" smtClean="0">
                <a:latin typeface="Arial Black" pitchFamily="34" charset="0"/>
              </a:rPr>
            </a:br>
            <a:r>
              <a:rPr lang="ru-RU" sz="3600" dirty="0" smtClean="0">
                <a:latin typeface="Arial Black" pitchFamily="34" charset="0"/>
              </a:rPr>
              <a:t>белочки</a:t>
            </a:r>
            <a:endParaRPr lang="ru-RU" sz="3600" dirty="0">
              <a:latin typeface="Arial Black" pitchFamily="34" charset="0"/>
            </a:endParaRPr>
          </a:p>
        </p:txBody>
      </p:sp>
      <p:pic>
        <p:nvPicPr>
          <p:cNvPr id="5" name="Содержимое 4" descr="85437339_10.jpg"/>
          <p:cNvPicPr>
            <a:picLocks noGrp="1" noChangeAspect="1"/>
          </p:cNvPicPr>
          <p:nvPr>
            <p:ph idx="1"/>
          </p:nvPr>
        </p:nvPicPr>
        <p:blipFill>
          <a:blip r:embed="rId2"/>
          <a:srcRect l="55982" t="11050" r="3517" b="67362"/>
          <a:stretch>
            <a:fillRect/>
          </a:stretch>
        </p:blipFill>
        <p:spPr>
          <a:xfrm>
            <a:off x="3714744" y="1857364"/>
            <a:ext cx="4929222" cy="354558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1714488"/>
            <a:ext cx="8577953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endParaRPr lang="ru-RU" sz="14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endParaRPr lang="ru-RU" sz="1400" dirty="0">
              <a:solidFill>
                <a:prstClr val="black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00034" y="2285992"/>
            <a:ext cx="3714776" cy="1143000"/>
          </a:xfrm>
        </p:spPr>
        <p:txBody>
          <a:bodyPr/>
          <a:lstStyle/>
          <a:p>
            <a:r>
              <a:rPr lang="ru-RU" sz="3200" dirty="0" smtClean="0">
                <a:latin typeface="Arial Black" pitchFamily="34" charset="0"/>
              </a:rPr>
              <a:t>Из квадрата вырезаем круг – </a:t>
            </a:r>
            <a:br>
              <a:rPr lang="ru-RU" sz="3200" dirty="0" smtClean="0">
                <a:latin typeface="Arial Black" pitchFamily="34" charset="0"/>
              </a:rPr>
            </a:br>
            <a:r>
              <a:rPr lang="ru-RU" sz="3200" dirty="0" smtClean="0">
                <a:latin typeface="Arial Black" pitchFamily="34" charset="0"/>
              </a:rPr>
              <a:t>верхнюю часть задней лапки</a:t>
            </a:r>
            <a:endParaRPr lang="ru-RU" sz="3200" dirty="0">
              <a:latin typeface="Arial Black" pitchFamily="34" charset="0"/>
            </a:endParaRPr>
          </a:p>
        </p:txBody>
      </p:sp>
      <p:pic>
        <p:nvPicPr>
          <p:cNvPr id="5" name="Содержимое 4" descr="85437339_10.jpg"/>
          <p:cNvPicPr>
            <a:picLocks noGrp="1" noChangeAspect="1"/>
          </p:cNvPicPr>
          <p:nvPr>
            <p:ph idx="1"/>
          </p:nvPr>
        </p:nvPicPr>
        <p:blipFill>
          <a:blip r:embed="rId2"/>
          <a:srcRect l="58455" t="37859" r="2249" b="51174"/>
          <a:stretch>
            <a:fillRect/>
          </a:stretch>
        </p:blipFill>
        <p:spPr>
          <a:xfrm>
            <a:off x="4214810" y="2214554"/>
            <a:ext cx="4643470" cy="178595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57158" y="2143116"/>
            <a:ext cx="4214842" cy="1143000"/>
          </a:xfrm>
        </p:spPr>
        <p:txBody>
          <a:bodyPr/>
          <a:lstStyle/>
          <a:p>
            <a:r>
              <a:rPr lang="ru-RU" sz="2400" dirty="0" smtClean="0">
                <a:latin typeface="Arial Black" pitchFamily="34" charset="0"/>
              </a:rPr>
              <a:t>Из маленького прямоугольника, сложенного пополам, вырезаем </a:t>
            </a:r>
            <a:br>
              <a:rPr lang="ru-RU" sz="2400" dirty="0" smtClean="0">
                <a:latin typeface="Arial Black" pitchFamily="34" charset="0"/>
              </a:rPr>
            </a:br>
            <a:r>
              <a:rPr lang="ru-RU" sz="2400" dirty="0" smtClean="0">
                <a:latin typeface="Arial Black" pitchFamily="34" charset="0"/>
              </a:rPr>
              <a:t>2 тонкие лапки.</a:t>
            </a:r>
            <a:br>
              <a:rPr lang="ru-RU" sz="2400" dirty="0" smtClean="0">
                <a:latin typeface="Arial Black" pitchFamily="34" charset="0"/>
              </a:rPr>
            </a:br>
            <a:r>
              <a:rPr lang="ru-RU" sz="2400" dirty="0" smtClean="0">
                <a:latin typeface="Arial Black" pitchFamily="34" charset="0"/>
              </a:rPr>
              <a:t>Нарисуем глазки и носик. </a:t>
            </a:r>
            <a:endParaRPr lang="ru-RU" sz="2400" dirty="0">
              <a:latin typeface="Arial Black" pitchFamily="34" charset="0"/>
            </a:endParaRPr>
          </a:p>
        </p:txBody>
      </p:sp>
      <p:pic>
        <p:nvPicPr>
          <p:cNvPr id="5" name="Содержимое 4" descr="85437339_10.jpg"/>
          <p:cNvPicPr>
            <a:picLocks noGrp="1" noChangeAspect="1"/>
          </p:cNvPicPr>
          <p:nvPr>
            <p:ph idx="1"/>
          </p:nvPr>
        </p:nvPicPr>
        <p:blipFill>
          <a:blip r:embed="rId2"/>
          <a:srcRect l="50633" t="55423" r="1489" b="35923"/>
          <a:stretch>
            <a:fillRect/>
          </a:stretch>
        </p:blipFill>
        <p:spPr>
          <a:xfrm>
            <a:off x="4286248" y="2000240"/>
            <a:ext cx="4100541" cy="1000132"/>
          </a:xfrm>
        </p:spPr>
      </p:pic>
      <p:pic>
        <p:nvPicPr>
          <p:cNvPr id="4" name="Содержимое 4" descr="85437339_10.jpg"/>
          <p:cNvPicPr>
            <a:picLocks noChangeAspect="1"/>
          </p:cNvPicPr>
          <p:nvPr/>
        </p:nvPicPr>
        <p:blipFill>
          <a:blip r:embed="rId2"/>
          <a:srcRect l="58807" t="70135" r="2656" b="4768"/>
          <a:stretch>
            <a:fillRect/>
          </a:stretch>
        </p:blipFill>
        <p:spPr>
          <a:xfrm>
            <a:off x="4929190" y="3571876"/>
            <a:ext cx="3000396" cy="263671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895561160a13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57752" y="714356"/>
            <a:ext cx="3934500" cy="5792099"/>
          </a:xfrm>
          <a:prstGeom prst="rect">
            <a:avLst/>
          </a:prstGeom>
        </p:spPr>
      </p:pic>
      <p:pic>
        <p:nvPicPr>
          <p:cNvPr id="9" name="Рисунок 8" descr="Q_3rBmm7Sf7ModRpJ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2910" y="1571612"/>
            <a:ext cx="5429250" cy="1143000"/>
          </a:xfrm>
          <a:prstGeom prst="rect">
            <a:avLst/>
          </a:prstGeom>
        </p:spPr>
      </p:pic>
      <p:pic>
        <p:nvPicPr>
          <p:cNvPr id="10" name="Рисунок 9" descr="601296752.gif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857356" y="3500438"/>
            <a:ext cx="2571768" cy="2571768"/>
          </a:xfrm>
          <a:prstGeom prst="rect">
            <a:avLst/>
          </a:prstGeom>
        </p:spPr>
      </p:pic>
    </p:spTree>
  </p:cSld>
  <p:clrMapOvr>
    <a:masterClrMapping/>
  </p:clrMapOvr>
  <p:transition>
    <p:sndAc>
      <p:stSnd>
        <p:snd r:embed="rId2" name="applause.wav" builtIn="1"/>
      </p:stSnd>
    </p:sndAc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6600" b="1" dirty="0" smtClean="0"/>
              <a:t>Тема:</a:t>
            </a:r>
            <a:endParaRPr lang="ru-RU" sz="6600" b="1" dirty="0"/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714348" y="3886200"/>
            <a:ext cx="7786742" cy="1752600"/>
          </a:xfrm>
        </p:spPr>
        <p:txBody>
          <a:bodyPr/>
          <a:lstStyle/>
          <a:p>
            <a:r>
              <a:rPr lang="ru-RU" sz="9600" b="1" dirty="0" smtClean="0">
                <a:ln w="19050">
                  <a:solidFill>
                    <a:prstClr val="white"/>
                  </a:solidFill>
                  <a:prstDash val="solid"/>
                </a:ln>
                <a:gradFill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lin ang="5400000" scaled="0"/>
                </a:gra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onotype Corsiva" pitchFamily="66" charset="0"/>
                <a:cs typeface="Arial" charset="0"/>
              </a:rPr>
              <a:t>Белка под елью</a:t>
            </a:r>
            <a:br>
              <a:rPr lang="ru-RU" sz="9600" b="1" dirty="0" smtClean="0">
                <a:ln w="19050">
                  <a:solidFill>
                    <a:prstClr val="white"/>
                  </a:solidFill>
                  <a:prstDash val="solid"/>
                </a:ln>
                <a:gradFill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lin ang="5400000" scaled="0"/>
                </a:gra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onotype Corsiva" pitchFamily="66" charset="0"/>
                <a:cs typeface="Arial" charset="0"/>
              </a:rPr>
            </a:br>
            <a:endParaRPr lang="ru-RU" sz="9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00034" y="1428736"/>
            <a:ext cx="8229600" cy="1154098"/>
          </a:xfrm>
        </p:spPr>
        <p:txBody>
          <a:bodyPr/>
          <a:lstStyle/>
          <a:p>
            <a:r>
              <a:rPr lang="ru-RU" b="1" dirty="0" smtClean="0"/>
              <a:t>Программное содержание: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2714620"/>
            <a:ext cx="8258204" cy="3411543"/>
          </a:xfrm>
        </p:spPr>
        <p:txBody>
          <a:bodyPr/>
          <a:lstStyle/>
          <a:p>
            <a:pPr>
              <a:buNone/>
            </a:pPr>
            <a:r>
              <a:rPr lang="ru-RU" sz="2400" dirty="0" smtClean="0"/>
              <a:t>     Учить детей составлять композицию по мотивам сказки.</a:t>
            </a:r>
          </a:p>
          <a:p>
            <a:pPr>
              <a:buNone/>
            </a:pPr>
            <a:r>
              <a:rPr lang="ru-RU" sz="2400" dirty="0" smtClean="0"/>
              <a:t>     Закреплять умение вырезывать разнообразные предметы, используя знакомые приемы. Развивать воображение, творчество.</a:t>
            </a:r>
            <a:endParaRPr lang="ru-RU" sz="2400" dirty="0"/>
          </a:p>
        </p:txBody>
      </p:sp>
      <p:pic>
        <p:nvPicPr>
          <p:cNvPr id="7" name="Picture 2" descr="C:\Users\User\Desktop\сброс\сброс\Детки\0_62147_46ac9d77_M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482966" y="4357694"/>
            <a:ext cx="2170117" cy="17145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6"/>
          <p:cNvGrpSpPr/>
          <p:nvPr/>
        </p:nvGrpSpPr>
        <p:grpSpPr>
          <a:xfrm>
            <a:off x="357158" y="1916832"/>
            <a:ext cx="8358247" cy="4353957"/>
            <a:chOff x="607488" y="1344094"/>
            <a:chExt cx="7925326" cy="5189402"/>
          </a:xfrm>
        </p:grpSpPr>
        <p:sp>
          <p:nvSpPr>
            <p:cNvPr id="5" name="Прямоугольник 4"/>
            <p:cNvSpPr/>
            <p:nvPr/>
          </p:nvSpPr>
          <p:spPr bwMode="auto">
            <a:xfrm>
              <a:off x="607488" y="1344094"/>
              <a:ext cx="7925326" cy="44020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dirty="0">
                <a:solidFill>
                  <a:srgbClr val="0070C0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2411760" y="6093296"/>
              <a:ext cx="175163" cy="44020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b="1" dirty="0">
                <a:solidFill>
                  <a:srgbClr val="0070C0"/>
                </a:solidFill>
                <a:latin typeface="Arial" charset="0"/>
                <a:cs typeface="Arial" charset="0"/>
              </a:endParaRPr>
            </a:p>
          </p:txBody>
        </p:sp>
      </p:grpSp>
      <p:sp>
        <p:nvSpPr>
          <p:cNvPr id="9" name="Прямоугольник 3"/>
          <p:cNvSpPr>
            <a:spLocks noChangeArrowheads="1"/>
          </p:cNvSpPr>
          <p:nvPr/>
        </p:nvSpPr>
        <p:spPr bwMode="auto">
          <a:xfrm>
            <a:off x="1714480" y="5286388"/>
            <a:ext cx="5500726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2000" dirty="0" smtClean="0">
                <a:solidFill>
                  <a:prstClr val="black"/>
                </a:solidFill>
                <a:latin typeface="Monotype Corsiva" pitchFamily="66" charset="0"/>
                <a:hlinkClick r:id="rId3"/>
              </a:rPr>
              <a:t>/</a:t>
            </a:r>
            <a:r>
              <a:rPr lang="ru-RU" sz="2000" dirty="0" smtClean="0">
                <a:solidFill>
                  <a:prstClr val="black"/>
                </a:solidFill>
                <a:latin typeface="Monotype Corsiva" pitchFamily="66" charset="0"/>
              </a:rPr>
              <a:t>    </a:t>
            </a:r>
            <a:r>
              <a:rPr lang="ru-RU" sz="2000" dirty="0" smtClean="0">
                <a:latin typeface="Monotype Corsiva" pitchFamily="66" charset="0"/>
              </a:rPr>
              <a:t> </a:t>
            </a:r>
          </a:p>
        </p:txBody>
      </p:sp>
      <p:pic>
        <p:nvPicPr>
          <p:cNvPr id="7" name="Царь Сал-отр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4"/>
          <a:stretch>
            <a:fillRect/>
          </a:stretch>
        </p:blipFill>
        <p:spPr>
          <a:xfrm>
            <a:off x="0" y="-1"/>
            <a:ext cx="9144000" cy="685800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1714488"/>
            <a:ext cx="8577953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endParaRPr lang="ru-RU" sz="14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endParaRPr lang="ru-RU" sz="1400" dirty="0">
              <a:solidFill>
                <a:prstClr val="black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sz="2400" b="1" dirty="0" smtClean="0"/>
              <a:t>Давайте и мы с вами создадим иллюстрацию к сказке А.С.Пушкина</a:t>
            </a:r>
            <a:endParaRPr lang="ru-RU" sz="2400" b="1" dirty="0"/>
          </a:p>
        </p:txBody>
      </p:sp>
      <p:pic>
        <p:nvPicPr>
          <p:cNvPr id="8" name="Рисунок 7" descr="hello_html_133fb857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785918" y="1214422"/>
            <a:ext cx="5486400" cy="41148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1714488"/>
            <a:ext cx="8577953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endParaRPr lang="ru-RU" sz="14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endParaRPr lang="ru-RU" sz="1400" dirty="0">
              <a:solidFill>
                <a:prstClr val="black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643042" y="5643578"/>
            <a:ext cx="5715040" cy="642942"/>
          </a:xfrm>
        </p:spPr>
        <p:txBody>
          <a:bodyPr/>
          <a:lstStyle/>
          <a:p>
            <a:pPr algn="ctr"/>
            <a:r>
              <a:rPr lang="ru-RU" dirty="0" smtClean="0"/>
              <a:t>Вспомните, как можно аккуратно и симметрично вырезать ель.</a:t>
            </a:r>
            <a:endParaRPr lang="ru-RU" dirty="0"/>
          </a:p>
        </p:txBody>
      </p:sp>
      <p:pic>
        <p:nvPicPr>
          <p:cNvPr id="6" name="Рисунок 5" descr="detsad-130875-1419193377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t="765" b="765"/>
          <a:stretch>
            <a:fillRect/>
          </a:stretch>
        </p:blipFill>
        <p:spPr>
          <a:xfrm>
            <a:off x="1785918" y="1285860"/>
            <a:ext cx="5486400" cy="41148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85437339_10.jpg"/>
          <p:cNvPicPr>
            <a:picLocks noGrp="1" noChangeAspect="1"/>
          </p:cNvPicPr>
          <p:nvPr>
            <p:ph idx="1"/>
          </p:nvPr>
        </p:nvPicPr>
        <p:blipFill>
          <a:blip r:embed="rId2"/>
          <a:srcRect l="3256" t="9649" r="54243" b="73463"/>
          <a:stretch>
            <a:fillRect/>
          </a:stretch>
        </p:blipFill>
        <p:spPr>
          <a:xfrm>
            <a:off x="357158" y="2000240"/>
            <a:ext cx="4929222" cy="3286148"/>
          </a:xfrm>
        </p:spPr>
      </p:pic>
      <p:sp>
        <p:nvSpPr>
          <p:cNvPr id="5" name="Текст 4"/>
          <p:cNvSpPr>
            <a:spLocks noGrp="1"/>
          </p:cNvSpPr>
          <p:nvPr>
            <p:ph type="body" sz="half" idx="2"/>
          </p:nvPr>
        </p:nvSpPr>
        <p:spPr>
          <a:xfrm>
            <a:off x="4143372" y="2285992"/>
            <a:ext cx="4257676" cy="2428892"/>
          </a:xfrm>
        </p:spPr>
        <p:txBody>
          <a:bodyPr/>
          <a:lstStyle/>
          <a:p>
            <a:pPr algn="ctr"/>
            <a:r>
              <a:rPr lang="ru-RU" sz="3200" dirty="0" smtClean="0">
                <a:latin typeface="Arial Black" pitchFamily="34" charset="0"/>
              </a:rPr>
              <a:t>Складываем большой прямоугольник пополам</a:t>
            </a:r>
            <a:endParaRPr lang="ru-RU" sz="3200" dirty="0"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1714488"/>
            <a:ext cx="8577953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pPr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endParaRPr lang="ru-RU" sz="14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endParaRPr lang="ru-RU" sz="1400" dirty="0">
              <a:solidFill>
                <a:prstClr val="black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</p:txBody>
      </p:sp>
      <p:pic>
        <p:nvPicPr>
          <p:cNvPr id="6" name="Содержимое 5" descr="85437339_10.jpg"/>
          <p:cNvPicPr>
            <a:picLocks noGrp="1" noChangeAspect="1"/>
          </p:cNvPicPr>
          <p:nvPr>
            <p:ph idx="1"/>
          </p:nvPr>
        </p:nvPicPr>
        <p:blipFill>
          <a:blip r:embed="rId2"/>
          <a:srcRect l="7471" t="31950" r="59532" b="59185"/>
          <a:stretch>
            <a:fillRect/>
          </a:stretch>
        </p:blipFill>
        <p:spPr>
          <a:xfrm>
            <a:off x="2928927" y="2571744"/>
            <a:ext cx="5929353" cy="2214578"/>
          </a:xfrm>
        </p:spPr>
      </p:pic>
      <p:sp>
        <p:nvSpPr>
          <p:cNvPr id="5" name="Текст 4"/>
          <p:cNvSpPr>
            <a:spLocks noGrp="1"/>
          </p:cNvSpPr>
          <p:nvPr>
            <p:ph type="body" sz="half" idx="2"/>
          </p:nvPr>
        </p:nvSpPr>
        <p:spPr>
          <a:xfrm>
            <a:off x="428596" y="2500306"/>
            <a:ext cx="3008313" cy="1708148"/>
          </a:xfrm>
        </p:spPr>
        <p:txBody>
          <a:bodyPr/>
          <a:lstStyle/>
          <a:p>
            <a:r>
              <a:rPr lang="ru-RU" sz="3600" dirty="0" smtClean="0">
                <a:latin typeface="Arial Black" pitchFamily="34" charset="0"/>
              </a:rPr>
              <a:t>Рисуем и вырезаем половину «яйца»</a:t>
            </a:r>
            <a:endParaRPr lang="ru-RU" sz="3600" dirty="0"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1714488"/>
            <a:ext cx="8577953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pPr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endParaRPr lang="ru-RU" sz="14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endParaRPr lang="ru-RU" sz="1400" dirty="0">
              <a:solidFill>
                <a:prstClr val="black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714348" y="1928802"/>
            <a:ext cx="3143272" cy="3143272"/>
          </a:xfrm>
        </p:spPr>
        <p:txBody>
          <a:bodyPr/>
          <a:lstStyle/>
          <a:p>
            <a:r>
              <a:rPr lang="ru-RU" sz="3200" dirty="0" smtClean="0">
                <a:latin typeface="Arial Black" pitchFamily="34" charset="0"/>
              </a:rPr>
              <a:t>Раскрываем заготовку и получаем туловище белочки</a:t>
            </a:r>
            <a:endParaRPr lang="ru-RU" sz="3200" dirty="0">
              <a:latin typeface="Arial Black" pitchFamily="34" charset="0"/>
            </a:endParaRPr>
          </a:p>
        </p:txBody>
      </p:sp>
      <p:pic>
        <p:nvPicPr>
          <p:cNvPr id="5" name="Содержимое 4" descr="85437339_10.jpg"/>
          <p:cNvPicPr>
            <a:picLocks noGrp="1" noChangeAspect="1"/>
          </p:cNvPicPr>
          <p:nvPr>
            <p:ph idx="1"/>
          </p:nvPr>
        </p:nvPicPr>
        <p:blipFill>
          <a:blip r:embed="rId2"/>
          <a:srcRect l="8109" t="47284" r="62000" b="37487"/>
          <a:stretch>
            <a:fillRect/>
          </a:stretch>
        </p:blipFill>
        <p:spPr>
          <a:xfrm>
            <a:off x="4143372" y="2500306"/>
            <a:ext cx="4675942" cy="321471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Тема Office">
  <a:themeElements>
    <a:clrScheme name="Другая 10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366092"/>
      </a:hlink>
      <a:folHlink>
        <a:srgbClr val="244061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188</TotalTime>
  <Words>107</Words>
  <Application>Microsoft Office PowerPoint</Application>
  <PresentationFormat>Экран (4:3)</PresentationFormat>
  <Paragraphs>20</Paragraphs>
  <Slides>14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1_Тема Office</vt:lpstr>
      <vt:lpstr>Аппликация </vt:lpstr>
      <vt:lpstr>Тема:</vt:lpstr>
      <vt:lpstr>Программное содержание:</vt:lpstr>
      <vt:lpstr>Слайд 4</vt:lpstr>
      <vt:lpstr>Слайд 5</vt:lpstr>
      <vt:lpstr>Вспомните, как можно аккуратно и симметрично вырезать ель.</vt:lpstr>
      <vt:lpstr>Слайд 7</vt:lpstr>
      <vt:lpstr>Слайд 8</vt:lpstr>
      <vt:lpstr>Раскрываем заготовку и получаем туловище белочки</vt:lpstr>
      <vt:lpstr>Из среднего прямоугольника вырезаем голову, из маленького – треугольные ушки</vt:lpstr>
      <vt:lpstr>Вырезаем пышный  фигурный хвост белочки</vt:lpstr>
      <vt:lpstr>Из квадрата вырезаем круг –  верхнюю часть задней лапки</vt:lpstr>
      <vt:lpstr>Из маленького прямоугольника, сложенного пополам, вырезаем  2 тонкие лапки. Нарисуем глазки и носик. 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9</cp:revision>
  <dcterms:created xsi:type="dcterms:W3CDTF">2014-07-03T06:43:37Z</dcterms:created>
  <dcterms:modified xsi:type="dcterms:W3CDTF">2018-11-07T12:46:05Z</dcterms:modified>
</cp:coreProperties>
</file>