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809" autoAdjust="0"/>
    <p:restoredTop sz="86475" autoAdjust="0"/>
  </p:normalViewPr>
  <p:slideViewPr>
    <p:cSldViewPr>
      <p:cViewPr varScale="1">
        <p:scale>
          <a:sx n="63" d="100"/>
          <a:sy n="63" d="100"/>
        </p:scale>
        <p:origin x="-157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F8292-01F8-43F8-9868-BF0C165ACBA4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2B0D5-2271-4B7B-98A9-ECE705BD75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810337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F8292-01F8-43F8-9868-BF0C165ACBA4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2B0D5-2271-4B7B-98A9-ECE705BD75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378891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F8292-01F8-43F8-9868-BF0C165ACBA4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2B0D5-2271-4B7B-98A9-ECE705BD75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161004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F8292-01F8-43F8-9868-BF0C165ACBA4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2B0D5-2271-4B7B-98A9-ECE705BD75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83873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F8292-01F8-43F8-9868-BF0C165ACBA4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2B0D5-2271-4B7B-98A9-ECE705BD75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232109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F8292-01F8-43F8-9868-BF0C165ACBA4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2B0D5-2271-4B7B-98A9-ECE705BD75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053057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F8292-01F8-43F8-9868-BF0C165ACBA4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2B0D5-2271-4B7B-98A9-ECE705BD75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24537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F8292-01F8-43F8-9868-BF0C165ACBA4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2B0D5-2271-4B7B-98A9-ECE705BD75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383666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F8292-01F8-43F8-9868-BF0C165ACBA4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2B0D5-2271-4B7B-98A9-ECE705BD75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64390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F8292-01F8-43F8-9868-BF0C165ACBA4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2B0D5-2271-4B7B-98A9-ECE705BD75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00208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F8292-01F8-43F8-9868-BF0C165ACBA4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2B0D5-2271-4B7B-98A9-ECE705BD75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89119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3F8292-01F8-43F8-9868-BF0C165ACBA4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72B0D5-2271-4B7B-98A9-ECE705BD75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69409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>
            <a:prstTxWarp prst="textWave1">
              <a:avLst/>
            </a:prstTxWarp>
          </a:bodyPr>
          <a:lstStyle/>
          <a:p>
            <a:r>
              <a:rPr lang="ru-RU" b="1" dirty="0" smtClean="0">
                <a:ln w="38100">
                  <a:solidFill>
                    <a:srgbClr val="002060"/>
                  </a:solidFill>
                  <a:prstDash val="solid"/>
                  <a:miter lim="800000"/>
                </a:ln>
                <a:blipFill>
                  <a:blip r:embed="rId2"/>
                  <a:tile tx="0" ty="0" sx="100000" sy="100000" flip="none" algn="tl"/>
                </a:blip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КОСМИЧЕСКАЯ</a:t>
            </a:r>
            <a:r>
              <a:rPr lang="ru-RU" b="1" dirty="0" smtClean="0">
                <a:ln w="38100">
                  <a:solidFill>
                    <a:srgbClr val="002060"/>
                  </a:solidFill>
                  <a:prstDash val="solid"/>
                  <a:miter lim="800000"/>
                </a:ln>
                <a:blipFill>
                  <a:blip r:embed="rId3"/>
                  <a:tile tx="0" ty="0" sx="100000" sy="100000" flip="none" algn="tl"/>
                </a:blip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ru-RU" b="1" dirty="0" smtClean="0">
                <a:ln w="38100">
                  <a:solidFill>
                    <a:srgbClr val="002060"/>
                  </a:solidFill>
                  <a:prstDash val="solid"/>
                  <a:miter lim="800000"/>
                </a:ln>
                <a:blipFill>
                  <a:blip r:embed="rId2"/>
                  <a:tile tx="0" ty="0" sx="100000" sy="100000" flip="none" algn="tl"/>
                </a:blip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ЕДА</a:t>
            </a:r>
            <a:endParaRPr lang="ru-RU" b="1" dirty="0">
              <a:ln w="38100">
                <a:solidFill>
                  <a:srgbClr val="002060"/>
                </a:solidFill>
                <a:prstDash val="solid"/>
                <a:miter lim="800000"/>
              </a:ln>
              <a:blipFill>
                <a:blip r:embed="rId2"/>
                <a:tile tx="0" ty="0" sx="100000" sy="100000" flip="none" algn="tl"/>
              </a:blip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1026" name="Picture 2" descr="C:\Users\User\Desktop\космос\3.jpg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10" y="1571612"/>
            <a:ext cx="7911851" cy="500385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B0F0"/>
            </a:solidFill>
          </a:ln>
          <a:effectLst>
            <a:glow rad="101600">
              <a:srgbClr val="92D050">
                <a:alpha val="60000"/>
              </a:srgbClr>
            </a:glow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="" xmlns:p14="http://schemas.microsoft.com/office/powerpoint/2010/main" val="82747998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0" y="1340768"/>
            <a:ext cx="4067944" cy="478539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dirty="0">
                <a:latin typeface="Comic Sans MS" pitchFamily="66" charset="0"/>
              </a:rPr>
              <a:t>п</a:t>
            </a:r>
            <a:r>
              <a:rPr lang="ru-RU" sz="4400" b="1" dirty="0" smtClean="0">
                <a:latin typeface="Comic Sans MS" pitchFamily="66" charset="0"/>
              </a:rPr>
              <a:t>ройдя перед этим сублимационную сушку.</a:t>
            </a:r>
            <a:endParaRPr lang="ru-RU" sz="4400" b="1" dirty="0">
              <a:latin typeface="Comic Sans MS" pitchFamily="66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User\Desktop\космос\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352255"/>
            <a:ext cx="4713511" cy="3816424"/>
          </a:xfrm>
          <a:prstGeom prst="rect">
            <a:avLst/>
          </a:prstGeom>
          <a:ln w="190500" cap="sq">
            <a:solidFill>
              <a:srgbClr val="00B0F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7305612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60648"/>
            <a:ext cx="4038600" cy="619268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dirty="0" smtClean="0">
                <a:latin typeface="Comic Sans MS" pitchFamily="66" charset="0"/>
              </a:rPr>
              <a:t>Это когда из замороженных продуктов по специальной  технологии выводится почти вся влага,</a:t>
            </a:r>
            <a:endParaRPr lang="ru-RU" sz="4000" b="1" dirty="0">
              <a:latin typeface="Comic Sans MS" pitchFamily="66" charset="0"/>
            </a:endParaRPr>
          </a:p>
        </p:txBody>
      </p:sp>
      <p:pic>
        <p:nvPicPr>
          <p:cNvPr id="8194" name="Picture 2" descr="C:\Users\User\Desktop\космос\0_b03f4_6295d08e_orig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2852936"/>
            <a:ext cx="4992787" cy="3744590"/>
          </a:xfrm>
          <a:prstGeom prst="rect">
            <a:avLst/>
          </a:prstGeom>
          <a:ln w="190500" cap="sq">
            <a:solidFill>
              <a:srgbClr val="00B0F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32197608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7504" y="620688"/>
            <a:ext cx="4388296" cy="55054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dirty="0" smtClean="0">
                <a:latin typeface="Comic Sans MS" pitchFamily="66" charset="0"/>
              </a:rPr>
              <a:t>а питательные вещества, витамины и даже вкус и запах сохраняются.</a:t>
            </a:r>
            <a:endParaRPr lang="ru-RU" sz="4400" b="1" dirty="0">
              <a:latin typeface="Comic Sans MS" pitchFamily="66" charset="0"/>
            </a:endParaRPr>
          </a:p>
        </p:txBody>
      </p:sp>
      <p:pic>
        <p:nvPicPr>
          <p:cNvPr id="9218" name="Picture 2" descr="C:\Users\User\Desktop\космос\0_b03f1_9c4c4402_orig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700808"/>
            <a:ext cx="4546848" cy="3410136"/>
          </a:xfrm>
          <a:prstGeom prst="rect">
            <a:avLst/>
          </a:prstGeom>
          <a:ln w="190500" cap="sq">
            <a:solidFill>
              <a:srgbClr val="00B0F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82802642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851920" y="4149080"/>
            <a:ext cx="4834880" cy="230425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1" dirty="0" smtClean="0">
                <a:latin typeface="Comic Sans MS" pitchFamily="66" charset="0"/>
              </a:rPr>
              <a:t>Такая еда хранится до пяти лет.</a:t>
            </a:r>
            <a:endParaRPr lang="ru-RU" sz="4800" b="1" dirty="0">
              <a:latin typeface="Comic Sans MS" pitchFamily="66" charset="0"/>
            </a:endParaRPr>
          </a:p>
        </p:txBody>
      </p:sp>
      <p:pic>
        <p:nvPicPr>
          <p:cNvPr id="10242" name="Picture 2" descr="C:\Users\User\Desktop\космос\tradeboardgIuvDR_img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5393230" cy="4046063"/>
          </a:xfrm>
          <a:prstGeom prst="rect">
            <a:avLst/>
          </a:prstGeom>
          <a:ln w="190500" cap="sq">
            <a:solidFill>
              <a:srgbClr val="00B0F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79646518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rmAutofit fontScale="90000"/>
          </a:bodyPr>
          <a:lstStyle/>
          <a:p>
            <a:r>
              <a:rPr lang="ru-RU" sz="4000" b="1" dirty="0"/>
              <a:t>Суточное питание одного человека на орбите обходится  в 18-20 тысяч рублей.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7643192" cy="4525963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11266" name="Picture 2" descr="C:\Users\User\Desktop\космос\tmg-slideshow_xl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401" y="1700808"/>
            <a:ext cx="7434457" cy="5040560"/>
          </a:xfrm>
          <a:prstGeom prst="rect">
            <a:avLst/>
          </a:prstGeom>
          <a:ln w="190500" cap="sq">
            <a:solidFill>
              <a:srgbClr val="00B0F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80319749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0" y="116632"/>
            <a:ext cx="4716016" cy="6009531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400" b="1" dirty="0" smtClean="0">
                <a:latin typeface="Comic Sans MS" pitchFamily="66" charset="0"/>
              </a:rPr>
              <a:t>И дело  не столько с стоимости продуктов, сколько в высокой цене на доставку груза в космос.</a:t>
            </a:r>
            <a:endParaRPr lang="ru-RU" sz="4400" b="1" dirty="0">
              <a:latin typeface="Comic Sans MS" pitchFamily="66" charset="0"/>
            </a:endParaRPr>
          </a:p>
        </p:txBody>
      </p:sp>
      <p:pic>
        <p:nvPicPr>
          <p:cNvPr id="12291" name="Picture 3" descr="C:\Users\User\Desktop\космос\Progress_M-55_docked_to_Pirs_module-e143249119419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556792"/>
            <a:ext cx="4642993" cy="3062053"/>
          </a:xfrm>
          <a:prstGeom prst="rect">
            <a:avLst/>
          </a:prstGeom>
          <a:ln w="190500" cap="sq">
            <a:solidFill>
              <a:srgbClr val="00B0F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5770766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7504" y="260648"/>
            <a:ext cx="4388296" cy="640871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dirty="0" smtClean="0">
                <a:latin typeface="Comic Sans MS" pitchFamily="66" charset="0"/>
              </a:rPr>
              <a:t>В восьмидесятых годах прошлого века насчитывалось около трехсот наименований космических продуктов.</a:t>
            </a:r>
            <a:endParaRPr lang="ru-RU" sz="4000" b="1" dirty="0">
              <a:latin typeface="Comic Sans MS" pitchFamily="66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314" name="Picture 2" descr="C:\Users\User\Desktop\космос\1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988840"/>
            <a:ext cx="4602088" cy="3411297"/>
          </a:xfrm>
          <a:prstGeom prst="rect">
            <a:avLst/>
          </a:prstGeom>
          <a:ln w="190500" cap="sq">
            <a:solidFill>
              <a:srgbClr val="00B0F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43563903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332656"/>
            <a:ext cx="4388296" cy="579350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400" b="1" dirty="0" smtClean="0">
                <a:latin typeface="Comic Sans MS" pitchFamily="66" charset="0"/>
              </a:rPr>
              <a:t>Сейчас список сократился до 160. При этом </a:t>
            </a:r>
            <a:r>
              <a:rPr lang="ru-RU" sz="4400" b="1" dirty="0">
                <a:latin typeface="Comic Sans MS" pitchFamily="66" charset="0"/>
              </a:rPr>
              <a:t>п</a:t>
            </a:r>
            <a:r>
              <a:rPr lang="ru-RU" sz="4400" b="1" dirty="0" smtClean="0">
                <a:latin typeface="Comic Sans MS" pitchFamily="66" charset="0"/>
              </a:rPr>
              <a:t>оявляются новые блюда, а старые уходят в историю.</a:t>
            </a:r>
            <a:endParaRPr lang="ru-RU" sz="4400" b="1" dirty="0">
              <a:latin typeface="Comic Sans MS" pitchFamily="66" charset="0"/>
            </a:endParaRPr>
          </a:p>
        </p:txBody>
      </p:sp>
      <p:pic>
        <p:nvPicPr>
          <p:cNvPr id="14339" name="Picture 3" descr="C:\Users\User\Desktop\космос\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556792"/>
            <a:ext cx="4644008" cy="3483006"/>
          </a:xfrm>
          <a:prstGeom prst="rect">
            <a:avLst/>
          </a:prstGeom>
          <a:ln w="190500" cap="sq">
            <a:solidFill>
              <a:srgbClr val="00B0F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63115077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0" y="0"/>
            <a:ext cx="5004048" cy="659735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000" b="1" dirty="0" smtClean="0">
                <a:latin typeface="Comic Sans MS" pitchFamily="66" charset="0"/>
              </a:rPr>
              <a:t>Благодаря тому что  на МКС  есть холодильник , космонавтам стали доступны быстрозамороженные продукты, овощи и фрукты.</a:t>
            </a:r>
            <a:endParaRPr lang="ru-RU" sz="4000" b="1" dirty="0">
              <a:latin typeface="Comic Sans MS" pitchFamily="66" charset="0"/>
            </a:endParaRPr>
          </a:p>
        </p:txBody>
      </p:sp>
      <p:pic>
        <p:nvPicPr>
          <p:cNvPr id="15362" name="Picture 2" descr="C:\Users\User\Desktop\космос\1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548680"/>
            <a:ext cx="3961310" cy="5793507"/>
          </a:xfrm>
          <a:prstGeom prst="rect">
            <a:avLst/>
          </a:prstGeom>
          <a:ln w="190500" cap="sq">
            <a:solidFill>
              <a:srgbClr val="00B0F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20290445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691680" y="363"/>
            <a:ext cx="6990928" cy="2564541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sz="4000" b="1" dirty="0" smtClean="0">
                <a:latin typeface="Comic Sans MS" pitchFamily="66" charset="0"/>
              </a:rPr>
              <a:t>В обозримом будущем планируется использование не только приготовленной на </a:t>
            </a:r>
            <a:r>
              <a:rPr lang="ru-RU" sz="4000" b="1" dirty="0">
                <a:latin typeface="Comic Sans MS" pitchFamily="66" charset="0"/>
              </a:rPr>
              <a:t>З</a:t>
            </a:r>
            <a:r>
              <a:rPr lang="ru-RU" sz="4000" b="1" dirty="0" smtClean="0">
                <a:latin typeface="Comic Sans MS" pitchFamily="66" charset="0"/>
              </a:rPr>
              <a:t>емле еды</a:t>
            </a:r>
            <a:endParaRPr lang="ru-RU" sz="4000" b="1" dirty="0">
              <a:latin typeface="Comic Sans MS" pitchFamily="66" charset="0"/>
            </a:endParaRPr>
          </a:p>
        </p:txBody>
      </p:sp>
      <p:pic>
        <p:nvPicPr>
          <p:cNvPr id="16388" name="Picture 4" descr="C:\Users\User\Desktop\космос\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348880"/>
            <a:ext cx="6347048" cy="4228109"/>
          </a:xfrm>
          <a:prstGeom prst="rect">
            <a:avLst/>
          </a:prstGeom>
          <a:ln w="190500" cap="sq">
            <a:solidFill>
              <a:srgbClr val="00B0F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45698497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4400" b="1" dirty="0" smtClean="0">
                <a:ln>
                  <a:solidFill>
                    <a:srgbClr val="00B0F0"/>
                  </a:solidFill>
                </a:ln>
                <a:solidFill>
                  <a:srgbClr val="C00000"/>
                </a:solidFill>
                <a:latin typeface="Comic Sans MS" pitchFamily="66" charset="0"/>
              </a:rPr>
              <a:t>Первым кто попробовал космическую еду был конечно Ю.А. Гагарин</a:t>
            </a:r>
            <a:endParaRPr lang="ru-RU" sz="4400" b="1" dirty="0">
              <a:ln>
                <a:solidFill>
                  <a:srgbClr val="00B0F0"/>
                </a:solidFill>
              </a:ln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2050" name="Picture 2" descr="C:\Users\User\Desktop\космос\17 (2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4664"/>
            <a:ext cx="4294010" cy="5852144"/>
          </a:xfrm>
          <a:prstGeom prst="rect">
            <a:avLst/>
          </a:prstGeom>
          <a:ln w="190500" cap="sq">
            <a:solidFill>
              <a:srgbClr val="00B0F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03707008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7504" y="260649"/>
            <a:ext cx="8928992" cy="223224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dirty="0" smtClean="0">
                <a:latin typeface="Comic Sans MS" pitchFamily="66" charset="0"/>
              </a:rPr>
              <a:t>но и выращивание продуктов на борту космического корабля.</a:t>
            </a:r>
            <a:endParaRPr lang="ru-RU" sz="4400" b="1" dirty="0">
              <a:latin typeface="Comic Sans MS" pitchFamily="66" charset="0"/>
            </a:endParaRPr>
          </a:p>
        </p:txBody>
      </p:sp>
      <p:pic>
        <p:nvPicPr>
          <p:cNvPr id="17411" name="Picture 3" descr="C:\Users\User\Desktop\космос\1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492896"/>
            <a:ext cx="8499143" cy="4104455"/>
          </a:xfrm>
          <a:prstGeom prst="rect">
            <a:avLst/>
          </a:prstGeom>
          <a:ln w="190500" cap="sq">
            <a:solidFill>
              <a:srgbClr val="00B0F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53271719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304800"/>
            <a:ext cx="8686800" cy="2209800"/>
          </a:xfrm>
          <a:prstGeom prst="rect">
            <a:avLst/>
          </a:prstGeom>
          <a:noFill/>
        </p:spPr>
        <p:txBody>
          <a:bodyPr wrap="square" rtlCol="0">
            <a:prstTxWarp prst="textChevron">
              <a:avLst/>
            </a:prstTxWarp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b="1" cap="all" dirty="0" smtClean="0">
                <a:ln w="57150">
                  <a:solidFill>
                    <a:srgbClr val="FFC000"/>
                  </a:solidFill>
                </a:ln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Спасибо  за  внимание</a:t>
            </a:r>
            <a:r>
              <a:rPr lang="ru-RU" b="1" cap="all" dirty="0" smtClean="0">
                <a:ln w="57150">
                  <a:solidFill>
                    <a:srgbClr val="FFC000"/>
                  </a:solidFill>
                </a:ln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!</a:t>
            </a:r>
            <a:endParaRPr lang="ru-RU" b="1" cap="all" dirty="0">
              <a:ln w="57150">
                <a:solidFill>
                  <a:srgbClr val="FFC000"/>
                </a:solidFill>
              </a:ln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1027" name="Picture 3" descr="C:\Users\Elena\Desktop\Музей Космонавтики картинки\rocke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00800" y="4346575"/>
            <a:ext cx="2527300" cy="251142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38200" y="2438400"/>
            <a:ext cx="6934200" cy="3352800"/>
          </a:xfrm>
          <a:prstGeom prst="rect">
            <a:avLst/>
          </a:prstGeom>
          <a:noFill/>
        </p:spPr>
        <p:txBody>
          <a:bodyPr wrap="square" rtlCol="0">
            <a:prstTxWarp prst="textChevronInverted">
              <a:avLst/>
            </a:prstTxWarp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КОНЕЦ</a:t>
            </a:r>
            <a:endParaRPr lang="ru-RU" sz="96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863133930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750"/>
                            </p:stCondLst>
                            <p:childTnLst>
                              <p:par>
                                <p:cTn id="1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986 -0.06128 L -0.80486 -0.77174 " pathEditMode="relative" rAng="0" ptsTypes="AA">
                                      <p:cBhvr>
                                        <p:cTn id="14" dur="5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700" y="-3550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9750"/>
                            </p:stCondLst>
                            <p:childTnLst>
                              <p:par>
                                <p:cTn id="19" presetID="5" presetClass="exit" presetSubtype="1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checkerboard(across)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750"/>
                            </p:stCondLst>
                            <p:childTnLst>
                              <p:par>
                                <p:cTn id="2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3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771800" y="4005064"/>
            <a:ext cx="6372200" cy="212109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400" b="1" dirty="0" smtClean="0">
                <a:latin typeface="Comic Sans MS" pitchFamily="66" charset="0"/>
              </a:rPr>
              <a:t>В качестве упаковки использовались тюбики с мясом и шоколадом.</a:t>
            </a:r>
            <a:endParaRPr lang="ru-RU" sz="4400" b="1" dirty="0">
              <a:latin typeface="Comic Sans MS" pitchFamily="66" charset="0"/>
            </a:endParaRPr>
          </a:p>
        </p:txBody>
      </p:sp>
      <p:pic>
        <p:nvPicPr>
          <p:cNvPr id="1026" name="Picture 2" descr="C:\Users\User\Desktop\космос\0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5101516" cy="3672408"/>
          </a:xfrm>
          <a:prstGeom prst="rect">
            <a:avLst/>
          </a:prstGeom>
          <a:ln w="190500" cap="sq">
            <a:solidFill>
              <a:srgbClr val="00B0F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90506972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499992" y="0"/>
            <a:ext cx="4536504" cy="61261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400" b="1" dirty="0" smtClean="0">
                <a:latin typeface="Comic Sans MS" pitchFamily="66" charset="0"/>
              </a:rPr>
              <a:t>Герман Титов во время 25часового полета поел 3 раза. Его рацион состоял из трех блюд: супа, паштета и компота.</a:t>
            </a:r>
            <a:endParaRPr lang="ru-RU" sz="4400" b="1" dirty="0">
              <a:latin typeface="Comic Sans MS" pitchFamily="66" charset="0"/>
            </a:endParaRPr>
          </a:p>
        </p:txBody>
      </p:sp>
      <p:pic>
        <p:nvPicPr>
          <p:cNvPr id="2051" name="Picture 3" descr="C:\Users\User\Desktop\космос\17 (1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52736"/>
            <a:ext cx="4316288" cy="3237216"/>
          </a:xfrm>
          <a:prstGeom prst="rect">
            <a:avLst/>
          </a:prstGeom>
          <a:ln w="190500" cap="sq">
            <a:solidFill>
              <a:srgbClr val="00B0F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01460040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332656"/>
            <a:ext cx="4316288" cy="579350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400" b="1" dirty="0" smtClean="0">
                <a:latin typeface="Comic Sans MS" pitchFamily="66" charset="0"/>
              </a:rPr>
              <a:t>Но по возвращении на Землю он все равно пожаловался на головокружение от голода.</a:t>
            </a:r>
            <a:endParaRPr lang="ru-RU" sz="4400" b="1" dirty="0">
              <a:latin typeface="Comic Sans MS" pitchFamily="66" charset="0"/>
            </a:endParaRPr>
          </a:p>
        </p:txBody>
      </p:sp>
      <p:pic>
        <p:nvPicPr>
          <p:cNvPr id="5" name="Picture 3" descr="C:\Users\Elena\Desktop\Музей Космонавтики 1\IMG_541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429256" y="214290"/>
            <a:ext cx="2463872" cy="3283985"/>
          </a:xfrm>
          <a:prstGeom prst="rect">
            <a:avLst/>
          </a:prstGeom>
          <a:ln w="190500" cap="sq">
            <a:solidFill>
              <a:srgbClr val="00B0F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Picture 2" descr="C:\Users\Elena\Desktop\Музей Космонавтики 1\IMG_541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00562" y="3643314"/>
            <a:ext cx="3930800" cy="2948100"/>
          </a:xfrm>
          <a:prstGeom prst="rect">
            <a:avLst/>
          </a:prstGeom>
          <a:ln w="190500" cap="sq">
            <a:solidFill>
              <a:srgbClr val="00B0F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="" xmlns:p14="http://schemas.microsoft.com/office/powerpoint/2010/main" val="332100019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7504" y="0"/>
            <a:ext cx="4388296" cy="612616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000" b="1" dirty="0" smtClean="0">
                <a:latin typeface="Comic Sans MS" pitchFamily="66" charset="0"/>
              </a:rPr>
              <a:t>Поэтому в дальнейшем специалисты по космическому  питанию разработали специальные продукты, максимально питательные.</a:t>
            </a:r>
            <a:endParaRPr lang="ru-RU" sz="4000" b="1" dirty="0">
              <a:latin typeface="Comic Sans MS" pitchFamily="66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User\Desktop\космос\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556792"/>
            <a:ext cx="4776192" cy="3582144"/>
          </a:xfrm>
          <a:prstGeom prst="rect">
            <a:avLst/>
          </a:prstGeom>
          <a:ln w="190500" cap="sq">
            <a:solidFill>
              <a:srgbClr val="00B0F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6068343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16632"/>
            <a:ext cx="4388296" cy="655272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dirty="0" smtClean="0">
                <a:latin typeface="Comic Sans MS" pitchFamily="66" charset="0"/>
              </a:rPr>
              <a:t>Первой едой астронавтов США были высушенные продукты, которые нужно было разводить водой.</a:t>
            </a:r>
            <a:endParaRPr lang="ru-RU" sz="4400" b="1" dirty="0">
              <a:latin typeface="Comic Sans MS" pitchFamily="66" charset="0"/>
            </a:endParaRPr>
          </a:p>
        </p:txBody>
      </p:sp>
      <p:pic>
        <p:nvPicPr>
          <p:cNvPr id="5122" name="Picture 2" descr="C:\Users\User\Desktop\космос\SpaceFoodMercury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916832"/>
            <a:ext cx="4613978" cy="3076946"/>
          </a:xfrm>
          <a:prstGeom prst="rect">
            <a:avLst/>
          </a:prstGeom>
          <a:ln w="190500" cap="sq">
            <a:solidFill>
              <a:srgbClr val="00B0F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97040091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404664"/>
            <a:ext cx="4038600" cy="612068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400" b="1" dirty="0" smtClean="0">
                <a:latin typeface="Comic Sans MS" pitchFamily="66" charset="0"/>
              </a:rPr>
              <a:t>Качество её было неважным, поэтому некоторые тайком проносили нормальную еду</a:t>
            </a:r>
            <a:endParaRPr lang="ru-RU" sz="4400" b="1" dirty="0">
              <a:latin typeface="Comic Sans MS" pitchFamily="66" charset="0"/>
            </a:endParaRPr>
          </a:p>
        </p:txBody>
      </p:sp>
      <p:pic>
        <p:nvPicPr>
          <p:cNvPr id="4098" name="Picture 2" descr="C:\Users\User\Desktop\космос\astronautseatingburgers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12776"/>
            <a:ext cx="4758955" cy="3528392"/>
          </a:xfrm>
          <a:prstGeom prst="rect">
            <a:avLst/>
          </a:prstGeom>
          <a:ln w="190500" cap="sq">
            <a:solidFill>
              <a:srgbClr val="00B0F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99112100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7504" y="116632"/>
            <a:ext cx="4388296" cy="600953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dirty="0" smtClean="0">
                <a:latin typeface="Comic Sans MS" pitchFamily="66" charset="0"/>
              </a:rPr>
              <a:t>Сейчас знаменитые тюбики не используются. Продукты хранят в вакуумной упаковке</a:t>
            </a:r>
            <a:endParaRPr lang="ru-RU" sz="4400" b="1" dirty="0">
              <a:latin typeface="Comic Sans MS" pitchFamily="66" charset="0"/>
            </a:endParaRPr>
          </a:p>
        </p:txBody>
      </p:sp>
      <p:pic>
        <p:nvPicPr>
          <p:cNvPr id="6146" name="Picture 2" descr="C:\Users\User\Desktop\космос\1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700808"/>
            <a:ext cx="4518421" cy="3388816"/>
          </a:xfrm>
          <a:prstGeom prst="rect">
            <a:avLst/>
          </a:prstGeom>
          <a:ln w="190500" cap="sq">
            <a:solidFill>
              <a:srgbClr val="00B0F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56413150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239</TotalTime>
  <Words>250</Words>
  <Application>Microsoft Office PowerPoint</Application>
  <PresentationFormat>Экран (4:3)</PresentationFormat>
  <Paragraphs>22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КОСМИЧЕСКАЯ ЕДА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Суточное питание одного человека на орбите обходится  в 18-20 тысяч рублей. 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Maxim</cp:lastModifiedBy>
  <cp:revision>28</cp:revision>
  <dcterms:created xsi:type="dcterms:W3CDTF">2015-12-10T11:31:21Z</dcterms:created>
  <dcterms:modified xsi:type="dcterms:W3CDTF">2018-11-08T00:58:42Z</dcterms:modified>
</cp:coreProperties>
</file>