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88840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729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94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848872" cy="626469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i="1" dirty="0">
                <a:solidFill>
                  <a:schemeClr val="bg1"/>
                </a:solidFill>
              </a:rPr>
              <a:t>Предполагаемый результат проекта:</a:t>
            </a:r>
            <a:r>
              <a:rPr lang="ru-RU" sz="3600" dirty="0">
                <a:solidFill>
                  <a:schemeClr val="bg1"/>
                </a:solidFill>
              </a:rPr>
              <a:t/>
            </a:r>
            <a:br>
              <a:rPr lang="ru-RU" sz="3600" dirty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1</a:t>
            </a:r>
            <a:r>
              <a:rPr lang="ru-RU" sz="2800" dirty="0">
                <a:solidFill>
                  <a:schemeClr val="bg1"/>
                </a:solidFill>
              </a:rPr>
              <a:t>. Расширены знания детей о Великой Отечественной войне.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2. Сформировано уважительное отношение к участникам войны, труженикам тыла, бережное отношение к семейным фотографиям и реликвиям (медали, ордена и др.)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3. Продолжать формировать нравственно – патриотические качества </a:t>
            </a:r>
            <a:r>
              <a:rPr lang="ru-RU" sz="2800" dirty="0" smtClean="0">
                <a:solidFill>
                  <a:schemeClr val="bg1"/>
                </a:solidFill>
              </a:rPr>
              <a:t>воспитанников</a:t>
            </a:r>
            <a:r>
              <a:rPr lang="ru-RU" sz="2800" dirty="0">
                <a:solidFill>
                  <a:schemeClr val="bg1"/>
                </a:solidFill>
              </a:rPr>
              <a:t>.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2518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3266982"/>
            <a:ext cx="4596002" cy="34470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493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861797"/>
            <a:ext cx="5207563" cy="39056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116632"/>
            <a:ext cx="5280587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376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856" y="3415944"/>
            <a:ext cx="5632438" cy="34344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145"/>
          <a:stretch/>
        </p:blipFill>
        <p:spPr>
          <a:xfrm>
            <a:off x="1" y="20604"/>
            <a:ext cx="5004048" cy="456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831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6368"/>
            <a:ext cx="7740352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684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0"/>
            <a:ext cx="5400599" cy="40504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0809" y="2852936"/>
            <a:ext cx="4835992" cy="396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775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6672"/>
            <a:ext cx="7584843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4176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3035"/>
            <a:ext cx="7547033" cy="5764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44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687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24644"/>
            <a:ext cx="7772400" cy="6408711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/>
            </a:r>
            <a:br>
              <a:rPr lang="ru-RU" sz="3200" b="1" i="1" dirty="0" smtClean="0">
                <a:solidFill>
                  <a:schemeClr val="bg1"/>
                </a:solidFill>
              </a:rPr>
            </a:br>
            <a:r>
              <a:rPr lang="ru-RU" sz="3200" b="1" i="1" dirty="0" smtClean="0">
                <a:solidFill>
                  <a:schemeClr val="bg1"/>
                </a:solidFill>
              </a:rPr>
              <a:t>Педагогический </a:t>
            </a:r>
            <a:r>
              <a:rPr lang="ru-RU" sz="3200" b="1" i="1" dirty="0">
                <a:solidFill>
                  <a:schemeClr val="bg1"/>
                </a:solidFill>
              </a:rPr>
              <a:t>проект </a:t>
            </a:r>
            <a:r>
              <a:rPr lang="ru-RU" sz="3200" b="1" i="1" dirty="0" smtClean="0">
                <a:solidFill>
                  <a:schemeClr val="bg1"/>
                </a:solidFill>
              </a:rPr>
              <a:t/>
            </a:r>
            <a:br>
              <a:rPr lang="ru-RU" sz="3200" b="1" i="1" dirty="0" smtClean="0">
                <a:solidFill>
                  <a:schemeClr val="bg1"/>
                </a:solidFill>
              </a:rPr>
            </a:br>
            <a:r>
              <a:rPr lang="ru-RU" sz="3200" b="1" i="1" dirty="0" smtClean="0">
                <a:solidFill>
                  <a:schemeClr val="bg1"/>
                </a:solidFill>
              </a:rPr>
              <a:t>«</a:t>
            </a:r>
            <a:r>
              <a:rPr lang="ru-RU" sz="3200" b="1" i="1" dirty="0">
                <a:solidFill>
                  <a:schemeClr val="bg1"/>
                </a:solidFill>
              </a:rPr>
              <a:t>Детям о Великой Отечественной Войне»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 </a:t>
            </a:r>
            <a:br>
              <a:rPr lang="ru-RU" sz="1600" dirty="0" smtClean="0"/>
            </a:br>
            <a:r>
              <a:rPr lang="ru-RU" sz="2800" i="1" dirty="0" smtClean="0">
                <a:solidFill>
                  <a:schemeClr val="bg1"/>
                </a:solidFill>
              </a:rPr>
              <a:t>Рассказывайте </a:t>
            </a:r>
            <a:r>
              <a:rPr lang="ru-RU" sz="2800" i="1" dirty="0">
                <a:solidFill>
                  <a:schemeClr val="bg1"/>
                </a:solidFill>
              </a:rPr>
              <a:t>детям о войне, </a:t>
            </a:r>
            <a:br>
              <a:rPr lang="ru-RU" sz="2800" i="1" dirty="0">
                <a:solidFill>
                  <a:schemeClr val="bg1"/>
                </a:solidFill>
              </a:rPr>
            </a:br>
            <a:r>
              <a:rPr lang="ru-RU" sz="2800" i="1" dirty="0">
                <a:solidFill>
                  <a:schemeClr val="bg1"/>
                </a:solidFill>
              </a:rPr>
              <a:t>Не бойтесь испугать</a:t>
            </a:r>
            <a:br>
              <a:rPr lang="ru-RU" sz="2800" i="1" dirty="0">
                <a:solidFill>
                  <a:schemeClr val="bg1"/>
                </a:solidFill>
              </a:rPr>
            </a:br>
            <a:r>
              <a:rPr lang="ru-RU" sz="2800" i="1" dirty="0">
                <a:solidFill>
                  <a:schemeClr val="bg1"/>
                </a:solidFill>
              </a:rPr>
              <a:t>жестокой правдой, </a:t>
            </a:r>
            <a:br>
              <a:rPr lang="ru-RU" sz="2800" i="1" dirty="0">
                <a:solidFill>
                  <a:schemeClr val="bg1"/>
                </a:solidFill>
              </a:rPr>
            </a:br>
            <a:r>
              <a:rPr lang="ru-RU" sz="2800" i="1" dirty="0">
                <a:solidFill>
                  <a:schemeClr val="bg1"/>
                </a:solidFill>
              </a:rPr>
              <a:t>Рассказывайте детям о войне, </a:t>
            </a:r>
            <a:br>
              <a:rPr lang="ru-RU" sz="2800" i="1" dirty="0">
                <a:solidFill>
                  <a:schemeClr val="bg1"/>
                </a:solidFill>
              </a:rPr>
            </a:br>
            <a:r>
              <a:rPr lang="ru-RU" sz="2800" i="1" dirty="0">
                <a:solidFill>
                  <a:schemeClr val="bg1"/>
                </a:solidFill>
              </a:rPr>
              <a:t>Им это знать и помнить надо</a:t>
            </a:r>
            <a:br>
              <a:rPr lang="ru-RU" sz="2800" i="1" dirty="0">
                <a:solidFill>
                  <a:schemeClr val="bg1"/>
                </a:solidFill>
              </a:rPr>
            </a:br>
            <a:r>
              <a:rPr lang="ru-RU" sz="2800" i="1" dirty="0">
                <a:solidFill>
                  <a:schemeClr val="bg1"/>
                </a:solidFill>
              </a:rPr>
              <a:t>Рассказывайте детям о войне, </a:t>
            </a:r>
            <a:br>
              <a:rPr lang="ru-RU" sz="2800" i="1" dirty="0">
                <a:solidFill>
                  <a:schemeClr val="bg1"/>
                </a:solidFill>
              </a:rPr>
            </a:br>
            <a:r>
              <a:rPr lang="ru-RU" sz="2800" i="1" dirty="0">
                <a:solidFill>
                  <a:schemeClr val="bg1"/>
                </a:solidFill>
              </a:rPr>
              <a:t>Пусть ваша память</a:t>
            </a:r>
            <a:br>
              <a:rPr lang="ru-RU" sz="2800" i="1" dirty="0">
                <a:solidFill>
                  <a:schemeClr val="bg1"/>
                </a:solidFill>
              </a:rPr>
            </a:br>
            <a:r>
              <a:rPr lang="ru-RU" sz="2800" i="1" dirty="0">
                <a:solidFill>
                  <a:schemeClr val="bg1"/>
                </a:solidFill>
              </a:rPr>
              <a:t>к ним в сердца стучится</a:t>
            </a:r>
            <a:br>
              <a:rPr lang="ru-RU" sz="2800" i="1" dirty="0">
                <a:solidFill>
                  <a:schemeClr val="bg1"/>
                </a:solidFill>
              </a:rPr>
            </a:br>
            <a:r>
              <a:rPr lang="ru-RU" sz="2800" i="1" dirty="0">
                <a:solidFill>
                  <a:schemeClr val="bg1"/>
                </a:solidFill>
              </a:rPr>
              <a:t>Рассказывайте детям о войне. </a:t>
            </a:r>
            <a:br>
              <a:rPr lang="ru-RU" sz="2800" i="1" dirty="0">
                <a:solidFill>
                  <a:schemeClr val="bg1"/>
                </a:solidFill>
              </a:rPr>
            </a:br>
            <a:r>
              <a:rPr lang="ru-RU" sz="2800" i="1" dirty="0">
                <a:solidFill>
                  <a:schemeClr val="bg1"/>
                </a:solidFill>
              </a:rPr>
              <a:t>Н. Вер</a:t>
            </a:r>
            <a:br>
              <a:rPr lang="ru-RU" sz="2800" i="1" dirty="0">
                <a:solidFill>
                  <a:schemeClr val="bg1"/>
                </a:solidFill>
              </a:rPr>
            </a:br>
            <a:r>
              <a:rPr lang="ru-RU" sz="2800" i="1" dirty="0" smtClean="0">
                <a:solidFill>
                  <a:schemeClr val="bg1"/>
                </a:solidFill>
              </a:rPr>
              <a:t>                                                                                    </a:t>
            </a:r>
            <a:r>
              <a:rPr lang="ru-RU" sz="2000" i="1" dirty="0" smtClean="0">
                <a:solidFill>
                  <a:schemeClr val="bg1"/>
                </a:solidFill>
              </a:rPr>
              <a:t>Авторы:</a:t>
            </a:r>
            <a:br>
              <a:rPr lang="ru-RU" sz="2000" i="1" dirty="0" smtClean="0">
                <a:solidFill>
                  <a:schemeClr val="bg1"/>
                </a:solidFill>
              </a:rPr>
            </a:br>
            <a:r>
              <a:rPr lang="ru-RU" sz="2000" i="1" dirty="0" smtClean="0">
                <a:solidFill>
                  <a:schemeClr val="bg1"/>
                </a:solidFill>
              </a:rPr>
              <a:t>                                                                                                                         Соснина Г.Н.</a:t>
            </a:r>
            <a:br>
              <a:rPr lang="ru-RU" sz="2000" i="1" dirty="0" smtClean="0">
                <a:solidFill>
                  <a:schemeClr val="bg1"/>
                </a:solidFill>
              </a:rPr>
            </a:br>
            <a:r>
              <a:rPr lang="ru-RU" sz="2000" i="1" dirty="0" smtClean="0">
                <a:solidFill>
                  <a:schemeClr val="bg1"/>
                </a:solidFill>
              </a:rPr>
              <a:t>                                                                                                                        Борзая Н.Н.</a:t>
            </a:r>
            <a:endParaRPr lang="ru-RU" sz="2000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64704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37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88832" cy="6322714"/>
          </a:xfrm>
        </p:spPr>
        <p:txBody>
          <a:bodyPr>
            <a:noAutofit/>
          </a:bodyPr>
          <a:lstStyle/>
          <a:p>
            <a:pPr algn="l"/>
            <a:r>
              <a:rPr lang="ru-RU" sz="3200" i="1" dirty="0" smtClean="0">
                <a:solidFill>
                  <a:schemeClr val="bg1"/>
                </a:solidFill>
              </a:rPr>
              <a:t>Актуальность</a:t>
            </a:r>
            <a:r>
              <a:rPr lang="ru-RU" sz="3200" i="1" dirty="0">
                <a:solidFill>
                  <a:schemeClr val="bg1"/>
                </a:solidFill>
              </a:rPr>
              <a:t>:</a:t>
            </a:r>
            <a:r>
              <a:rPr lang="ru-RU" sz="2800" i="1" dirty="0">
                <a:solidFill>
                  <a:schemeClr val="bg1"/>
                </a:solidFill>
              </a:rPr>
              <a:t/>
            </a:r>
            <a:br>
              <a:rPr lang="ru-RU" sz="2800" i="1" dirty="0">
                <a:solidFill>
                  <a:schemeClr val="bg1"/>
                </a:solidFill>
              </a:rPr>
            </a:br>
            <a:r>
              <a:rPr lang="ru-RU" sz="2800" i="1" dirty="0" smtClean="0">
                <a:solidFill>
                  <a:schemeClr val="bg1"/>
                </a:solidFill>
              </a:rPr>
              <a:t>  </a:t>
            </a:r>
            <a:r>
              <a:rPr lang="ru-RU" sz="3200" i="1" dirty="0" smtClean="0">
                <a:solidFill>
                  <a:schemeClr val="bg1"/>
                </a:solidFill>
              </a:rPr>
              <a:t>Патриотическое </a:t>
            </a:r>
            <a:r>
              <a:rPr lang="ru-RU" sz="3200" i="1" dirty="0">
                <a:solidFill>
                  <a:schemeClr val="bg1"/>
                </a:solidFill>
              </a:rPr>
              <a:t>чувство не возникает само по себе. Это результат длительного, целенаправленного воспитательного воздействия на человека, начиная с самого детства</a:t>
            </a:r>
            <a:r>
              <a:rPr lang="ru-RU" sz="3200" i="1" dirty="0" smtClean="0">
                <a:solidFill>
                  <a:schemeClr val="bg1"/>
                </a:solidFill>
              </a:rPr>
              <a:t>.      </a:t>
            </a:r>
            <a:r>
              <a:rPr lang="ru-RU" sz="3200" i="1" dirty="0">
                <a:solidFill>
                  <a:schemeClr val="bg1"/>
                </a:solidFill>
              </a:rPr>
              <a:t>В связи с этим проблема нравственно – патриотического воспитания детей дошкольного возраста становится одной из актуальных.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16273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610669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i="1" dirty="0" smtClean="0">
                <a:solidFill>
                  <a:schemeClr val="bg1"/>
                </a:solidFill>
              </a:rPr>
              <a:t/>
            </a:r>
            <a:br>
              <a:rPr lang="ru-RU" sz="2200" i="1" dirty="0" smtClean="0">
                <a:solidFill>
                  <a:schemeClr val="bg1"/>
                </a:solidFill>
              </a:rPr>
            </a:br>
            <a:r>
              <a:rPr lang="ru-RU" sz="2200" i="1" dirty="0">
                <a:solidFill>
                  <a:schemeClr val="bg1"/>
                </a:solidFill>
              </a:rPr>
              <a:t/>
            </a:r>
            <a:br>
              <a:rPr lang="ru-RU" sz="2200" i="1" dirty="0">
                <a:solidFill>
                  <a:schemeClr val="bg1"/>
                </a:solidFill>
              </a:rPr>
            </a:br>
            <a:r>
              <a:rPr lang="ru-RU" sz="2200" i="1" dirty="0" smtClean="0">
                <a:solidFill>
                  <a:schemeClr val="bg1"/>
                </a:solidFill>
              </a:rPr>
              <a:t/>
            </a:r>
            <a:br>
              <a:rPr lang="ru-RU" sz="22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>Проблема</a:t>
            </a:r>
            <a:r>
              <a:rPr lang="ru-RU" sz="3100" i="1" dirty="0">
                <a:solidFill>
                  <a:schemeClr val="bg1"/>
                </a:solidFill>
              </a:rPr>
              <a:t>:</a:t>
            </a:r>
            <a:r>
              <a:rPr lang="ru-RU" sz="2200" i="1" dirty="0">
                <a:solidFill>
                  <a:schemeClr val="bg1"/>
                </a:solidFill>
              </a:rPr>
              <a:t/>
            </a:r>
            <a:br>
              <a:rPr lang="ru-RU" sz="2200" i="1" dirty="0">
                <a:solidFill>
                  <a:schemeClr val="bg1"/>
                </a:solidFill>
              </a:rPr>
            </a:br>
            <a:r>
              <a:rPr lang="ru-RU" sz="2200" i="1" dirty="0">
                <a:solidFill>
                  <a:schemeClr val="bg1"/>
                </a:solidFill>
              </a:rPr>
              <a:t>современное поколение не знает ничего о Великой Отечественной войне. </a:t>
            </a:r>
            <a:br>
              <a:rPr lang="ru-RU" sz="2200" i="1" dirty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>Цель </a:t>
            </a:r>
            <a:r>
              <a:rPr lang="ru-RU" sz="3100" i="1" dirty="0">
                <a:solidFill>
                  <a:schemeClr val="bg1"/>
                </a:solidFill>
              </a:rPr>
              <a:t>проекта: </a:t>
            </a:r>
            <a:br>
              <a:rPr lang="ru-RU" sz="3100" i="1" dirty="0">
                <a:solidFill>
                  <a:schemeClr val="bg1"/>
                </a:solidFill>
              </a:rPr>
            </a:br>
            <a:r>
              <a:rPr lang="ru-RU" sz="2200" i="1" dirty="0">
                <a:solidFill>
                  <a:schemeClr val="bg1"/>
                </a:solidFill>
              </a:rPr>
              <a:t>воспитание у детей старшего дошкольного возраста нравственно – патриотические качества и чувства гордости за свою Родину. </a:t>
            </a:r>
            <a:br>
              <a:rPr lang="ru-RU" sz="2200" i="1" dirty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>Задачи </a:t>
            </a:r>
            <a:r>
              <a:rPr lang="ru-RU" sz="3100" i="1" dirty="0">
                <a:solidFill>
                  <a:schemeClr val="bg1"/>
                </a:solidFill>
              </a:rPr>
              <a:t>проекта:</a:t>
            </a:r>
            <a:br>
              <a:rPr lang="ru-RU" sz="3100" i="1" dirty="0">
                <a:solidFill>
                  <a:schemeClr val="bg1"/>
                </a:solidFill>
              </a:rPr>
            </a:br>
            <a:r>
              <a:rPr lang="ru-RU" sz="2200" i="1" dirty="0">
                <a:solidFill>
                  <a:schemeClr val="bg1"/>
                </a:solidFill>
              </a:rPr>
              <a:t>расширять и систематизировать знания детей о ВОВ. </a:t>
            </a:r>
            <a:br>
              <a:rPr lang="ru-RU" sz="2200" i="1" dirty="0">
                <a:solidFill>
                  <a:schemeClr val="bg1"/>
                </a:solidFill>
              </a:rPr>
            </a:br>
            <a:r>
              <a:rPr lang="ru-RU" sz="2200" i="1" dirty="0">
                <a:solidFill>
                  <a:schemeClr val="bg1"/>
                </a:solidFill>
              </a:rPr>
              <a:t>формировать нравственно-патриотические качества: храбрость, мужество, стремление защищать свою Родину. </a:t>
            </a:r>
            <a:br>
              <a:rPr lang="ru-RU" sz="2200" i="1" dirty="0">
                <a:solidFill>
                  <a:schemeClr val="bg1"/>
                </a:solidFill>
              </a:rPr>
            </a:br>
            <a:r>
              <a:rPr lang="ru-RU" sz="2200" i="1" dirty="0">
                <a:solidFill>
                  <a:schemeClr val="bg1"/>
                </a:solidFill>
              </a:rPr>
              <a:t>способствовать проявлению у детей интереса к истории своей страны. </a:t>
            </a:r>
            <a:br>
              <a:rPr lang="ru-RU" sz="2200" i="1" dirty="0">
                <a:solidFill>
                  <a:schemeClr val="bg1"/>
                </a:solidFill>
              </a:rPr>
            </a:br>
            <a:r>
              <a:rPr lang="ru-RU" sz="2200" i="1" dirty="0">
                <a:solidFill>
                  <a:schemeClr val="bg1"/>
                </a:solidFill>
              </a:rPr>
              <a:t>воспитывать в детях уважительное отношение к старшему поколению. </a:t>
            </a:r>
            <a:br>
              <a:rPr lang="ru-RU" sz="2200" i="1" dirty="0">
                <a:solidFill>
                  <a:schemeClr val="bg1"/>
                </a:solidFill>
              </a:rPr>
            </a:br>
            <a:r>
              <a:rPr lang="ru-RU" sz="2200" i="1" dirty="0">
                <a:solidFill>
                  <a:schemeClr val="bg1"/>
                </a:solidFill>
              </a:rPr>
              <a:t>бережное отношение к семейным фотографиям и наградам, </a:t>
            </a:r>
            <a:br>
              <a:rPr lang="ru-RU" sz="2200" i="1" dirty="0">
                <a:solidFill>
                  <a:schemeClr val="bg1"/>
                </a:solidFill>
              </a:rPr>
            </a:br>
            <a:r>
              <a:rPr lang="ru-RU" sz="2200" i="1" dirty="0">
                <a:solidFill>
                  <a:schemeClr val="bg1"/>
                </a:solidFill>
              </a:rPr>
              <a:t/>
            </a:r>
            <a:br>
              <a:rPr lang="ru-RU" sz="2200" i="1" dirty="0">
                <a:solidFill>
                  <a:schemeClr val="bg1"/>
                </a:solidFill>
              </a:rPr>
            </a:br>
            <a:endParaRPr lang="ru-RU" sz="2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282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646673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i="1" dirty="0" smtClean="0">
                <a:solidFill>
                  <a:schemeClr val="bg1"/>
                </a:solidFill>
              </a:rPr>
              <a:t> Участники проекта:</a:t>
            </a:r>
            <a:r>
              <a:rPr lang="ru-RU" sz="3200" i="1" dirty="0">
                <a:solidFill>
                  <a:schemeClr val="bg1"/>
                </a:solidFill>
              </a:rPr>
              <a:t/>
            </a:r>
            <a:br>
              <a:rPr lang="ru-RU" sz="3200" i="1" dirty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дети </a:t>
            </a:r>
            <a:r>
              <a:rPr lang="ru-RU" sz="2800" dirty="0">
                <a:solidFill>
                  <a:schemeClr val="bg1"/>
                </a:solidFill>
              </a:rPr>
              <a:t>старшей группы, родители, воспитатели.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Продолжительность </a:t>
            </a:r>
            <a:r>
              <a:rPr lang="ru-RU" sz="3200" i="1" dirty="0">
                <a:solidFill>
                  <a:schemeClr val="bg1"/>
                </a:solidFill>
              </a:rPr>
              <a:t>проекта: </a:t>
            </a:r>
            <a:r>
              <a:rPr lang="ru-RU" sz="2800" dirty="0">
                <a:solidFill>
                  <a:schemeClr val="bg1"/>
                </a:solidFill>
              </a:rPr>
              <a:t>краткосрочный.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3600" i="1" dirty="0" smtClean="0">
                <a:solidFill>
                  <a:schemeClr val="bg1"/>
                </a:solidFill>
              </a:rPr>
              <a:t>Сроки </a:t>
            </a:r>
            <a:r>
              <a:rPr lang="ru-RU" sz="3600" i="1" dirty="0">
                <a:solidFill>
                  <a:schemeClr val="bg1"/>
                </a:solidFill>
              </a:rPr>
              <a:t>реализации проекта</a:t>
            </a:r>
            <a:r>
              <a:rPr lang="ru-RU" sz="3600" dirty="0">
                <a:solidFill>
                  <a:schemeClr val="bg1"/>
                </a:solidFill>
              </a:rPr>
              <a:t>:</a:t>
            </a:r>
            <a:br>
              <a:rPr lang="ru-RU" sz="36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с 3 по 8 мая.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3600" i="1" dirty="0">
                <a:solidFill>
                  <a:schemeClr val="bg1"/>
                </a:solidFill>
              </a:rPr>
              <a:t>Основные формы реализации проекта:</a:t>
            </a: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экскурсии;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НОД,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беседы;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просмотр </a:t>
            </a:r>
            <a:r>
              <a:rPr lang="ru-RU" sz="2800" dirty="0">
                <a:solidFill>
                  <a:schemeClr val="bg1"/>
                </a:solidFill>
              </a:rPr>
              <a:t>презентаций </a:t>
            </a:r>
            <a:r>
              <a:rPr lang="ru-RU" sz="2800" dirty="0" smtClean="0">
                <a:solidFill>
                  <a:schemeClr val="bg1"/>
                </a:solidFill>
              </a:rPr>
              <a:t>и видео роликов </a:t>
            </a:r>
            <a:r>
              <a:rPr lang="ru-RU" sz="2800" dirty="0">
                <a:solidFill>
                  <a:schemeClr val="bg1"/>
                </a:solidFill>
              </a:rPr>
              <a:t>о </a:t>
            </a:r>
            <a:r>
              <a:rPr lang="ru-RU" sz="2800" dirty="0" smtClean="0">
                <a:solidFill>
                  <a:schemeClr val="bg1"/>
                </a:solidFill>
              </a:rPr>
              <a:t>войне; консультации </a:t>
            </a:r>
            <a:r>
              <a:rPr lang="ru-RU" sz="2800" dirty="0">
                <a:solidFill>
                  <a:schemeClr val="bg1"/>
                </a:solidFill>
              </a:rPr>
              <a:t>для родителей.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923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272808" cy="4392488"/>
          </a:xfrm>
        </p:spPr>
        <p:txBody>
          <a:bodyPr>
            <a:normAutofit/>
          </a:bodyPr>
          <a:lstStyle/>
          <a:p>
            <a:r>
              <a:rPr lang="ru-RU" sz="4000" i="1" dirty="0">
                <a:solidFill>
                  <a:schemeClr val="bg1"/>
                </a:solidFill>
              </a:rPr>
              <a:t>Этапы реализации </a:t>
            </a:r>
            <a:r>
              <a:rPr lang="ru-RU" sz="4000" i="1" dirty="0" smtClean="0">
                <a:solidFill>
                  <a:schemeClr val="bg1"/>
                </a:solidFill>
              </a:rPr>
              <a:t>проекта</a:t>
            </a:r>
            <a:endParaRPr lang="ru-RU" sz="4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476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55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6840760" cy="4810546"/>
          </a:xfrm>
        </p:spPr>
        <p:txBody>
          <a:bodyPr>
            <a:normAutofit/>
          </a:bodyPr>
          <a:lstStyle/>
          <a:p>
            <a:pPr algn="l"/>
            <a:r>
              <a:rPr lang="ru-RU" sz="3600" i="1" dirty="0">
                <a:solidFill>
                  <a:schemeClr val="bg1"/>
                </a:solidFill>
              </a:rPr>
              <a:t>Подготовительный этап </a:t>
            </a:r>
            <a:r>
              <a:rPr lang="ru-RU" sz="3200" i="1" dirty="0">
                <a:solidFill>
                  <a:schemeClr val="bg1"/>
                </a:solidFill>
              </a:rPr>
              <a:t>(информационно – накопительный, организационный) </a:t>
            </a:r>
            <a:br>
              <a:rPr lang="ru-RU" sz="3200" i="1" dirty="0">
                <a:solidFill>
                  <a:schemeClr val="bg1"/>
                </a:solidFill>
              </a:rPr>
            </a:br>
            <a:r>
              <a:rPr lang="ru-RU" sz="3200" i="1" dirty="0">
                <a:solidFill>
                  <a:schemeClr val="bg1"/>
                </a:solidFill>
              </a:rPr>
              <a:t>- сбор литературы по данной теме</a:t>
            </a:r>
            <a:r>
              <a:rPr lang="ru-RU" sz="3200" i="1" dirty="0" smtClean="0">
                <a:solidFill>
                  <a:schemeClr val="bg1"/>
                </a:solidFill>
              </a:rPr>
              <a:t>; - </a:t>
            </a:r>
            <a:r>
              <a:rPr lang="ru-RU" sz="3200" i="1" dirty="0">
                <a:solidFill>
                  <a:schemeClr val="bg1"/>
                </a:solidFill>
              </a:rPr>
              <a:t>составление плана </a:t>
            </a:r>
            <a:r>
              <a:rPr lang="ru-RU" sz="3200" i="1" dirty="0" smtClean="0">
                <a:solidFill>
                  <a:schemeClr val="bg1"/>
                </a:solidFill>
              </a:rPr>
              <a:t>работы.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478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7992888" cy="674136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i="1" dirty="0">
                <a:solidFill>
                  <a:schemeClr val="bg1"/>
                </a:solidFill>
              </a:rPr>
              <a:t>Основной этап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2000" i="1" dirty="0">
                <a:solidFill>
                  <a:schemeClr val="bg1"/>
                </a:solidFill>
              </a:rPr>
              <a:t>(практический)</a:t>
            </a:r>
            <a:br>
              <a:rPr lang="ru-RU" sz="2000" i="1" dirty="0">
                <a:solidFill>
                  <a:schemeClr val="bg1"/>
                </a:solidFill>
              </a:rPr>
            </a:br>
            <a:r>
              <a:rPr lang="ru-RU" sz="2000" i="1" u="sng" dirty="0">
                <a:solidFill>
                  <a:schemeClr val="bg1"/>
                </a:solidFill>
              </a:rPr>
              <a:t>- беседы на темы:</a:t>
            </a:r>
            <a:br>
              <a:rPr lang="ru-RU" sz="2000" i="1" u="sng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 «Великая отечественная война»,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 «Почему война называется Великой Отечественной».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 «Дети и война»,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«Подвиги детей – героев войны» (из серии «Дети войны»)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i="1" u="sng" dirty="0">
                <a:solidFill>
                  <a:schemeClr val="bg1"/>
                </a:solidFill>
              </a:rPr>
              <a:t>- чтение художественных произведений:</a:t>
            </a:r>
            <a:br>
              <a:rPr lang="ru-RU" sz="2000" i="1" u="sng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С. Алексеев «От Москвы до Берлина»,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стихи и рассказы о Великой отечественной войне «Победа будет за нами»,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С. Алексеев «От Москвы до Берлина»,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Н. </a:t>
            </a:r>
            <a:r>
              <a:rPr lang="ru-RU" sz="2000" dirty="0" err="1">
                <a:solidFill>
                  <a:schemeClr val="bg1"/>
                </a:solidFill>
              </a:rPr>
              <a:t>Ходза</a:t>
            </a:r>
            <a:r>
              <a:rPr lang="ru-RU" sz="2000" dirty="0">
                <a:solidFill>
                  <a:schemeClr val="bg1"/>
                </a:solidFill>
              </a:rPr>
              <a:t> «Дорога жизни»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В. Н. Семенцова «Лист фикуса»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i="1" u="sng" dirty="0">
                <a:solidFill>
                  <a:schemeClr val="bg1"/>
                </a:solidFill>
              </a:rPr>
              <a:t>- слушание музыкальных произведений о войне:</a:t>
            </a:r>
            <a:br>
              <a:rPr lang="ru-RU" sz="2000" i="1" u="sng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«День Победы» Д. </a:t>
            </a:r>
            <a:r>
              <a:rPr lang="ru-RU" sz="2000" dirty="0" err="1">
                <a:solidFill>
                  <a:schemeClr val="bg1"/>
                </a:solidFill>
              </a:rPr>
              <a:t>Тухманова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 «Журавли»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 «Священная война» сл. В. Лебедева-Кумача,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i="1" u="sng" dirty="0" smtClean="0">
                <a:solidFill>
                  <a:schemeClr val="bg1"/>
                </a:solidFill>
              </a:rPr>
              <a:t>- </a:t>
            </a:r>
            <a:r>
              <a:rPr lang="ru-RU" sz="2000" i="1" u="sng" dirty="0">
                <a:solidFill>
                  <a:schemeClr val="bg1"/>
                </a:solidFill>
              </a:rPr>
              <a:t>Встреча с  </a:t>
            </a:r>
            <a:r>
              <a:rPr lang="ru-RU" sz="2000" dirty="0" err="1">
                <a:solidFill>
                  <a:schemeClr val="bg1"/>
                </a:solidFill>
              </a:rPr>
              <a:t>Опалихиной</a:t>
            </a:r>
            <a:r>
              <a:rPr lang="ru-RU" sz="2000" dirty="0">
                <a:solidFill>
                  <a:schemeClr val="bg1"/>
                </a:solidFill>
              </a:rPr>
              <a:t> Александры Петровны </a:t>
            </a:r>
            <a:r>
              <a:rPr lang="ru-RU" sz="2000" dirty="0" smtClean="0">
                <a:solidFill>
                  <a:schemeClr val="bg1"/>
                </a:solidFill>
              </a:rPr>
              <a:t>беседа о </a:t>
            </a:r>
            <a:r>
              <a:rPr lang="ru-RU" sz="2000" dirty="0">
                <a:solidFill>
                  <a:schemeClr val="bg1"/>
                </a:solidFill>
              </a:rPr>
              <a:t>трудных годах войны.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i="1" u="sng" dirty="0" smtClean="0">
                <a:solidFill>
                  <a:schemeClr val="bg1"/>
                </a:solidFill>
              </a:rPr>
              <a:t>- </a:t>
            </a:r>
            <a:r>
              <a:rPr lang="ru-RU" sz="2000" i="1" u="sng" dirty="0">
                <a:solidFill>
                  <a:schemeClr val="bg1"/>
                </a:solidFill>
              </a:rPr>
              <a:t>Показ </a:t>
            </a:r>
            <a:r>
              <a:rPr lang="ru-RU" sz="2000" i="1" u="sng" dirty="0" smtClean="0">
                <a:solidFill>
                  <a:schemeClr val="bg1"/>
                </a:solidFill>
              </a:rPr>
              <a:t>: </a:t>
            </a:r>
            <a:r>
              <a:rPr lang="ru-RU" sz="2000" dirty="0" smtClean="0">
                <a:solidFill>
                  <a:schemeClr val="bg1"/>
                </a:solidFill>
              </a:rPr>
              <a:t>презентаций </a:t>
            </a:r>
            <a:r>
              <a:rPr lang="ru-RU" sz="2000" dirty="0">
                <a:solidFill>
                  <a:schemeClr val="bg1"/>
                </a:solidFill>
              </a:rPr>
              <a:t>на темы: «Неизвестный солдат»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видео </a:t>
            </a:r>
            <a:r>
              <a:rPr lang="ru-RU" sz="2000" dirty="0">
                <a:solidFill>
                  <a:schemeClr val="bg1"/>
                </a:solidFill>
              </a:rPr>
              <a:t>ролик «Детям о войне»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i="1" u="sng" dirty="0">
                <a:solidFill>
                  <a:schemeClr val="bg1"/>
                </a:solidFill>
              </a:rPr>
              <a:t>- Консультация для родителей</a:t>
            </a:r>
            <a:r>
              <a:rPr lang="ru-RU" sz="2000" dirty="0">
                <a:solidFill>
                  <a:schemeClr val="bg1"/>
                </a:solidFill>
              </a:rPr>
              <a:t>: «Как рассказать ребенку о войне? »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u="sng" dirty="0" smtClean="0">
                <a:solidFill>
                  <a:schemeClr val="bg1"/>
                </a:solidFill>
              </a:rPr>
              <a:t>- изготовление </a:t>
            </a:r>
            <a:r>
              <a:rPr lang="ru-RU" sz="2000" u="sng" dirty="0">
                <a:solidFill>
                  <a:schemeClr val="bg1"/>
                </a:solidFill>
              </a:rPr>
              <a:t>цветов</a:t>
            </a:r>
            <a:r>
              <a:rPr lang="ru-RU" sz="2000" u="sng" dirty="0" smtClean="0">
                <a:solidFill>
                  <a:schemeClr val="bg1"/>
                </a:solidFill>
              </a:rPr>
              <a:t>.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89703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352928" cy="6250706"/>
          </a:xfrm>
        </p:spPr>
        <p:txBody>
          <a:bodyPr>
            <a:normAutofit/>
          </a:bodyPr>
          <a:lstStyle/>
          <a:p>
            <a:pPr algn="l"/>
            <a:r>
              <a:rPr lang="ru-RU" i="1" dirty="0">
                <a:solidFill>
                  <a:schemeClr val="bg1"/>
                </a:solidFill>
              </a:rPr>
              <a:t>Заключительный этап</a:t>
            </a:r>
            <a:br>
              <a:rPr lang="ru-RU" i="1" dirty="0">
                <a:solidFill>
                  <a:schemeClr val="bg1"/>
                </a:solidFill>
              </a:rPr>
            </a:br>
            <a:r>
              <a:rPr lang="ru-RU" sz="3600" i="1" dirty="0">
                <a:solidFill>
                  <a:schemeClr val="bg1"/>
                </a:solidFill>
              </a:rPr>
              <a:t>(обобщающий) :</a:t>
            </a:r>
            <a:br>
              <a:rPr lang="ru-RU" sz="3600" i="1" dirty="0">
                <a:solidFill>
                  <a:schemeClr val="bg1"/>
                </a:solidFill>
              </a:rPr>
            </a:br>
            <a:r>
              <a:rPr lang="ru-RU" sz="3600" i="1" dirty="0">
                <a:solidFill>
                  <a:schemeClr val="bg1"/>
                </a:solidFill>
              </a:rPr>
              <a:t>НОД на тему: «Что я знаю о войне? »</a:t>
            </a:r>
            <a:br>
              <a:rPr lang="ru-RU" sz="3600" i="1" dirty="0">
                <a:solidFill>
                  <a:schemeClr val="bg1"/>
                </a:solidFill>
              </a:rPr>
            </a:br>
            <a:r>
              <a:rPr lang="ru-RU" sz="3600" i="1" dirty="0">
                <a:solidFill>
                  <a:schemeClr val="bg1"/>
                </a:solidFill>
              </a:rPr>
              <a:t>Экскурсия: </a:t>
            </a:r>
            <a:r>
              <a:rPr lang="ru-RU" sz="3600" i="1" smtClean="0">
                <a:solidFill>
                  <a:schemeClr val="bg1"/>
                </a:solidFill>
              </a:rPr>
              <a:t>к обелиску, </a:t>
            </a:r>
            <a:r>
              <a:rPr lang="ru-RU" sz="3600" i="1" dirty="0">
                <a:solidFill>
                  <a:schemeClr val="bg1"/>
                </a:solidFill>
              </a:rPr>
              <a:t>возложение цветов павшим героям ВОВ</a:t>
            </a:r>
            <a:br>
              <a:rPr lang="ru-RU" sz="3600" i="1" dirty="0">
                <a:solidFill>
                  <a:schemeClr val="bg1"/>
                </a:solidFill>
              </a:rPr>
            </a:br>
            <a:r>
              <a:rPr lang="ru-RU" sz="3600" i="1" dirty="0">
                <a:solidFill>
                  <a:schemeClr val="bg1"/>
                </a:solidFill>
              </a:rPr>
              <a:t>защита проекта в детском саду;</a:t>
            </a:r>
            <a:br>
              <a:rPr lang="ru-RU" sz="3600" i="1" dirty="0">
                <a:solidFill>
                  <a:schemeClr val="bg1"/>
                </a:solidFill>
              </a:rPr>
            </a:br>
            <a:endParaRPr lang="ru-RU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312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29</Words>
  <Application>Microsoft Office PowerPoint</Application>
  <PresentationFormat>Экран (4:3)</PresentationFormat>
  <Paragraphs>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Презентация PowerPoint</vt:lpstr>
      <vt:lpstr> Педагогический проект  «Детям о Великой Отечественной Войне»    Рассказывайте детям о войне,  Не бойтесь испугать жестокой правдой,  Рассказывайте детям о войне,  Им это знать и помнить надо Рассказывайте детям о войне,  Пусть ваша память к ним в сердца стучится Рассказывайте детям о войне.  Н. Вер                                                                                     Авторы:                                                                                                                          Соснина Г.Н.                                                                                                                         Борзая Н.Н.</vt:lpstr>
      <vt:lpstr>Актуальность:   Патриотическое чувство не возникает само по себе. Это результат длительного, целенаправленного воспитательного воздействия на человека, начиная с самого детства.      В связи с этим проблема нравственно – патриотического воспитания детей дошкольного возраста становится одной из актуальных.  </vt:lpstr>
      <vt:lpstr>   Проблема: современное поколение не знает ничего о Великой Отечественной войне.  Цель проекта:  воспитание у детей старшего дошкольного возраста нравственно – патриотические качества и чувства гордости за свою Родину.  Задачи проекта: расширять и систематизировать знания детей о ВОВ.  формировать нравственно-патриотические качества: храбрость, мужество, стремление защищать свою Родину.  способствовать проявлению у детей интереса к истории своей страны.  воспитывать в детях уважительное отношение к старшему поколению.  бережное отношение к семейным фотографиям и наградам,   </vt:lpstr>
      <vt:lpstr> Участники проекта: дети старшей группы, родители, воспитатели.  Продолжительность проекта: краткосрочный. Сроки реализации проекта: с 3 по 8 мая.  Основные формы реализации проекта: экскурсии;  НОД,  беседы; просмотр презентаций и видео роликов о войне; консультации для родителей.   </vt:lpstr>
      <vt:lpstr>Этапы реализации проекта</vt:lpstr>
      <vt:lpstr>Подготовительный этап (информационно – накопительный, организационный)  - сбор литературы по данной теме; - составление плана работы. </vt:lpstr>
      <vt:lpstr>Основной этап (практический) - беседы на темы:  «Великая отечественная война»,  «Почему война называется Великой Отечественной».  «Дети и война», «Подвиги детей – героев войны» (из серии «Дети войны»)  - чтение художественных произведений: С. Алексеев «От Москвы до Берлина»,  стихи и рассказы о Великой отечественной войне «Победа будет за нами»,  С. Алексеев «От Москвы до Берлина»,  Н. Ходза «Дорога жизни» В. Н. Семенцова «Лист фикуса» - слушание музыкальных произведений о войне: «День Победы» Д. Тухманова,   «Журавли»  «Священная война» сл. В. Лебедева-Кумача,  - Встреча с  Опалихиной Александры Петровны беседа о трудных годах войны. - Показ : презентаций на темы: «Неизвестный солдат»    видео ролик «Детям о войне» - Консультация для родителей: «Как рассказать ребенку о войне? » - изготовление цветов.  </vt:lpstr>
      <vt:lpstr>Заключительный этап (обобщающий) : НОД на тему: «Что я знаю о войне? » Экскурсия: к обелиску, возложение цветов павшим героям ВОВ защита проекта в детском саду; </vt:lpstr>
      <vt:lpstr>Предполагаемый результат проекта:  1. Расширены знания детей о Великой Отечественной войне.  2. Сформировано уважительное отношение к участникам войны, труженикам тыла, бережное отношение к семейным фотографиям и реликвиям (медали, ордена и др.)  3. Продолжать формировать нравственно – патриотические качества воспитанников.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Homa</dc:creator>
  <cp:lastModifiedBy>notebook</cp:lastModifiedBy>
  <cp:revision>12</cp:revision>
  <dcterms:created xsi:type="dcterms:W3CDTF">2018-05-23T12:00:32Z</dcterms:created>
  <dcterms:modified xsi:type="dcterms:W3CDTF">2018-11-08T06:47:52Z</dcterms:modified>
</cp:coreProperties>
</file>