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7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20372-F75C-423C-88E2-266CB9FA198E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F0678-3BDE-44EB-BA96-A1F4AC1884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43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F0678-3BDE-44EB-BA96-A1F4AC1884E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74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9"/>
            <a:ext cx="7812360" cy="1512167"/>
          </a:xfrm>
        </p:spPr>
        <p:txBody>
          <a:bodyPr/>
          <a:lstStyle/>
          <a:p>
            <a:r>
              <a:rPr lang="ru-RU" sz="20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  <a:t>Краткосрочный педагогический проект</a:t>
            </a:r>
            <a:br>
              <a:rPr lang="ru-RU" sz="20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  <a:t>для детей младшего дошкольного возраста</a:t>
            </a:r>
            <a:br>
              <a:rPr lang="ru-RU" sz="20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  <a:t> </a:t>
            </a:r>
            <a:br>
              <a:rPr lang="ru-RU" sz="20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</a:br>
            <a:r>
              <a:rPr lang="ru-RU" sz="2800" b="1" i="1" dirty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  <a:t>«Природа- наш общий </a:t>
            </a:r>
            <a:r>
              <a:rPr lang="ru-RU" sz="2800" b="1" i="1" dirty="0" smtClean="0">
                <a:solidFill>
                  <a:srgbClr val="002060"/>
                </a:solidFill>
                <a:latin typeface="Cambria"/>
                <a:ea typeface="Times New Roman"/>
                <a:cs typeface="Times New Roman"/>
              </a:rPr>
              <a:t>дом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869160"/>
            <a:ext cx="3024336" cy="1872208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sz="1600" i="1" dirty="0">
                <a:solidFill>
                  <a:schemeClr val="tx1"/>
                </a:solidFill>
                <a:latin typeface="Times New Roman"/>
                <a:ea typeface="Calibri"/>
              </a:rPr>
              <a:t>Филиал МБОУ «В-</a:t>
            </a:r>
            <a:r>
              <a:rPr lang="ru-RU" sz="1600" i="1" dirty="0" err="1">
                <a:solidFill>
                  <a:schemeClr val="tx1"/>
                </a:solidFill>
                <a:latin typeface="Times New Roman"/>
                <a:ea typeface="Calibri"/>
              </a:rPr>
              <a:t>Матигорская</a:t>
            </a:r>
            <a:r>
              <a:rPr lang="ru-RU" sz="1600" i="1" dirty="0">
                <a:solidFill>
                  <a:schemeClr val="tx1"/>
                </a:solidFill>
                <a:latin typeface="Times New Roman"/>
                <a:ea typeface="Calibri"/>
              </a:rPr>
              <a:t> средняя общеобразовательная школа – Детский сад №30 «Ромашка»  Воспитатели Борзая Н.Н. Соснина Г.Н. </a:t>
            </a:r>
          </a:p>
          <a:p>
            <a:pPr algn="l">
              <a:spcAft>
                <a:spcPts val="0"/>
              </a:spcAft>
            </a:pPr>
            <a:r>
              <a:rPr lang="ru-RU" sz="1600" i="1" dirty="0" smtClean="0">
                <a:solidFill>
                  <a:schemeClr val="tx1"/>
                </a:solidFill>
                <a:latin typeface="Times New Roman"/>
                <a:ea typeface="Calibri"/>
              </a:rPr>
              <a:t>Сроки </a:t>
            </a:r>
            <a:r>
              <a:rPr lang="ru-RU" sz="1600" i="1" dirty="0">
                <a:solidFill>
                  <a:schemeClr val="tx1"/>
                </a:solidFill>
                <a:latin typeface="Times New Roman"/>
                <a:ea typeface="Calibri"/>
              </a:rPr>
              <a:t>прохождения с 4 по22 апреля   </a:t>
            </a:r>
            <a:r>
              <a:rPr lang="ru-RU" sz="1600" i="1" dirty="0" smtClean="0">
                <a:solidFill>
                  <a:schemeClr val="tx1"/>
                </a:solidFill>
                <a:latin typeface="Times New Roman"/>
                <a:ea typeface="Calibri"/>
              </a:rPr>
              <a:t>2016 г.                        </a:t>
            </a:r>
            <a:endParaRPr lang="ru-RU" sz="1600" i="1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</a:rPr>
              <a:t>                                                                     </a:t>
            </a: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Calibri"/>
              </a:rPr>
              <a:t> </a:t>
            </a: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Calibri"/>
              </a:rPr>
              <a:t> 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64021" y="1368278"/>
            <a:ext cx="5304285" cy="39531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9629" y="692698"/>
            <a:ext cx="4086827" cy="530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4680520" cy="85010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Занятия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908720"/>
            <a:ext cx="4541332" cy="33123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083" y="3895513"/>
            <a:ext cx="3686565" cy="26677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802017"/>
            <a:ext cx="3478493" cy="285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3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64" y="-44914"/>
            <a:ext cx="9144000" cy="68835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192688" cy="72008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Земля – наш общий дом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8280920" cy="56337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45"/>
          <a:stretch/>
        </p:blipFill>
        <p:spPr>
          <a:xfrm>
            <a:off x="2267744" y="2081317"/>
            <a:ext cx="5040560" cy="379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344816" cy="6178698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sz="4000" i="1" dirty="0" smtClean="0">
                <a:solidFill>
                  <a:srgbClr val="002060"/>
                </a:solidFill>
                <a:ea typeface="Calibri"/>
              </a:rPr>
              <a:t>Актуальность:</a:t>
            </a:r>
            <a:r>
              <a:rPr lang="ru-RU" sz="2400" i="1" dirty="0">
                <a:ea typeface="Calibri"/>
              </a:rPr>
              <a:t/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    Идея приобщения человека к природе, к её познаванию имеет глубокие корни в педагогической науке. Выдающиеся мыслители и педагоги прошлого, такие как </a:t>
            </a:r>
            <a:r>
              <a:rPr lang="ru-RU" sz="2400" i="1" dirty="0" err="1">
                <a:ea typeface="Calibri"/>
              </a:rPr>
              <a:t>Ж.Ж.Руссо</a:t>
            </a:r>
            <a:r>
              <a:rPr lang="ru-RU" sz="2400" i="1" dirty="0">
                <a:ea typeface="Calibri"/>
              </a:rPr>
              <a:t>, </a:t>
            </a:r>
            <a:r>
              <a:rPr lang="ru-RU" sz="2400" i="1" dirty="0" err="1">
                <a:ea typeface="Calibri"/>
              </a:rPr>
              <a:t>Я.А.Каменский</a:t>
            </a:r>
            <a:r>
              <a:rPr lang="ru-RU" sz="2400" i="1" dirty="0">
                <a:ea typeface="Calibri"/>
              </a:rPr>
              <a:t> видели в природе могучий источник знаний, средство для развития ума, чувств и воли.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    Взаимоотношение человека с природой и её обитателями – актуальный вопрос современности. Оно осуществимо при наличии в каждом ребенке достаточного уровня экологической культуры, экологического сознания, формирование которых начинается с раннего детства и продолжается всю жизнь</a:t>
            </a:r>
            <a:r>
              <a:rPr lang="ru-RU" sz="2400" dirty="0" smtClean="0">
                <a:latin typeface="Times New Roman"/>
                <a:ea typeface="Calibri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64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9411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56784" cy="6048672"/>
          </a:xfrm>
        </p:spPr>
        <p:txBody>
          <a:bodyPr>
            <a:normAutofit/>
          </a:bodyPr>
          <a:lstStyle/>
          <a:p>
            <a:pPr algn="l"/>
            <a:r>
              <a:rPr lang="ru-RU" sz="4000" i="1" dirty="0">
                <a:solidFill>
                  <a:srgbClr val="002060"/>
                </a:solidFill>
              </a:rPr>
              <a:t>Цель: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i="1" dirty="0">
                <a:solidFill>
                  <a:prstClr val="black"/>
                </a:solidFill>
              </a:rPr>
              <a:t>вызвать у детей интерес к образу жизни </a:t>
            </a:r>
            <a:r>
              <a:rPr lang="ru-RU" sz="2400" i="1" dirty="0" smtClean="0">
                <a:solidFill>
                  <a:prstClr val="black"/>
                </a:solidFill>
              </a:rPr>
              <a:t>растений и </a:t>
            </a:r>
            <a:r>
              <a:rPr lang="ru-RU" sz="2400" i="1" dirty="0">
                <a:solidFill>
                  <a:prstClr val="black"/>
                </a:solidFill>
              </a:rPr>
              <a:t>животных, сочувствие, сопереживание к живому </a:t>
            </a:r>
            <a:r>
              <a:rPr lang="ru-RU" sz="2400" i="1" dirty="0" smtClean="0">
                <a:solidFill>
                  <a:prstClr val="black"/>
                </a:solidFill>
              </a:rPr>
              <a:t>организму</a:t>
            </a:r>
            <a:r>
              <a:rPr lang="ru-RU" sz="2400" i="1" dirty="0">
                <a:solidFill>
                  <a:prstClr val="black"/>
                </a:solidFill>
              </a:rPr>
              <a:t>, желание самому оказывать </a:t>
            </a:r>
            <a:r>
              <a:rPr lang="ru-RU" sz="2400" i="1" dirty="0" smtClean="0">
                <a:solidFill>
                  <a:prstClr val="black"/>
                </a:solidFill>
              </a:rPr>
              <a:t>помощь.</a:t>
            </a:r>
            <a:br>
              <a:rPr lang="ru-RU" sz="2400" i="1" dirty="0" smtClean="0">
                <a:solidFill>
                  <a:prstClr val="black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Задачи</a:t>
            </a:r>
            <a:r>
              <a:rPr lang="ru-RU" sz="4000" i="1" dirty="0">
                <a:solidFill>
                  <a:srgbClr val="002060"/>
                </a:solidFill>
              </a:rPr>
              <a:t>: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i="1" dirty="0">
                <a:solidFill>
                  <a:prstClr val="black"/>
                </a:solidFill>
              </a:rPr>
              <a:t>учить видеть красоты </a:t>
            </a:r>
            <a:r>
              <a:rPr lang="ru-RU" sz="2400" i="1" dirty="0" smtClean="0">
                <a:solidFill>
                  <a:prstClr val="black"/>
                </a:solidFill>
              </a:rPr>
              <a:t>природы</a:t>
            </a:r>
            <a:r>
              <a:rPr lang="ru-RU" sz="2400" i="1" dirty="0">
                <a:solidFill>
                  <a:prstClr val="black"/>
                </a:solidFill>
              </a:rPr>
              <a:t>, познакомить детей с правилами поведения в природе, с экологическими запретами, обогащать словарный </a:t>
            </a:r>
            <a:r>
              <a:rPr lang="ru-RU" sz="2400" i="1" dirty="0" smtClean="0">
                <a:solidFill>
                  <a:prstClr val="black"/>
                </a:solidFill>
              </a:rPr>
              <a:t>запас, развивать </a:t>
            </a:r>
            <a:r>
              <a:rPr lang="ru-RU" sz="2400" i="1" dirty="0">
                <a:solidFill>
                  <a:prstClr val="black"/>
                </a:solidFill>
              </a:rPr>
              <a:t>логическое мышление, внимание, память, воспитывать желание </a:t>
            </a:r>
            <a:r>
              <a:rPr lang="ru-RU" sz="2400" i="1" dirty="0" smtClean="0">
                <a:solidFill>
                  <a:prstClr val="black"/>
                </a:solidFill>
              </a:rPr>
              <a:t>беречь </a:t>
            </a:r>
            <a:r>
              <a:rPr lang="ru-RU" sz="2400" i="1" dirty="0">
                <a:solidFill>
                  <a:prstClr val="black"/>
                </a:solidFill>
              </a:rPr>
              <a:t>природу, формировать </a:t>
            </a:r>
            <a:r>
              <a:rPr lang="ru-RU" sz="2400" i="1" dirty="0" smtClean="0">
                <a:solidFill>
                  <a:prstClr val="black"/>
                </a:solidFill>
              </a:rPr>
              <a:t> </a:t>
            </a:r>
            <a:r>
              <a:rPr lang="ru-RU" sz="2400" i="1" dirty="0">
                <a:solidFill>
                  <a:prstClr val="black"/>
                </a:solidFill>
              </a:rPr>
              <a:t>навыки экологически </a:t>
            </a:r>
            <a:r>
              <a:rPr lang="ru-RU" sz="2400" i="1" dirty="0" smtClean="0">
                <a:solidFill>
                  <a:prstClr val="black"/>
                </a:solidFill>
              </a:rPr>
              <a:t>грамотного</a:t>
            </a:r>
            <a:r>
              <a:rPr lang="ru-RU" sz="2400" i="1" dirty="0">
                <a:solidFill>
                  <a:prstClr val="black"/>
                </a:solidFill>
              </a:rPr>
              <a:t>, </a:t>
            </a:r>
            <a:r>
              <a:rPr lang="ru-RU" sz="2400" i="1" dirty="0" smtClean="0">
                <a:solidFill>
                  <a:prstClr val="black"/>
                </a:solidFill>
              </a:rPr>
              <a:t>нравственного поведения </a:t>
            </a:r>
            <a:r>
              <a:rPr lang="ru-RU" sz="2400" i="1" dirty="0">
                <a:solidFill>
                  <a:prstClr val="black"/>
                </a:solidFill>
              </a:rPr>
              <a:t>в </a:t>
            </a:r>
            <a:r>
              <a:rPr lang="ru-RU" sz="2400" i="1" dirty="0" smtClean="0">
                <a:solidFill>
                  <a:prstClr val="black"/>
                </a:solidFill>
              </a:rPr>
              <a:t>природе, прививать </a:t>
            </a:r>
            <a:r>
              <a:rPr lang="ru-RU" sz="2400" i="1" dirty="0">
                <a:solidFill>
                  <a:prstClr val="black"/>
                </a:solidFill>
              </a:rPr>
              <a:t>любовь к </a:t>
            </a:r>
            <a:r>
              <a:rPr lang="ru-RU" sz="2400" i="1" dirty="0" smtClean="0">
                <a:solidFill>
                  <a:prstClr val="black"/>
                </a:solidFill>
              </a:rPr>
              <a:t>родной </a:t>
            </a:r>
            <a:r>
              <a:rPr lang="ru-RU" sz="2400" i="1" dirty="0">
                <a:solidFill>
                  <a:prstClr val="black"/>
                </a:solidFill>
              </a:rPr>
              <a:t>природе, подводить к </a:t>
            </a:r>
            <a:r>
              <a:rPr lang="ru-RU" sz="2400" i="1" dirty="0" smtClean="0">
                <a:solidFill>
                  <a:prstClr val="black"/>
                </a:solidFill>
              </a:rPr>
              <a:t> </a:t>
            </a:r>
            <a:r>
              <a:rPr lang="ru-RU" sz="2400" i="1" dirty="0">
                <a:solidFill>
                  <a:prstClr val="black"/>
                </a:solidFill>
              </a:rPr>
              <a:t>пониманию её хрупкой </a:t>
            </a:r>
            <a:r>
              <a:rPr lang="ru-RU" sz="2400" i="1" dirty="0" smtClean="0">
                <a:solidFill>
                  <a:prstClr val="black"/>
                </a:solidFill>
              </a:rPr>
              <a:t>красоты.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28601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98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696744" cy="5400600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sz="4000" i="1" dirty="0">
                <a:solidFill>
                  <a:srgbClr val="002060"/>
                </a:solidFill>
                <a:ea typeface="Calibri"/>
              </a:rPr>
              <a:t>Предполагаемый результат:</a:t>
            </a:r>
            <a:r>
              <a:rPr lang="ru-RU" sz="2800" i="1" dirty="0">
                <a:solidFill>
                  <a:srgbClr val="002060"/>
                </a:solidFill>
                <a:ea typeface="Calibri"/>
              </a:rPr>
              <a:t/>
            </a:r>
            <a:br>
              <a:rPr lang="ru-RU" sz="2800" i="1" dirty="0">
                <a:solidFill>
                  <a:srgbClr val="002060"/>
                </a:solidFill>
                <a:ea typeface="Calibri"/>
              </a:rPr>
            </a:br>
            <a:r>
              <a:rPr lang="ru-RU" sz="2400" i="1" dirty="0">
                <a:ea typeface="Calibri"/>
              </a:rPr>
              <a:t>- проявление интереса к птицам и растениям, их особенностям, простейшим взаимосвязям в природе;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-  эмоциональная отзывчивость на красоту объектов природы;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-  воспитывается бережное отношение к природе.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 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2011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805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552728" cy="6178698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sz="3600" dirty="0">
                <a:latin typeface="Times New Roman"/>
                <a:ea typeface="Calibri"/>
              </a:rPr>
              <a:t/>
            </a:r>
            <a:br>
              <a:rPr lang="ru-RU" sz="3600" dirty="0">
                <a:latin typeface="Times New Roman"/>
                <a:ea typeface="Calibri"/>
              </a:rPr>
            </a:br>
            <a:r>
              <a:rPr lang="ru-RU" sz="4000" i="1" dirty="0" smtClean="0">
                <a:solidFill>
                  <a:srgbClr val="002060"/>
                </a:solidFill>
                <a:ea typeface="Calibri"/>
              </a:rPr>
              <a:t>Подготовительный этап:</a:t>
            </a:r>
            <a:r>
              <a:rPr lang="ru-RU" sz="4000" i="1" dirty="0">
                <a:solidFill>
                  <a:srgbClr val="002060"/>
                </a:solidFill>
                <a:ea typeface="Calibri"/>
              </a:rPr>
              <a:t/>
            </a:r>
            <a:br>
              <a:rPr lang="ru-RU" sz="4000" i="1" dirty="0">
                <a:solidFill>
                  <a:srgbClr val="002060"/>
                </a:solidFill>
                <a:ea typeface="Calibri"/>
              </a:rPr>
            </a:br>
            <a:r>
              <a:rPr lang="ru-RU" sz="2400" i="1" dirty="0">
                <a:ea typeface="Calibri"/>
              </a:rPr>
              <a:t>-  папка-передвижка для родителей  «Работа по проекту»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-  выставка книг и иллюстраций «Наши друзья»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-  беседа « 1 апреля – день защиты птиц</a:t>
            </a:r>
            <a:r>
              <a:rPr lang="ru-RU" sz="2400" i="1" dirty="0" smtClean="0">
                <a:ea typeface="Calibri"/>
              </a:rPr>
              <a:t>»;</a:t>
            </a:r>
            <a:br>
              <a:rPr lang="ru-RU" sz="2400" i="1" dirty="0" smtClean="0">
                <a:ea typeface="Calibri"/>
              </a:rPr>
            </a:br>
            <a:r>
              <a:rPr lang="ru-RU" sz="2400" i="1" dirty="0" smtClean="0">
                <a:ea typeface="Calibri"/>
              </a:rPr>
              <a:t>«</a:t>
            </a:r>
            <a:r>
              <a:rPr lang="ru-RU" sz="2400" i="1" dirty="0">
                <a:ea typeface="Calibri"/>
              </a:rPr>
              <a:t>22 апреля – день Земли»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- оформление места для сбора корма птицам.</a:t>
            </a:r>
            <a:br>
              <a:rPr lang="ru-RU" sz="2400" i="1" dirty="0">
                <a:ea typeface="Calibri"/>
              </a:rPr>
            </a:br>
            <a:r>
              <a:rPr lang="ru-RU" sz="2400" i="1" dirty="0">
                <a:ea typeface="Calibri"/>
              </a:rPr>
              <a:t>-  проведение конкурса « Оригинальная кормушка»</a:t>
            </a:r>
            <a:r>
              <a:rPr lang="ru-RU" sz="4000" i="1" dirty="0">
                <a:ea typeface="Calibri"/>
              </a:rPr>
              <a:t/>
            </a:r>
            <a:br>
              <a:rPr lang="ru-RU" sz="4000" i="1" dirty="0">
                <a:ea typeface="Calibri"/>
              </a:rPr>
            </a:b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6469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9411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92888" cy="6768752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836712"/>
            <a:ext cx="734481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sz="4000" i="1" dirty="0">
                <a:solidFill>
                  <a:srgbClr val="002060"/>
                </a:solidFill>
                <a:latin typeface="+mj-lt"/>
                <a:ea typeface="Calibri"/>
              </a:rPr>
              <a:t>Исследовательский 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  <a:ea typeface="Calibri"/>
              </a:rPr>
              <a:t>этап:</a:t>
            </a:r>
            <a:endParaRPr lang="ru-RU" sz="4000" i="1" dirty="0">
              <a:solidFill>
                <a:srgbClr val="002060"/>
              </a:solidFill>
              <a:latin typeface="+mj-lt"/>
              <a:ea typeface="Calibri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 Занятие   «Кактус в горшке» (лепка из пластилина)</a:t>
            </a:r>
          </a:p>
          <a:p>
            <a:pPr>
              <a:spcAft>
                <a:spcPts val="0"/>
              </a:spcAft>
            </a:pPr>
            <a:r>
              <a:rPr lang="ru-RU" sz="2400" i="1" dirty="0" smtClean="0">
                <a:latin typeface="+mj-lt"/>
                <a:ea typeface="Calibri"/>
              </a:rPr>
              <a:t>- Занятие </a:t>
            </a:r>
            <a:r>
              <a:rPr lang="ru-RU" sz="2400" i="1" dirty="0">
                <a:latin typeface="+mj-lt"/>
                <a:ea typeface="Calibri"/>
              </a:rPr>
              <a:t>«Одуванчик в траве» (рисование красками)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</a:t>
            </a:r>
            <a:r>
              <a:rPr lang="ru-RU" sz="2400" i="1" dirty="0" smtClean="0">
                <a:latin typeface="+mj-lt"/>
                <a:ea typeface="Calibri"/>
              </a:rPr>
              <a:t>Занятие </a:t>
            </a:r>
            <a:r>
              <a:rPr lang="ru-RU" sz="2400" i="1" dirty="0">
                <a:latin typeface="+mj-lt"/>
                <a:ea typeface="Calibri"/>
              </a:rPr>
              <a:t>«Наш сад на окне» (занятие по формированию целостной картины мира.)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</a:t>
            </a:r>
            <a:r>
              <a:rPr lang="ru-RU" sz="2400" i="1" dirty="0" smtClean="0">
                <a:latin typeface="+mj-lt"/>
                <a:ea typeface="Calibri"/>
              </a:rPr>
              <a:t>Занятие </a:t>
            </a:r>
            <a:r>
              <a:rPr lang="ru-RU" sz="2400" i="1" dirty="0">
                <a:latin typeface="+mj-lt"/>
                <a:ea typeface="Calibri"/>
              </a:rPr>
              <a:t>«Красивый цветок» (лепка)</a:t>
            </a:r>
          </a:p>
          <a:p>
            <a:pPr>
              <a:spcAft>
                <a:spcPts val="0"/>
              </a:spcAft>
            </a:pPr>
            <a:r>
              <a:rPr lang="ru-RU" sz="2400" i="1" dirty="0" smtClean="0">
                <a:latin typeface="+mj-lt"/>
                <a:ea typeface="Calibri"/>
              </a:rPr>
              <a:t>- Занятие «Солнышко </a:t>
            </a:r>
            <a:r>
              <a:rPr lang="ru-RU" sz="2400" i="1" dirty="0">
                <a:latin typeface="+mj-lt"/>
                <a:ea typeface="Calibri"/>
              </a:rPr>
              <a:t>на травке»  (занятие на прогулке) 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</a:t>
            </a:r>
            <a:r>
              <a:rPr lang="ru-RU" sz="2400" i="1" dirty="0" smtClean="0">
                <a:latin typeface="+mj-lt"/>
                <a:ea typeface="Calibri"/>
              </a:rPr>
              <a:t>Занятие «Почему </a:t>
            </a:r>
            <a:r>
              <a:rPr lang="ru-RU" sz="2400" i="1" dirty="0">
                <a:latin typeface="+mj-lt"/>
                <a:ea typeface="Calibri"/>
              </a:rPr>
              <a:t>цветок плачет?»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</a:t>
            </a:r>
            <a:r>
              <a:rPr lang="ru-RU" sz="2400" i="1" dirty="0" smtClean="0">
                <a:latin typeface="+mj-lt"/>
                <a:ea typeface="Calibri"/>
              </a:rPr>
              <a:t>Занятие </a:t>
            </a:r>
            <a:r>
              <a:rPr lang="ru-RU" sz="2400" i="1" dirty="0">
                <a:latin typeface="+mj-lt"/>
                <a:ea typeface="Calibri"/>
              </a:rPr>
              <a:t>«Кормушка» (Рассматривание картинок зимующих птиц)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</a:t>
            </a:r>
            <a:r>
              <a:rPr lang="ru-RU" sz="2400" i="1" dirty="0" smtClean="0">
                <a:latin typeface="+mj-lt"/>
                <a:ea typeface="Calibri"/>
              </a:rPr>
              <a:t>Занятие «</a:t>
            </a:r>
            <a:r>
              <a:rPr lang="ru-RU" sz="2400" i="1" dirty="0">
                <a:latin typeface="+mj-lt"/>
                <a:ea typeface="Calibri"/>
              </a:rPr>
              <a:t>Птицы – наши друзья»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- </a:t>
            </a:r>
            <a:r>
              <a:rPr lang="ru-RU" sz="2400" i="1" dirty="0" smtClean="0">
                <a:latin typeface="+mj-lt"/>
                <a:ea typeface="Calibri"/>
              </a:rPr>
              <a:t>Занятие «</a:t>
            </a:r>
            <a:r>
              <a:rPr lang="ru-RU" sz="2400" i="1" dirty="0">
                <a:latin typeface="+mj-lt"/>
                <a:ea typeface="Calibri"/>
              </a:rPr>
              <a:t>Экологическая тропа» (экскурсия в парк)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+mj-lt"/>
                <a:ea typeface="Calibri"/>
              </a:rPr>
              <a:t> </a:t>
            </a:r>
            <a:endParaRPr lang="ru-RU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400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056784" cy="5112568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> </a:t>
            </a:r>
            <a:r>
              <a:rPr lang="ru-RU" i="1" dirty="0" smtClean="0">
                <a:solidFill>
                  <a:srgbClr val="002060"/>
                </a:solidFill>
                <a:ea typeface="Calibri"/>
              </a:rPr>
              <a:t>Чтение </a:t>
            </a:r>
            <a:r>
              <a:rPr lang="ru-RU" i="1">
                <a:solidFill>
                  <a:srgbClr val="002060"/>
                </a:solidFill>
                <a:ea typeface="Calibri"/>
              </a:rPr>
              <a:t>художественной </a:t>
            </a:r>
            <a:r>
              <a:rPr lang="ru-RU" i="1" smtClean="0">
                <a:solidFill>
                  <a:srgbClr val="002060"/>
                </a:solidFill>
                <a:ea typeface="Calibri"/>
              </a:rPr>
              <a:t>литературы:</a:t>
            </a:r>
            <a:r>
              <a:rPr lang="ru-RU" i="1" dirty="0">
                <a:solidFill>
                  <a:srgbClr val="002060"/>
                </a:solidFill>
                <a:ea typeface="Calibri"/>
              </a:rPr>
              <a:t/>
            </a:r>
            <a:br>
              <a:rPr lang="ru-RU" i="1" dirty="0">
                <a:solidFill>
                  <a:srgbClr val="002060"/>
                </a:solidFill>
                <a:ea typeface="Calibri"/>
              </a:rPr>
            </a:br>
            <a:r>
              <a:rPr lang="ru-RU" sz="2700" i="1" dirty="0" smtClean="0">
                <a:ea typeface="Calibri"/>
              </a:rPr>
              <a:t>В</a:t>
            </a:r>
            <a:r>
              <a:rPr lang="ru-RU" sz="2700" i="1" dirty="0">
                <a:ea typeface="Calibri"/>
              </a:rPr>
              <a:t>. Бианки «Как </a:t>
            </a:r>
            <a:r>
              <a:rPr lang="ru-RU" sz="2700" i="1" dirty="0" err="1">
                <a:ea typeface="Calibri"/>
              </a:rPr>
              <a:t>муравьишки</a:t>
            </a:r>
            <a:r>
              <a:rPr lang="ru-RU" sz="2700" i="1" dirty="0">
                <a:ea typeface="Calibri"/>
              </a:rPr>
              <a:t> спешили домой»</a:t>
            </a:r>
            <a:br>
              <a:rPr lang="ru-RU" sz="2700" i="1" dirty="0">
                <a:ea typeface="Calibri"/>
              </a:rPr>
            </a:br>
            <a:r>
              <a:rPr lang="ru-RU" sz="2700" i="1" dirty="0">
                <a:ea typeface="Calibri"/>
              </a:rPr>
              <a:t>Д.Н. Мамин- Сибиряк «Серая шейка»</a:t>
            </a:r>
            <a:br>
              <a:rPr lang="ru-RU" sz="2700" i="1" dirty="0">
                <a:ea typeface="Calibri"/>
              </a:rPr>
            </a:br>
            <a:r>
              <a:rPr lang="ru-RU" sz="2700" i="1" dirty="0">
                <a:ea typeface="Calibri"/>
              </a:rPr>
              <a:t>С. Кирсанов «Что значит ты без травы и птиц»</a:t>
            </a:r>
            <a:br>
              <a:rPr lang="ru-RU" sz="2700" i="1" dirty="0">
                <a:ea typeface="Calibri"/>
              </a:rPr>
            </a:br>
            <a:r>
              <a:rPr lang="ru-RU" sz="2700" i="1" dirty="0">
                <a:ea typeface="Calibri"/>
              </a:rPr>
              <a:t>А. Дайнеко «Вот на Земле огромный дом»</a:t>
            </a:r>
            <a:br>
              <a:rPr lang="ru-RU" sz="2700" i="1" dirty="0">
                <a:ea typeface="Calibri"/>
              </a:rPr>
            </a:br>
            <a:r>
              <a:rPr lang="ru-RU" sz="2700" i="1" dirty="0" err="1">
                <a:ea typeface="Calibri"/>
              </a:rPr>
              <a:t>В.Бианки</a:t>
            </a:r>
            <a:r>
              <a:rPr lang="ru-RU" sz="2700" i="1" dirty="0">
                <a:ea typeface="Calibri"/>
              </a:rPr>
              <a:t> «Синичкин календарь»</a:t>
            </a:r>
            <a:br>
              <a:rPr lang="ru-RU" sz="2700" i="1" dirty="0">
                <a:ea typeface="Calibri"/>
              </a:rPr>
            </a:br>
            <a:r>
              <a:rPr lang="ru-RU" sz="2700" i="1" dirty="0" err="1">
                <a:ea typeface="Calibri"/>
              </a:rPr>
              <a:t>И.Крылов</a:t>
            </a:r>
            <a:r>
              <a:rPr lang="ru-RU" sz="2700" i="1" dirty="0">
                <a:ea typeface="Calibri"/>
              </a:rPr>
              <a:t> « Кукушка и петух»</a:t>
            </a:r>
            <a:br>
              <a:rPr lang="ru-RU" sz="2700" i="1" dirty="0">
                <a:ea typeface="Calibri"/>
              </a:rPr>
            </a:br>
            <a:r>
              <a:rPr lang="ru-RU" sz="2700" i="1" dirty="0" err="1">
                <a:ea typeface="Calibri"/>
              </a:rPr>
              <a:t>Б.Житков</a:t>
            </a:r>
            <a:r>
              <a:rPr lang="ru-RU" sz="2700" i="1" dirty="0">
                <a:ea typeface="Calibri"/>
              </a:rPr>
              <a:t> «Сад»</a:t>
            </a:r>
            <a:br>
              <a:rPr lang="ru-RU" sz="2700" i="1" dirty="0">
                <a:ea typeface="Calibri"/>
              </a:rPr>
            </a:br>
            <a:r>
              <a:rPr lang="ru-RU" sz="2700" i="1" dirty="0" err="1">
                <a:ea typeface="Calibri"/>
              </a:rPr>
              <a:t>Г.Серебрицкий</a:t>
            </a:r>
            <a:r>
              <a:rPr lang="ru-RU" sz="2700" i="1" dirty="0">
                <a:ea typeface="Calibri"/>
              </a:rPr>
              <a:t> «Берегите птиц»</a:t>
            </a:r>
            <a:br>
              <a:rPr lang="ru-RU" sz="2700" i="1" dirty="0">
                <a:ea typeface="Calibri"/>
              </a:rPr>
            </a:br>
            <a:r>
              <a:rPr lang="ru-RU" sz="2700" i="1" dirty="0">
                <a:ea typeface="Calibri"/>
              </a:rPr>
              <a:t> </a:t>
            </a:r>
            <a:endParaRPr lang="ru-RU" sz="2700" i="1" dirty="0"/>
          </a:p>
        </p:txBody>
      </p:sp>
    </p:spTree>
    <p:extLst>
      <p:ext uri="{BB962C8B-B14F-4D97-AF65-F5344CB8AC3E}">
        <p14:creationId xmlns:p14="http://schemas.microsoft.com/office/powerpoint/2010/main" val="21103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048672" cy="1354162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Папка передвижка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84784"/>
            <a:ext cx="7272808" cy="472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715200" cy="922114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Конкурс «Птичья столовая»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9363" y="836712"/>
            <a:ext cx="4365258" cy="36468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63" y="836712"/>
            <a:ext cx="4051452" cy="3624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0870" y="4005064"/>
            <a:ext cx="425891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182</Words>
  <Application>Microsoft Office PowerPoint</Application>
  <PresentationFormat>Экран (4:3)</PresentationFormat>
  <Paragraphs>29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Тема Office</vt:lpstr>
      <vt:lpstr>Краткосрочный педагогический проект для детей младшего дошкольного возраста   «Природа- наш общий дом</vt:lpstr>
      <vt:lpstr>Актуальность:     Идея приобщения человека к природе, к её познаванию имеет глубокие корни в педагогической науке. Выдающиеся мыслители и педагоги прошлого, такие как Ж.Ж.Руссо, Я.А.Каменский видели в природе могучий источник знаний, средство для развития ума, чувств и воли.     Взаимоотношение человека с природой и её обитателями – актуальный вопрос современности. Оно осуществимо при наличии в каждом ребенке достаточного уровня экологической культуры, экологического сознания, формирование которых начинается с раннего детства и продолжается всю жизнь.</vt:lpstr>
      <vt:lpstr>Цель: вызвать у детей интерес к образу жизни растений и животных, сочувствие, сопереживание к живому организму, желание самому оказывать помощь. Задачи: учить видеть красоты природы, познакомить детей с правилами поведения в природе, с экологическими запретами, обогащать словарный запас, развивать логическое мышление, внимание, память, воспитывать желание беречь природу, формировать  навыки экологически грамотного, нравственного поведения в природе, прививать любовь к родной природе, подводить к  пониманию её хрупкой красоты.</vt:lpstr>
      <vt:lpstr>Предполагаемый результат: - проявление интереса к птицам и растениям, их особенностям, простейшим взаимосвязям в природе; -  эмоциональная отзывчивость на красоту объектов природы; -  воспитывается бережное отношение к природе.  </vt:lpstr>
      <vt:lpstr>  Подготовительный этап: -  папка-передвижка для родителей  «Работа по проекту» -  выставка книг и иллюстраций «Наши друзья» -  беседа « 1 апреля – день защиты птиц»; «22 апреля – день Земли» - оформление места для сбора корма птицам. -  проведение конкурса « Оригинальная кормушка» </vt:lpstr>
      <vt:lpstr> </vt:lpstr>
      <vt:lpstr>  Чтение художественной литературы: В. Бианки «Как муравьишки спешили домой» Д.Н. Мамин- Сибиряк «Серая шейка» С. Кирсанов «Что значит ты без травы и птиц» А. Дайнеко «Вот на Земле огромный дом» В.Бианки «Синичкин календарь» И.Крылов « Кукушка и петух» Б.Житков «Сад» Г.Серебрицкий «Берегите птиц»  </vt:lpstr>
      <vt:lpstr>Папка передвижка</vt:lpstr>
      <vt:lpstr>Конкурс «Птичья столовая»</vt:lpstr>
      <vt:lpstr>Презентация PowerPoint</vt:lpstr>
      <vt:lpstr>Занятия</vt:lpstr>
      <vt:lpstr>Земля – наш общий дом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Homa</dc:creator>
  <cp:lastModifiedBy>notebook</cp:lastModifiedBy>
  <cp:revision>18</cp:revision>
  <dcterms:created xsi:type="dcterms:W3CDTF">2016-11-06T15:51:54Z</dcterms:created>
  <dcterms:modified xsi:type="dcterms:W3CDTF">2018-11-08T07:41:37Z</dcterms:modified>
</cp:coreProperties>
</file>