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7" r:id="rId2"/>
    <p:sldId id="256" r:id="rId3"/>
    <p:sldId id="259" r:id="rId4"/>
    <p:sldId id="258" r:id="rId5"/>
    <p:sldId id="260" r:id="rId6"/>
    <p:sldId id="261" r:id="rId7"/>
    <p:sldId id="262" r:id="rId8"/>
    <p:sldId id="263" r:id="rId9"/>
    <p:sldId id="264" r:id="rId10"/>
    <p:sldId id="267" r:id="rId11"/>
    <p:sldId id="266" r:id="rId12"/>
    <p:sldId id="268" r:id="rId13"/>
    <p:sldId id="269" r:id="rId14"/>
    <p:sldId id="270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96" y="-4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1DC518-0AFF-4F47-B933-D4B96BE9C9BA}" type="datetimeFigureOut">
              <a:rPr lang="ru-RU" smtClean="0"/>
              <a:t>17.10.2015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B65AFE-AAF2-438B-AB31-4D4FBD9E7FC3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B533B-C46B-49F7-9F4E-30E192927E89}" type="datetimeFigureOut">
              <a:rPr lang="ru-RU" smtClean="0"/>
              <a:t>17.10.2015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827E8-5FEC-4916-A5B7-664F07BE6F1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B533B-C46B-49F7-9F4E-30E192927E89}" type="datetimeFigureOut">
              <a:rPr lang="ru-RU" smtClean="0"/>
              <a:t>17.10.2015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827E8-5FEC-4916-A5B7-664F07BE6F1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B533B-C46B-49F7-9F4E-30E192927E89}" type="datetimeFigureOut">
              <a:rPr lang="ru-RU" smtClean="0"/>
              <a:t>17.10.2015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827E8-5FEC-4916-A5B7-664F07BE6F1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B533B-C46B-49F7-9F4E-30E192927E89}" type="datetimeFigureOut">
              <a:rPr lang="ru-RU" smtClean="0"/>
              <a:t>17.10.2015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827E8-5FEC-4916-A5B7-664F07BE6F1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B533B-C46B-49F7-9F4E-30E192927E89}" type="datetimeFigureOut">
              <a:rPr lang="ru-RU" smtClean="0"/>
              <a:t>17.10.2015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827E8-5FEC-4916-A5B7-664F07BE6F1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B533B-C46B-49F7-9F4E-30E192927E89}" type="datetimeFigureOut">
              <a:rPr lang="ru-RU" smtClean="0"/>
              <a:t>17.10.2015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827E8-5FEC-4916-A5B7-664F07BE6F1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B533B-C46B-49F7-9F4E-30E192927E89}" type="datetimeFigureOut">
              <a:rPr lang="ru-RU" smtClean="0"/>
              <a:t>17.10.2015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827E8-5FEC-4916-A5B7-664F07BE6F1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B533B-C46B-49F7-9F4E-30E192927E89}" type="datetimeFigureOut">
              <a:rPr lang="ru-RU" smtClean="0"/>
              <a:t>17.10.2015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827E8-5FEC-4916-A5B7-664F07BE6F1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B533B-C46B-49F7-9F4E-30E192927E89}" type="datetimeFigureOut">
              <a:rPr lang="ru-RU" smtClean="0"/>
              <a:t>17.10.2015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827E8-5FEC-4916-A5B7-664F07BE6F1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B533B-C46B-49F7-9F4E-30E192927E89}" type="datetimeFigureOut">
              <a:rPr lang="ru-RU" smtClean="0"/>
              <a:t>17.10.2015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827E8-5FEC-4916-A5B7-664F07BE6F1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B533B-C46B-49F7-9F4E-30E192927E89}" type="datetimeFigureOut">
              <a:rPr lang="ru-RU" smtClean="0"/>
              <a:t>17.10.2015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827E8-5FEC-4916-A5B7-664F07BE6F1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9B533B-C46B-49F7-9F4E-30E192927E89}" type="datetimeFigureOut">
              <a:rPr lang="ru-RU" smtClean="0"/>
              <a:t>17.10.2015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7827E8-5FEC-4916-A5B7-664F07BE6F1E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://zaker.ru/foo/3/zelenyy_svetlyy_pyatna_1680x105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7" y="0"/>
            <a:ext cx="9144027" cy="6858001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004822" y="2967335"/>
            <a:ext cx="429463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Устный счёт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Picture 2" descr="http://zaker.ru/foo/3/zelenyy_svetlyy_pyatna_1680x105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7" y="-1"/>
            <a:ext cx="9144027" cy="6858001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0" y="785794"/>
            <a:ext cx="2752677" cy="424731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Сам. -</a:t>
            </a:r>
          </a:p>
          <a:p>
            <a:endParaRPr lang="ru-RU" sz="5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Поезд  -</a:t>
            </a:r>
          </a:p>
          <a:p>
            <a:endParaRPr lang="ru-RU" sz="5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Авт.  -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2143108" y="857232"/>
            <a:ext cx="238905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20 чел.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2643174" y="2428868"/>
            <a:ext cx="50526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?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2357422" y="2500306"/>
            <a:ext cx="4214842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, на 25 чел.</a:t>
            </a:r>
            <a:r>
              <a:rPr lang="ru-RU" sz="4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ru-RU" sz="4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больше</a:t>
            </a:r>
            <a:endParaRPr lang="ru-RU" sz="4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cxnSp>
        <p:nvCxnSpPr>
          <p:cNvPr id="19" name="Прямая соединительная линия 18"/>
          <p:cNvCxnSpPr/>
          <p:nvPr/>
        </p:nvCxnSpPr>
        <p:spPr>
          <a:xfrm rot="5400000" flipH="1" flipV="1">
            <a:off x="5537207" y="2035165"/>
            <a:ext cx="1928826" cy="158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/>
          <p:nvPr/>
        </p:nvCxnSpPr>
        <p:spPr>
          <a:xfrm rot="10800000">
            <a:off x="4643438" y="1071546"/>
            <a:ext cx="1857388" cy="1588"/>
          </a:xfrm>
          <a:prstGeom prst="straightConnector1">
            <a:avLst/>
          </a:prstGeom>
          <a:ln w="762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>
            <a:off x="6000760" y="3000372"/>
            <a:ext cx="500066" cy="158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Прямоугольник 23"/>
          <p:cNvSpPr/>
          <p:nvPr/>
        </p:nvSpPr>
        <p:spPr>
          <a:xfrm>
            <a:off x="2285984" y="4143380"/>
            <a:ext cx="2404824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,В 5 раз </a:t>
            </a:r>
          </a:p>
          <a:p>
            <a:pPr algn="ctr"/>
            <a:r>
              <a:rPr lang="ru-RU" sz="4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меньше</a:t>
            </a:r>
            <a:endParaRPr lang="ru-RU" sz="4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2000232" y="4000504"/>
            <a:ext cx="50526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?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cxnSp>
        <p:nvCxnSpPr>
          <p:cNvPr id="26" name="Прямая соединительная линия 25"/>
          <p:cNvCxnSpPr/>
          <p:nvPr/>
        </p:nvCxnSpPr>
        <p:spPr>
          <a:xfrm rot="5400000" flipH="1" flipV="1">
            <a:off x="6251587" y="3821115"/>
            <a:ext cx="1928826" cy="158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 стрелкой 26"/>
          <p:cNvCxnSpPr/>
          <p:nvPr/>
        </p:nvCxnSpPr>
        <p:spPr>
          <a:xfrm rot="10800000">
            <a:off x="6643702" y="2857496"/>
            <a:ext cx="571504" cy="1588"/>
          </a:xfrm>
          <a:prstGeom prst="straightConnector1">
            <a:avLst/>
          </a:prstGeom>
          <a:ln w="762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/>
        </p:nvCxnSpPr>
        <p:spPr>
          <a:xfrm>
            <a:off x="5357818" y="4786322"/>
            <a:ext cx="1857388" cy="158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Правая фигурная скобка 34"/>
          <p:cNvSpPr/>
          <p:nvPr/>
        </p:nvSpPr>
        <p:spPr>
          <a:xfrm>
            <a:off x="7643834" y="642918"/>
            <a:ext cx="714380" cy="5072098"/>
          </a:xfrm>
          <a:prstGeom prst="rightBrace">
            <a:avLst/>
          </a:prstGeom>
          <a:ln w="762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Прямоугольник 35"/>
          <p:cNvSpPr/>
          <p:nvPr/>
        </p:nvSpPr>
        <p:spPr>
          <a:xfrm>
            <a:off x="8501090" y="2714620"/>
            <a:ext cx="50526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?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2" grpId="0"/>
      <p:bldP spid="13" grpId="0"/>
      <p:bldP spid="14" grpId="0"/>
      <p:bldP spid="24" grpId="0"/>
      <p:bldP spid="25" grpId="0"/>
      <p:bldP spid="35" grpId="0" animBg="1"/>
      <p:bldP spid="3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Picture 2" descr="http://zaker.ru/foo/3/zelenyy_svetlyy_pyatna_1680x105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7" y="0"/>
            <a:ext cx="9144027" cy="6858001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0" y="948690"/>
            <a:ext cx="9114739" cy="59093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914400" indent="-914400" algn="ctr">
              <a:buAutoNum type="arabicParenR"/>
            </a:pPr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20+25=45 (т.) – на поезде</a:t>
            </a:r>
          </a:p>
          <a:p>
            <a:pPr marL="914400" indent="-914400" algn="ctr">
              <a:buAutoNum type="arabicParenR"/>
            </a:pPr>
            <a:endParaRPr lang="ru-RU" sz="5400" b="1" cap="all" spc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marL="914400" indent="-914400">
              <a:buAutoNum type="arabicParenR"/>
            </a:pPr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45:5=9 (т.) – на автобусе</a:t>
            </a:r>
          </a:p>
          <a:p>
            <a:pPr marL="914400" indent="-914400"/>
            <a:endParaRPr lang="ru-RU" sz="54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marL="914400" indent="-914400">
              <a:buAutoNum type="arabicParenR"/>
            </a:pPr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20+45+9=74(т.)</a:t>
            </a:r>
          </a:p>
          <a:p>
            <a:pPr marL="914400" indent="-914400"/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marL="914400" indent="-914400"/>
            <a:r>
              <a:rPr lang="ru-RU" sz="5400" b="1" u="sng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Ответ: 74 туриста </a:t>
            </a:r>
            <a:endParaRPr lang="ru-RU" sz="5400" b="1" u="sng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643174" y="0"/>
            <a:ext cx="288284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Решение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://zaker.ru/foo/3/zelenyy_svetlyy_pyatna_1680x105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7" y="-1"/>
            <a:ext cx="9144027" cy="6858001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0" y="2571744"/>
            <a:ext cx="8811836" cy="258532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Самостоятельная работа</a:t>
            </a:r>
          </a:p>
          <a:p>
            <a:pPr algn="ctr"/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№167</a:t>
            </a:r>
            <a:endParaRPr lang="ru-RU" sz="5400" b="1" cap="all" spc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ctr"/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://zaker.ru/foo/3/zelenyy_svetlyy_pyatna_1680x105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7" y="-1"/>
            <a:ext cx="9144027" cy="6858001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214678" y="2500306"/>
            <a:ext cx="196239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№168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://zaker.ru/foo/3/zelenyy_svetlyy_pyatna_1680x105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7" y="-1"/>
            <a:ext cx="9144027" cy="6858001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000364" y="2857496"/>
            <a:ext cx="196239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№169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zaker.ru/foo/3/zelenyy_svetlyy_pyatna_1680x105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7" y="-1"/>
            <a:ext cx="9144027" cy="6858001"/>
          </a:xfrm>
          <a:prstGeom prst="rect">
            <a:avLst/>
          </a:prstGeom>
          <a:noFill/>
        </p:spPr>
      </p:pic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0" y="0"/>
            <a:ext cx="9001156" cy="67403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5400" b="1" i="0" u="none" strike="noStrike" normalizeH="0" baseline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6 </a:t>
            </a:r>
            <a:r>
              <a:rPr kumimoji="0" lang="en-US" sz="5400" b="1" i="0" u="none" strike="noStrike" normalizeH="0" baseline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Calibri"/>
                <a:ea typeface="Calibri" pitchFamily="34" charset="0"/>
                <a:cs typeface="Times New Roman" pitchFamily="18" charset="0"/>
              </a:rPr>
              <a:t>·</a:t>
            </a:r>
            <a:r>
              <a:rPr kumimoji="0" lang="ru-RU" sz="5400" b="1" i="0" u="none" strike="noStrike" normalizeH="0" baseline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5 =</a:t>
            </a:r>
            <a:endParaRPr kumimoji="0" lang="ru-RU" sz="5400" b="1" i="0" u="none" strike="noStrike" normalizeH="0" baseline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5400" b="1" i="0" u="none" strike="noStrike" normalizeH="0" baseline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7 </a:t>
            </a:r>
            <a:r>
              <a:rPr kumimoji="0" lang="en-US" sz="5400" b="1" i="0" u="none" strike="noStrike" normalizeH="0" baseline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Calibri"/>
                <a:ea typeface="Calibri" pitchFamily="34" charset="0"/>
                <a:cs typeface="Times New Roman" pitchFamily="18" charset="0"/>
              </a:rPr>
              <a:t>·</a:t>
            </a:r>
            <a:r>
              <a:rPr kumimoji="0" lang="ru-RU" sz="5400" b="1" i="0" u="none" strike="noStrike" normalizeH="0" baseline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4 =</a:t>
            </a:r>
            <a:endParaRPr kumimoji="0" lang="ru-RU" sz="5400" b="1" i="0" u="none" strike="noStrike" normalizeH="0" baseline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5400" b="1" i="0" u="none" strike="noStrike" normalizeH="0" baseline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9 </a:t>
            </a:r>
            <a:r>
              <a:rPr kumimoji="0" lang="en-US" sz="5400" b="1" i="0" u="none" strike="noStrike" normalizeH="0" baseline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Calibri"/>
                <a:ea typeface="Calibri" pitchFamily="34" charset="0"/>
                <a:cs typeface="Times New Roman" pitchFamily="18" charset="0"/>
              </a:rPr>
              <a:t>·</a:t>
            </a:r>
            <a:r>
              <a:rPr kumimoji="0" lang="ru-RU" sz="5400" b="1" i="0" u="none" strike="noStrike" normalizeH="0" baseline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8 =</a:t>
            </a:r>
            <a:endParaRPr kumimoji="0" lang="ru-RU" sz="5400" b="1" i="0" u="none" strike="noStrike" normalizeH="0" baseline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5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5</a:t>
            </a:r>
            <a:r>
              <a:rPr kumimoji="0" lang="ru-RU" sz="5400" b="1" i="0" u="none" strike="noStrike" normalizeH="0" baseline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5400" b="1" i="0" u="none" strike="noStrike" normalizeH="0" baseline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Calibri"/>
                <a:ea typeface="Calibri" pitchFamily="34" charset="0"/>
                <a:cs typeface="Times New Roman" pitchFamily="18" charset="0"/>
              </a:rPr>
              <a:t>·</a:t>
            </a:r>
            <a:r>
              <a:rPr kumimoji="0" lang="ru-RU" sz="5400" b="1" i="0" u="none" strike="noStrike" normalizeH="0" baseline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7 =</a:t>
            </a:r>
            <a:endParaRPr kumimoji="0" lang="ru-RU" sz="5400" b="1" i="0" u="none" strike="noStrike" normalizeH="0" baseline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5400" b="1" i="0" u="none" strike="noStrike" normalizeH="0" baseline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6 </a:t>
            </a:r>
            <a:r>
              <a:rPr kumimoji="0" lang="en-US" sz="5400" b="1" i="0" u="none" strike="noStrike" normalizeH="0" baseline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Calibri"/>
                <a:ea typeface="Calibri" pitchFamily="34" charset="0"/>
                <a:cs typeface="Times New Roman" pitchFamily="18" charset="0"/>
              </a:rPr>
              <a:t>·</a:t>
            </a:r>
            <a:r>
              <a:rPr kumimoji="0" lang="ru-RU" sz="5400" b="1" i="0" u="none" strike="noStrike" normalizeH="0" baseline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8 =</a:t>
            </a:r>
            <a:endParaRPr kumimoji="0" lang="ru-RU" sz="5400" i="0" u="none" strike="noStrike" normalizeH="0" baseline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5400" b="1" i="0" u="none" strike="noStrike" normalizeH="0" baseline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4 </a:t>
            </a:r>
            <a:r>
              <a:rPr kumimoji="0" lang="en-US" sz="5400" b="1" i="0" u="none" strike="noStrike" normalizeH="0" baseline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Calibri"/>
                <a:ea typeface="Calibri" pitchFamily="34" charset="0"/>
                <a:cs typeface="Times New Roman" pitchFamily="18" charset="0"/>
              </a:rPr>
              <a:t>·</a:t>
            </a:r>
            <a:r>
              <a:rPr kumimoji="0" lang="ru-RU" sz="5400" b="1" i="0" u="none" strike="noStrike" normalizeH="0" baseline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6 =</a:t>
            </a:r>
            <a:endParaRPr kumimoji="0" lang="ru-RU" sz="5400" b="1" i="0" u="none" strike="noStrike" normalizeH="0" baseline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5400" b="1" i="0" u="none" strike="noStrike" normalizeH="0" baseline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9 </a:t>
            </a:r>
            <a:r>
              <a:rPr kumimoji="0" lang="en-US" sz="5400" b="1" i="0" u="none" strike="noStrike" normalizeH="0" baseline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Calibri"/>
                <a:ea typeface="Calibri" pitchFamily="34" charset="0"/>
                <a:cs typeface="Times New Roman" pitchFamily="18" charset="0"/>
              </a:rPr>
              <a:t>·</a:t>
            </a:r>
            <a:r>
              <a:rPr kumimoji="0" lang="ru-RU" sz="5400" b="1" i="0" u="none" strike="noStrike" normalizeH="0" baseline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6 =</a:t>
            </a:r>
            <a:endParaRPr kumimoji="0" lang="ru-RU" sz="5400" b="1" i="0" u="none" strike="noStrike" normalizeH="0" baseline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5400" b="1" i="0" u="none" strike="noStrike" normalizeH="0" baseline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4</a:t>
            </a:r>
            <a:r>
              <a:rPr lang="en-US" sz="5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a typeface="Calibri" pitchFamily="34" charset="0"/>
                <a:cs typeface="Times New Roman" pitchFamily="18" charset="0"/>
              </a:rPr>
              <a:t> ·</a:t>
            </a:r>
            <a:r>
              <a:rPr kumimoji="0" lang="ru-RU" sz="5400" b="1" i="0" u="none" strike="noStrike" normalizeH="0" baseline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5400" b="1" i="0" u="none" strike="noStrike" normalizeH="0" baseline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8 =</a:t>
            </a:r>
            <a:endParaRPr kumimoji="0" lang="ru-RU" sz="5400" b="1" i="0" u="none" strike="noStrike" normalizeH="0" baseline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857356" y="0"/>
            <a:ext cx="877163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0" lang="ru-RU" sz="5400" b="1" i="0" u="none" strike="noStrike" normalizeH="0" baseline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30</a:t>
            </a:r>
            <a:endParaRPr lang="ru-RU" sz="54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857356" y="857232"/>
            <a:ext cx="877163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0" lang="ru-RU" sz="5400" b="1" i="0" u="none" strike="noStrike" normalizeH="0" baseline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28</a:t>
            </a:r>
            <a:endParaRPr lang="ru-RU" sz="54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1857356" y="1714488"/>
            <a:ext cx="877163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0" lang="ru-RU" sz="5400" b="1" i="0" u="none" strike="noStrike" normalizeH="0" baseline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72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1857356" y="2500306"/>
            <a:ext cx="877163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35</a:t>
            </a:r>
            <a:endParaRPr lang="ru-RU" sz="54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1857356" y="3286124"/>
            <a:ext cx="877163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5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4</a:t>
            </a:r>
            <a:r>
              <a:rPr kumimoji="0" lang="ru-RU" sz="5400" b="1" i="0" u="none" strike="noStrike" normalizeH="0" baseline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8</a:t>
            </a:r>
            <a:endParaRPr lang="ru-RU" sz="5400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1857356" y="4143380"/>
            <a:ext cx="877163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0" lang="ru-RU" sz="5400" b="1" i="0" u="none" strike="noStrike" normalizeH="0" baseline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24</a:t>
            </a:r>
            <a:endParaRPr lang="ru-RU" sz="5400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1857356" y="4929198"/>
            <a:ext cx="877163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0" lang="ru-RU" sz="5400" b="1" i="0" u="none" strike="noStrike" normalizeH="0" baseline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54</a:t>
            </a:r>
            <a:endParaRPr lang="ru-RU" sz="5400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1785918" y="5786454"/>
            <a:ext cx="877163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32</a:t>
            </a:r>
            <a:endParaRPr lang="ru-RU" sz="5400" dirty="0"/>
          </a:p>
        </p:txBody>
      </p:sp>
      <p:sp>
        <p:nvSpPr>
          <p:cNvPr id="22" name="Овал 21"/>
          <p:cNvSpPr/>
          <p:nvPr/>
        </p:nvSpPr>
        <p:spPr>
          <a:xfrm>
            <a:off x="2928926" y="0"/>
            <a:ext cx="1000132" cy="785794"/>
          </a:xfrm>
          <a:prstGeom prst="ellipse">
            <a:avLst/>
          </a:prstGeom>
          <a:solidFill>
            <a:srgbClr val="FFC000">
              <a:alpha val="86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Овал 22"/>
          <p:cNvSpPr/>
          <p:nvPr/>
        </p:nvSpPr>
        <p:spPr>
          <a:xfrm>
            <a:off x="2928926" y="857232"/>
            <a:ext cx="1000132" cy="785794"/>
          </a:xfrm>
          <a:prstGeom prst="ellipse">
            <a:avLst/>
          </a:prstGeom>
          <a:solidFill>
            <a:srgbClr val="FFC000">
              <a:alpha val="86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Овал 23"/>
          <p:cNvSpPr/>
          <p:nvPr/>
        </p:nvSpPr>
        <p:spPr>
          <a:xfrm>
            <a:off x="2928926" y="1714488"/>
            <a:ext cx="1000132" cy="785794"/>
          </a:xfrm>
          <a:prstGeom prst="ellipse">
            <a:avLst/>
          </a:prstGeom>
          <a:solidFill>
            <a:srgbClr val="FFC000">
              <a:alpha val="86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Овал 24"/>
          <p:cNvSpPr/>
          <p:nvPr/>
        </p:nvSpPr>
        <p:spPr>
          <a:xfrm>
            <a:off x="2928926" y="2571744"/>
            <a:ext cx="1000132" cy="785794"/>
          </a:xfrm>
          <a:prstGeom prst="ellipse">
            <a:avLst/>
          </a:prstGeom>
          <a:solidFill>
            <a:srgbClr val="FFC000">
              <a:alpha val="86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Овал 25"/>
          <p:cNvSpPr/>
          <p:nvPr/>
        </p:nvSpPr>
        <p:spPr>
          <a:xfrm>
            <a:off x="2928926" y="3429000"/>
            <a:ext cx="1000132" cy="785794"/>
          </a:xfrm>
          <a:prstGeom prst="ellipse">
            <a:avLst/>
          </a:prstGeom>
          <a:solidFill>
            <a:srgbClr val="FFC000">
              <a:alpha val="86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Овал 26"/>
          <p:cNvSpPr/>
          <p:nvPr/>
        </p:nvSpPr>
        <p:spPr>
          <a:xfrm>
            <a:off x="2928926" y="4286256"/>
            <a:ext cx="1000132" cy="785794"/>
          </a:xfrm>
          <a:prstGeom prst="ellipse">
            <a:avLst/>
          </a:prstGeom>
          <a:solidFill>
            <a:srgbClr val="FFC000">
              <a:alpha val="86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Овал 27"/>
          <p:cNvSpPr/>
          <p:nvPr/>
        </p:nvSpPr>
        <p:spPr>
          <a:xfrm>
            <a:off x="2928926" y="5143512"/>
            <a:ext cx="1000132" cy="785794"/>
          </a:xfrm>
          <a:prstGeom prst="ellipse">
            <a:avLst/>
          </a:prstGeom>
          <a:solidFill>
            <a:srgbClr val="FFC000">
              <a:alpha val="86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Овал 28"/>
          <p:cNvSpPr/>
          <p:nvPr/>
        </p:nvSpPr>
        <p:spPr>
          <a:xfrm>
            <a:off x="2928926" y="6072206"/>
            <a:ext cx="1000132" cy="785794"/>
          </a:xfrm>
          <a:prstGeom prst="ellipse">
            <a:avLst/>
          </a:prstGeom>
          <a:solidFill>
            <a:srgbClr val="FFC000">
              <a:alpha val="86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Прямоугольник 29"/>
          <p:cNvSpPr/>
          <p:nvPr/>
        </p:nvSpPr>
        <p:spPr>
          <a:xfrm>
            <a:off x="5643570" y="1785926"/>
            <a:ext cx="52290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е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4000496" y="1857364"/>
            <a:ext cx="52770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т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6072198" y="3500438"/>
            <a:ext cx="55175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4214810" y="3500438"/>
            <a:ext cx="52770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т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4" name="Прямоугольник 33"/>
          <p:cNvSpPr/>
          <p:nvPr/>
        </p:nvSpPr>
        <p:spPr>
          <a:xfrm>
            <a:off x="6500826" y="3500438"/>
            <a:ext cx="88678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30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5" name="Прямоугольник 34"/>
          <p:cNvSpPr/>
          <p:nvPr/>
        </p:nvSpPr>
        <p:spPr>
          <a:xfrm>
            <a:off x="4429124" y="214290"/>
            <a:ext cx="60465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а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6" name="Прямоугольник 35"/>
          <p:cNvSpPr/>
          <p:nvPr/>
        </p:nvSpPr>
        <p:spPr>
          <a:xfrm>
            <a:off x="7715272" y="4786322"/>
            <a:ext cx="56778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ь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7" name="Прямоугольник 36"/>
          <p:cNvSpPr/>
          <p:nvPr/>
        </p:nvSpPr>
        <p:spPr>
          <a:xfrm>
            <a:off x="6215074" y="571480"/>
            <a:ext cx="57900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ч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9" name="Прямоугольник 38"/>
          <p:cNvSpPr/>
          <p:nvPr/>
        </p:nvSpPr>
        <p:spPr>
          <a:xfrm>
            <a:off x="5143504" y="5429264"/>
            <a:ext cx="65274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о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40" name="Прямоугольник 39"/>
          <p:cNvSpPr/>
          <p:nvPr/>
        </p:nvSpPr>
        <p:spPr>
          <a:xfrm>
            <a:off x="5715008" y="5429264"/>
            <a:ext cx="88678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28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41" name="Прямоугольник 40"/>
          <p:cNvSpPr/>
          <p:nvPr/>
        </p:nvSpPr>
        <p:spPr>
          <a:xfrm>
            <a:off x="8143900" y="4786322"/>
            <a:ext cx="88678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32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42" name="Прямоугольник 41"/>
          <p:cNvSpPr/>
          <p:nvPr/>
        </p:nvSpPr>
        <p:spPr>
          <a:xfrm>
            <a:off x="4643438" y="3500438"/>
            <a:ext cx="88678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48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43" name="Прямоугольник 42"/>
          <p:cNvSpPr/>
          <p:nvPr/>
        </p:nvSpPr>
        <p:spPr>
          <a:xfrm>
            <a:off x="4429124" y="1857364"/>
            <a:ext cx="88678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54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44" name="Прямоугольник 43"/>
          <p:cNvSpPr/>
          <p:nvPr/>
        </p:nvSpPr>
        <p:spPr>
          <a:xfrm>
            <a:off x="6000760" y="1785926"/>
            <a:ext cx="88678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35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45" name="Прямоугольник 44"/>
          <p:cNvSpPr/>
          <p:nvPr/>
        </p:nvSpPr>
        <p:spPr>
          <a:xfrm>
            <a:off x="4929190" y="214290"/>
            <a:ext cx="88678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2</a:t>
            </a:r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4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46" name="Прямоугольник 45"/>
          <p:cNvSpPr/>
          <p:nvPr/>
        </p:nvSpPr>
        <p:spPr>
          <a:xfrm>
            <a:off x="6643702" y="571480"/>
            <a:ext cx="88678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72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47" name="Прямоугольник 46"/>
          <p:cNvSpPr/>
          <p:nvPr/>
        </p:nvSpPr>
        <p:spPr>
          <a:xfrm>
            <a:off x="4429124" y="285728"/>
            <a:ext cx="1500198" cy="857256"/>
          </a:xfrm>
          <a:prstGeom prst="rect">
            <a:avLst/>
          </a:prstGeom>
          <a:noFill/>
          <a:ln w="7302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Прямоугольник 47"/>
          <p:cNvSpPr/>
          <p:nvPr/>
        </p:nvSpPr>
        <p:spPr>
          <a:xfrm>
            <a:off x="6215074" y="571480"/>
            <a:ext cx="1500198" cy="857256"/>
          </a:xfrm>
          <a:prstGeom prst="rect">
            <a:avLst/>
          </a:prstGeom>
          <a:noFill/>
          <a:ln w="7302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Прямоугольник 48"/>
          <p:cNvSpPr/>
          <p:nvPr/>
        </p:nvSpPr>
        <p:spPr>
          <a:xfrm>
            <a:off x="3929058" y="1857364"/>
            <a:ext cx="1500198" cy="857256"/>
          </a:xfrm>
          <a:prstGeom prst="rect">
            <a:avLst/>
          </a:prstGeom>
          <a:noFill/>
          <a:ln w="7302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0" name="Прямоугольник 49"/>
          <p:cNvSpPr/>
          <p:nvPr/>
        </p:nvSpPr>
        <p:spPr>
          <a:xfrm>
            <a:off x="5572132" y="1857364"/>
            <a:ext cx="1500198" cy="857256"/>
          </a:xfrm>
          <a:prstGeom prst="rect">
            <a:avLst/>
          </a:prstGeom>
          <a:noFill/>
          <a:ln w="7302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1" name="Прямоугольник 50"/>
          <p:cNvSpPr/>
          <p:nvPr/>
        </p:nvSpPr>
        <p:spPr>
          <a:xfrm>
            <a:off x="4143372" y="3500438"/>
            <a:ext cx="1500198" cy="857256"/>
          </a:xfrm>
          <a:prstGeom prst="rect">
            <a:avLst/>
          </a:prstGeom>
          <a:noFill/>
          <a:ln w="7302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Прямоугольник 51"/>
          <p:cNvSpPr/>
          <p:nvPr/>
        </p:nvSpPr>
        <p:spPr>
          <a:xfrm>
            <a:off x="6000760" y="3571876"/>
            <a:ext cx="1500198" cy="857256"/>
          </a:xfrm>
          <a:prstGeom prst="rect">
            <a:avLst/>
          </a:prstGeom>
          <a:noFill/>
          <a:ln w="7302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Прямоугольник 52"/>
          <p:cNvSpPr/>
          <p:nvPr/>
        </p:nvSpPr>
        <p:spPr>
          <a:xfrm>
            <a:off x="5072066" y="5500702"/>
            <a:ext cx="1500198" cy="857256"/>
          </a:xfrm>
          <a:prstGeom prst="rect">
            <a:avLst/>
          </a:prstGeom>
          <a:noFill/>
          <a:ln w="7302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4" name="Прямоугольник 53"/>
          <p:cNvSpPr/>
          <p:nvPr/>
        </p:nvSpPr>
        <p:spPr>
          <a:xfrm>
            <a:off x="7500958" y="4857760"/>
            <a:ext cx="1500198" cy="857256"/>
          </a:xfrm>
          <a:prstGeom prst="rect">
            <a:avLst/>
          </a:prstGeom>
          <a:noFill/>
          <a:ln w="7302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81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2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8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8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85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8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8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9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1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9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9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9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7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9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0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0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03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0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0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0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09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11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12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1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1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5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1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1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1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2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21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2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2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2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2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27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2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3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3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3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33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3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3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3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3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39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41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42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4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4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45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4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4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4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5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51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5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5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5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5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57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5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6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6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6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63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6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6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6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6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69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71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72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7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7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75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0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1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4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6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7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0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2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3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6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8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9" fill="hold">
                      <p:stCondLst>
                        <p:cond delay="indefinite"/>
                      </p:stCondLst>
                      <p:childTnLst>
                        <p:par>
                          <p:cTn id="200" fill="hold">
                            <p:stCondLst>
                              <p:cond delay="0"/>
                            </p:stCondLst>
                            <p:childTnLst>
                              <p:par>
                                <p:cTn id="201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 additive="base">
                                        <p:cTn id="202" dur="5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3" dur="5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5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 additive="base">
                                        <p:cTn id="206" dur="5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7" dur="5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9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 additive="base">
                                        <p:cTn id="210" dur="500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1" dur="500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3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 additive="base">
                                        <p:cTn id="214" dur="5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5" dur="5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7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 additive="base">
                                        <p:cTn id="218" dur="5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9" dur="5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1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 additive="base">
                                        <p:cTn id="222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3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5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 additive="base">
                                        <p:cTn id="226" dur="5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7" dur="5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9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 additive="base">
                                        <p:cTn id="230" dur="5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1" dur="5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3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34" dur="5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5" dur="5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7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38" dur="500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9" dur="500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1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2" dur="500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3" dur="500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5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6" dur="500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7" dur="500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9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50" dur="500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1" dur="500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3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54" dur="500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5" dur="500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7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58" dur="500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9" dur="500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1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62" dur="500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3" dur="500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5" fill="hold">
                      <p:stCondLst>
                        <p:cond delay="indefinite"/>
                      </p:stCondLst>
                      <p:childTnLst>
                        <p:par>
                          <p:cTn id="266" fill="hold">
                            <p:stCondLst>
                              <p:cond delay="0"/>
                            </p:stCondLst>
                            <p:childTnLst>
                              <p:par>
                                <p:cTn id="267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Motion origin="layout" path="M -8.33333E-7 2.22222E-6 L -0.32031 -0.51875 " pathEditMode="relative" rAng="0" ptsTypes="AA">
                                      <p:cBhvr>
                                        <p:cTn id="268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0" y="-259"/>
                                    </p:animMotion>
                                  </p:childTnLst>
                                </p:cTn>
                              </p:par>
                              <p:par>
                                <p:cTn id="269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Motion origin="layout" path="M -2.77778E-7 2.22222E-6 L -0.22413 -0.68449 " pathEditMode="relative" rAng="0" ptsTypes="AA">
                                      <p:cBhvr>
                                        <p:cTn id="270" dur="2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2" y="-342"/>
                                    </p:animMotion>
                                  </p:childTnLst>
                                </p:cTn>
                              </p:par>
                              <p:par>
                                <p:cTn id="271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Motion origin="layout" path="M -4.72222E-6 -4.44444E-6 L -0.33732 0.16042 " pathEditMode="relative" rAng="0" ptsTypes="AA">
                                      <p:cBhvr>
                                        <p:cTn id="272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9" y="80"/>
                                    </p:animMotion>
                                  </p:childTnLst>
                                </p:cTn>
                              </p:par>
                              <p:par>
                                <p:cTn id="273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Motion origin="layout" path="M 0 0 L -0.26771 0.1051 " pathEditMode="relative" ptsTypes="AA">
                                      <p:cBhvr>
                                        <p:cTn id="274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75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Motion origin="layout" path="M 3.05556E-6 2.22222E-6 L -0.1158 -0.02523 " pathEditMode="relative" rAng="0" ptsTypes="AA">
                                      <p:cBhvr>
                                        <p:cTn id="276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8" y="-13"/>
                                    </p:animMotion>
                                  </p:childTnLst>
                                </p:cTn>
                              </p:par>
                              <p:par>
                                <p:cTn id="277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Motion origin="layout" path="M -1.11111E-6 -1.11111E-6 L -0.1434 0.59028 " pathEditMode="relative" rAng="0" ptsTypes="AA">
                                      <p:cBhvr>
                                        <p:cTn id="278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2" y="295"/>
                                    </p:animMotion>
                                  </p:childTnLst>
                                </p:cTn>
                              </p:par>
                              <p:par>
                                <p:cTn id="279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Motion origin="layout" path="M 5.55556E-7 -4.44444E-6 L -0.09236 0.47686 " pathEditMode="relative" rAng="0" ptsTypes="AA">
                                      <p:cBhvr>
                                        <p:cTn id="280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6" y="238"/>
                                    </p:animMotion>
                                  </p:childTnLst>
                                </p:cTn>
                              </p:par>
                              <p:par>
                                <p:cTn id="281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Motion origin="layout" path="M 3.61111E-6 2.22222E-6 L -0.50087 0.17569 " pathEditMode="relative" rAng="0" ptsTypes="AA">
                                      <p:cBhvr>
                                        <p:cTn id="282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51" y="8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/>
      <p:bldP spid="30" grpId="1"/>
      <p:bldP spid="31" grpId="0"/>
      <p:bldP spid="31" grpId="1"/>
      <p:bldP spid="32" grpId="0"/>
      <p:bldP spid="32" grpId="1"/>
      <p:bldP spid="33" grpId="0"/>
      <p:bldP spid="33" grpId="1"/>
      <p:bldP spid="34" grpId="0"/>
      <p:bldP spid="34" grpId="1"/>
      <p:bldP spid="35" grpId="0"/>
      <p:bldP spid="35" grpId="1"/>
      <p:bldP spid="36" grpId="0"/>
      <p:bldP spid="36" grpId="1"/>
      <p:bldP spid="37" grpId="0"/>
      <p:bldP spid="37" grpId="1"/>
      <p:bldP spid="39" grpId="0"/>
      <p:bldP spid="39" grpId="1"/>
      <p:bldP spid="40" grpId="0"/>
      <p:bldP spid="40" grpId="1"/>
      <p:bldP spid="41" grpId="0"/>
      <p:bldP spid="41" grpId="1"/>
      <p:bldP spid="42" grpId="0"/>
      <p:bldP spid="42" grpId="1"/>
      <p:bldP spid="43" grpId="0"/>
      <p:bldP spid="43" grpId="1"/>
      <p:bldP spid="44" grpId="0"/>
      <p:bldP spid="44" grpId="1"/>
      <p:bldP spid="45" grpId="0"/>
      <p:bldP spid="45" grpId="1"/>
      <p:bldP spid="46" grpId="0"/>
      <p:bldP spid="46" grpId="1"/>
      <p:bldP spid="47" grpId="0" animBg="1"/>
      <p:bldP spid="47" grpId="1" animBg="1"/>
      <p:bldP spid="48" grpId="0" animBg="1"/>
      <p:bldP spid="48" grpId="1" animBg="1"/>
      <p:bldP spid="49" grpId="0" animBg="1"/>
      <p:bldP spid="49" grpId="1" animBg="1"/>
      <p:bldP spid="50" grpId="0" animBg="1"/>
      <p:bldP spid="50" grpId="1" animBg="1"/>
      <p:bldP spid="51" grpId="0" animBg="1"/>
      <p:bldP spid="51" grpId="1" animBg="1"/>
      <p:bldP spid="52" grpId="0" animBg="1"/>
      <p:bldP spid="52" grpId="1" animBg="1"/>
      <p:bldP spid="53" grpId="0" animBg="1"/>
      <p:bldP spid="53" grpId="1" animBg="1"/>
      <p:bldP spid="54" grpId="0" animBg="1"/>
      <p:bldP spid="54" grpId="1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://zaker.ru/foo/3/zelenyy_svetlyy_pyatna_1680x105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7" y="0"/>
            <a:ext cx="9144027" cy="6858001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071670" y="1785926"/>
            <a:ext cx="5154616" cy="258532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Сочетательное</a:t>
            </a:r>
          </a:p>
          <a:p>
            <a:pPr algn="ctr"/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Свойство</a:t>
            </a:r>
          </a:p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умножения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://zaker.ru/foo/3/zelenyy_svetlyy_pyatna_1680x105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7" y="0"/>
            <a:ext cx="9144027" cy="6858001"/>
          </a:xfrm>
          <a:prstGeom prst="rect">
            <a:avLst/>
          </a:prstGeom>
          <a:noFill/>
        </p:spPr>
      </p:pic>
      <p:sp>
        <p:nvSpPr>
          <p:cNvPr id="7169" name="Rectangle 1"/>
          <p:cNvSpPr>
            <a:spLocks noChangeArrowheads="1"/>
          </p:cNvSpPr>
          <p:nvPr/>
        </p:nvSpPr>
        <p:spPr bwMode="auto">
          <a:xfrm>
            <a:off x="1500166" y="785794"/>
            <a:ext cx="5786478" cy="5016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80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(4</a:t>
            </a:r>
            <a:r>
              <a:rPr lang="en-US" sz="80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a typeface="Calibri" pitchFamily="34" charset="0"/>
                <a:cs typeface="Times New Roman" pitchFamily="18" charset="0"/>
              </a:rPr>
              <a:t> </a:t>
            </a:r>
            <a:r>
              <a:rPr lang="en-US" sz="80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ea typeface="Calibri" pitchFamily="34" charset="0"/>
                <a:cs typeface="Times New Roman" pitchFamily="18" charset="0"/>
              </a:rPr>
              <a:t>·</a:t>
            </a:r>
            <a:r>
              <a:rPr lang="en-US" sz="80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80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2)</a:t>
            </a:r>
            <a:r>
              <a:rPr lang="en-US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ea typeface="Calibri" pitchFamily="34" charset="0"/>
                <a:cs typeface="Times New Roman" pitchFamily="18" charset="0"/>
              </a:rPr>
              <a:t> ·</a:t>
            </a:r>
            <a:r>
              <a:rPr kumimoji="0" lang="ru-RU" sz="80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   =56</a:t>
            </a:r>
            <a:endParaRPr kumimoji="0" lang="ru-RU" sz="8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80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6</a:t>
            </a:r>
            <a:r>
              <a:rPr lang="en-US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ea typeface="Calibri" pitchFamily="34" charset="0"/>
                <a:cs typeface="Times New Roman" pitchFamily="18" charset="0"/>
              </a:rPr>
              <a:t> ·</a:t>
            </a:r>
            <a:r>
              <a:rPr kumimoji="0" lang="ru-RU" sz="80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(2</a:t>
            </a:r>
            <a:r>
              <a:rPr lang="en-US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ea typeface="Calibri" pitchFamily="34" charset="0"/>
                <a:cs typeface="Times New Roman" pitchFamily="18" charset="0"/>
              </a:rPr>
              <a:t> ·</a:t>
            </a:r>
            <a:r>
              <a:rPr lang="ru-RU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ea typeface="Calibri" pitchFamily="34" charset="0"/>
                <a:cs typeface="Times New Roman" pitchFamily="18" charset="0"/>
              </a:rPr>
              <a:t> </a:t>
            </a:r>
            <a:r>
              <a:rPr lang="ru-RU" sz="8000" dirty="0" smtClean="0">
                <a:solidFill>
                  <a:srgbClr val="FF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 </a:t>
            </a:r>
            <a:r>
              <a:rPr kumimoji="0" lang="ru-RU" sz="80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)=48</a:t>
            </a:r>
            <a:endParaRPr kumimoji="0" lang="ru-RU" sz="8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80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(    </a:t>
            </a:r>
            <a:r>
              <a:rPr lang="en-US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ea typeface="Calibri" pitchFamily="34" charset="0"/>
                <a:cs typeface="Times New Roman" pitchFamily="18" charset="0"/>
              </a:rPr>
              <a:t>· </a:t>
            </a:r>
            <a:r>
              <a:rPr kumimoji="0" lang="ru-RU" sz="80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3)</a:t>
            </a:r>
            <a:r>
              <a:rPr lang="en-US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ea typeface="Calibri" pitchFamily="34" charset="0"/>
                <a:cs typeface="Times New Roman" pitchFamily="18" charset="0"/>
              </a:rPr>
              <a:t>·</a:t>
            </a:r>
            <a:r>
              <a:rPr lang="ru-RU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80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7=63</a:t>
            </a:r>
            <a:endParaRPr kumimoji="0" lang="ru-RU" sz="8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8000" dirty="0">
                <a:solidFill>
                  <a:srgbClr val="FF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8000" dirty="0" smtClean="0">
                <a:solidFill>
                  <a:srgbClr val="FF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   </a:t>
            </a:r>
            <a:r>
              <a:rPr lang="en-US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ea typeface="Calibri" pitchFamily="34" charset="0"/>
                <a:cs typeface="Times New Roman" pitchFamily="18" charset="0"/>
              </a:rPr>
              <a:t>·</a:t>
            </a:r>
            <a:r>
              <a:rPr kumimoji="0" lang="ru-RU" sz="80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(2</a:t>
            </a:r>
            <a:r>
              <a:rPr lang="en-US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ea typeface="Calibri" pitchFamily="34" charset="0"/>
                <a:cs typeface="Times New Roman" pitchFamily="18" charset="0"/>
              </a:rPr>
              <a:t> · </a:t>
            </a:r>
            <a:r>
              <a:rPr kumimoji="0" lang="ru-RU" sz="80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3)=30</a:t>
            </a:r>
            <a:endParaRPr kumimoji="0" lang="ru-RU" sz="8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429124" y="857232"/>
            <a:ext cx="936475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0" lang="ru-RU" sz="8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7</a:t>
            </a:r>
            <a:endParaRPr lang="ru-RU" sz="80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3857620" y="2071678"/>
            <a:ext cx="936475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0" lang="ru-RU" sz="8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4</a:t>
            </a:r>
            <a:endParaRPr lang="ru-RU" sz="80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1928794" y="3286124"/>
            <a:ext cx="704039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0" lang="ru-RU" sz="8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3</a:t>
            </a:r>
            <a:endParaRPr lang="ru-RU" sz="80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1928794" y="4429132"/>
            <a:ext cx="936475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0" lang="ru-RU" sz="8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5 </a:t>
            </a:r>
            <a:endParaRPr lang="ru-RU" sz="8000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4500562" y="1000108"/>
            <a:ext cx="914400" cy="914400"/>
          </a:xfrm>
          <a:prstGeom prst="rect">
            <a:avLst/>
          </a:prstGeom>
          <a:noFill/>
          <a:ln w="508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3929058" y="2214554"/>
            <a:ext cx="914400" cy="914400"/>
          </a:xfrm>
          <a:prstGeom prst="rect">
            <a:avLst/>
          </a:prstGeom>
          <a:noFill/>
          <a:ln w="508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1857356" y="3500438"/>
            <a:ext cx="914400" cy="914400"/>
          </a:xfrm>
          <a:prstGeom prst="rect">
            <a:avLst/>
          </a:prstGeom>
          <a:noFill/>
          <a:ln w="508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1857356" y="4643446"/>
            <a:ext cx="914400" cy="914400"/>
          </a:xfrm>
          <a:prstGeom prst="rect">
            <a:avLst/>
          </a:prstGeom>
          <a:noFill/>
          <a:ln w="508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1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2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://zaker.ru/foo/3/zelenyy_svetlyy_pyatna_1680x105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27" cy="6858001"/>
          </a:xfrm>
          <a:prstGeom prst="rect">
            <a:avLst/>
          </a:prstGeom>
          <a:noFill/>
        </p:spPr>
      </p:pic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1643042" y="1214422"/>
            <a:ext cx="6143668" cy="5016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80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(3</a:t>
            </a:r>
            <a:r>
              <a:rPr lang="en-US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ea typeface="Calibri" pitchFamily="34" charset="0"/>
                <a:cs typeface="Times New Roman" pitchFamily="18" charset="0"/>
              </a:rPr>
              <a:t> · </a:t>
            </a:r>
            <a:r>
              <a:rPr kumimoji="0" lang="ru-RU" sz="80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2)</a:t>
            </a:r>
            <a:r>
              <a:rPr lang="en-US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ea typeface="Calibri" pitchFamily="34" charset="0"/>
                <a:cs typeface="Times New Roman" pitchFamily="18" charset="0"/>
              </a:rPr>
              <a:t> · </a:t>
            </a:r>
            <a:r>
              <a:rPr lang="ru-RU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ea typeface="Calibri" pitchFamily="34" charset="0"/>
                <a:cs typeface="Times New Roman" pitchFamily="18" charset="0"/>
              </a:rPr>
              <a:t>    </a:t>
            </a:r>
            <a:r>
              <a:rPr kumimoji="0" lang="ru-RU" sz="80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=54</a:t>
            </a:r>
            <a:endParaRPr kumimoji="0" lang="ru-RU" sz="8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80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(</a:t>
            </a:r>
            <a:r>
              <a:rPr lang="ru-RU" sz="8000" dirty="0">
                <a:solidFill>
                  <a:srgbClr val="FF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8000" dirty="0" smtClean="0">
                <a:solidFill>
                  <a:srgbClr val="FF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en-US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ea typeface="Calibri" pitchFamily="34" charset="0"/>
                <a:cs typeface="Times New Roman" pitchFamily="18" charset="0"/>
              </a:rPr>
              <a:t> </a:t>
            </a:r>
            <a:r>
              <a:rPr lang="ru-RU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ea typeface="Calibri" pitchFamily="34" charset="0"/>
                <a:cs typeface="Times New Roman" pitchFamily="18" charset="0"/>
              </a:rPr>
              <a:t> </a:t>
            </a:r>
            <a:r>
              <a:rPr lang="en-US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ea typeface="Calibri" pitchFamily="34" charset="0"/>
                <a:cs typeface="Times New Roman" pitchFamily="18" charset="0"/>
              </a:rPr>
              <a:t>· </a:t>
            </a:r>
            <a:r>
              <a:rPr kumimoji="0" lang="ru-RU" sz="80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3)</a:t>
            </a:r>
            <a:r>
              <a:rPr lang="en-US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ea typeface="Calibri" pitchFamily="34" charset="0"/>
                <a:cs typeface="Times New Roman" pitchFamily="18" charset="0"/>
              </a:rPr>
              <a:t> · </a:t>
            </a:r>
            <a:r>
              <a:rPr kumimoji="0" lang="ru-RU" sz="80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4=24</a:t>
            </a:r>
            <a:endParaRPr kumimoji="0" lang="ru-RU" sz="8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80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(3</a:t>
            </a:r>
            <a:r>
              <a:rPr lang="en-US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ea typeface="Calibri" pitchFamily="34" charset="0"/>
                <a:cs typeface="Times New Roman" pitchFamily="18" charset="0"/>
              </a:rPr>
              <a:t> · </a:t>
            </a:r>
            <a:r>
              <a:rPr lang="ru-RU" sz="8000" dirty="0">
                <a:solidFill>
                  <a:srgbClr val="FF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8000" dirty="0" smtClean="0">
                <a:solidFill>
                  <a:srgbClr val="FF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8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</a:t>
            </a:r>
            <a:r>
              <a:rPr kumimoji="0" lang="ru-RU" sz="80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)</a:t>
            </a:r>
            <a:r>
              <a:rPr lang="en-US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ea typeface="Calibri" pitchFamily="34" charset="0"/>
                <a:cs typeface="Times New Roman" pitchFamily="18" charset="0"/>
              </a:rPr>
              <a:t> · </a:t>
            </a:r>
            <a:r>
              <a:rPr kumimoji="0" lang="ru-RU" sz="80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7=42</a:t>
            </a:r>
            <a:endParaRPr kumimoji="0" lang="ru-RU" sz="8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80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(2</a:t>
            </a:r>
            <a:r>
              <a:rPr lang="en-US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ea typeface="Calibri" pitchFamily="34" charset="0"/>
                <a:cs typeface="Times New Roman" pitchFamily="18" charset="0"/>
              </a:rPr>
              <a:t> · </a:t>
            </a:r>
            <a:r>
              <a:rPr kumimoji="0" lang="ru-RU" sz="80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2)</a:t>
            </a:r>
            <a:r>
              <a:rPr lang="en-US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ea typeface="Calibri" pitchFamily="34" charset="0"/>
                <a:cs typeface="Times New Roman" pitchFamily="18" charset="0"/>
              </a:rPr>
              <a:t> · </a:t>
            </a:r>
            <a:r>
              <a:rPr lang="ru-RU" sz="8000" dirty="0">
                <a:solidFill>
                  <a:srgbClr val="FF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8000" dirty="0" smtClean="0">
                <a:solidFill>
                  <a:srgbClr val="FF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8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</a:t>
            </a:r>
            <a:r>
              <a:rPr kumimoji="0" lang="ru-RU" sz="80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=36</a:t>
            </a:r>
            <a:endParaRPr kumimoji="0" lang="ru-RU" sz="8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786314" y="1214422"/>
            <a:ext cx="704039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0" lang="ru-RU" sz="8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9</a:t>
            </a:r>
            <a:endParaRPr lang="ru-RU" sz="80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643438" y="1428736"/>
            <a:ext cx="914400" cy="914400"/>
          </a:xfrm>
          <a:prstGeom prst="rect">
            <a:avLst/>
          </a:prstGeom>
          <a:noFill/>
          <a:ln w="508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2000232" y="2714620"/>
            <a:ext cx="914400" cy="914400"/>
          </a:xfrm>
          <a:prstGeom prst="rect">
            <a:avLst/>
          </a:prstGeom>
          <a:noFill/>
          <a:ln w="508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3143240" y="3929066"/>
            <a:ext cx="914400" cy="914400"/>
          </a:xfrm>
          <a:prstGeom prst="rect">
            <a:avLst/>
          </a:prstGeom>
          <a:noFill/>
          <a:ln w="508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2143108" y="2500306"/>
            <a:ext cx="704039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0" lang="ru-RU" sz="8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2</a:t>
            </a:r>
            <a:endParaRPr lang="ru-RU" sz="8000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3286116" y="3786190"/>
            <a:ext cx="704039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0" lang="ru-RU" sz="8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2</a:t>
            </a:r>
            <a:endParaRPr lang="ru-RU" sz="8000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4643438" y="5143512"/>
            <a:ext cx="914400" cy="914400"/>
          </a:xfrm>
          <a:prstGeom prst="rect">
            <a:avLst/>
          </a:prstGeom>
          <a:noFill/>
          <a:ln w="508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4786314" y="4929198"/>
            <a:ext cx="704039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0" lang="ru-RU" sz="8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9</a:t>
            </a:r>
            <a:endParaRPr lang="ru-RU" sz="8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1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2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1" grpId="0"/>
      <p:bldP spid="13" grpId="0"/>
      <p:bldP spid="1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://zaker.ru/foo/3/zelenyy_svetlyy_pyatna_1680x105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7" y="0"/>
            <a:ext cx="9144027" cy="6858001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785918" y="302359"/>
            <a:ext cx="5715072" cy="65556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6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3</a:t>
            </a:r>
            <a:r>
              <a:rPr lang="en-US" sz="60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a typeface="Calibri" pitchFamily="34" charset="0"/>
                <a:cs typeface="Times New Roman" pitchFamily="18" charset="0"/>
              </a:rPr>
              <a:t> · </a:t>
            </a:r>
            <a:r>
              <a:rPr lang="ru-RU" sz="6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10=</a:t>
            </a:r>
          </a:p>
          <a:p>
            <a:endParaRPr lang="ru-RU" sz="6000" b="1" cap="none" spc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  <a:p>
            <a:r>
              <a:rPr lang="ru-RU" sz="6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5</a:t>
            </a:r>
            <a:r>
              <a:rPr lang="en-US" sz="60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a typeface="Calibri" pitchFamily="34" charset="0"/>
                <a:cs typeface="Times New Roman" pitchFamily="18" charset="0"/>
              </a:rPr>
              <a:t> · </a:t>
            </a:r>
            <a:r>
              <a:rPr lang="ru-RU" sz="6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10=</a:t>
            </a:r>
          </a:p>
          <a:p>
            <a:endParaRPr lang="ru-RU" sz="60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  <a:p>
            <a:r>
              <a:rPr lang="ru-RU" sz="6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7</a:t>
            </a:r>
            <a:r>
              <a:rPr lang="en-US" sz="60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a typeface="Calibri" pitchFamily="34" charset="0"/>
                <a:cs typeface="Times New Roman" pitchFamily="18" charset="0"/>
              </a:rPr>
              <a:t> · </a:t>
            </a:r>
            <a:r>
              <a:rPr lang="ru-RU" sz="6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10=</a:t>
            </a:r>
          </a:p>
          <a:p>
            <a:endParaRPr lang="ru-RU" sz="6000" b="1" cap="none" spc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  <a:p>
            <a:r>
              <a:rPr lang="ru-RU" sz="6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9</a:t>
            </a:r>
            <a:r>
              <a:rPr lang="en-US" sz="60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a typeface="Calibri" pitchFamily="34" charset="0"/>
                <a:cs typeface="Times New Roman" pitchFamily="18" charset="0"/>
              </a:rPr>
              <a:t> · </a:t>
            </a:r>
            <a:r>
              <a:rPr lang="ru-RU" sz="6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10=</a:t>
            </a:r>
            <a:endParaRPr lang="ru-RU" sz="6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000496" y="285728"/>
            <a:ext cx="963726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30</a:t>
            </a:r>
            <a:endParaRPr lang="ru-RU" sz="6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000496" y="2143116"/>
            <a:ext cx="963725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0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5</a:t>
            </a:r>
            <a:r>
              <a:rPr lang="ru-RU" sz="6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0</a:t>
            </a:r>
            <a:endParaRPr lang="ru-RU" sz="6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071934" y="3929066"/>
            <a:ext cx="963725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0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7</a:t>
            </a:r>
            <a:r>
              <a:rPr lang="ru-RU" sz="6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0</a:t>
            </a:r>
            <a:endParaRPr lang="ru-RU" sz="6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000496" y="5715016"/>
            <a:ext cx="963725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0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9</a:t>
            </a:r>
            <a:r>
              <a:rPr lang="ru-RU" sz="6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0</a:t>
            </a:r>
            <a:endParaRPr lang="ru-RU" sz="6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://zaker.ru/foo/3/zelenyy_svetlyy_pyatna_1680x105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27" cy="6858001"/>
          </a:xfrm>
          <a:prstGeom prst="rect">
            <a:avLst/>
          </a:prstGeom>
          <a:noFill/>
        </p:spPr>
      </p:pic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0" y="0"/>
            <a:ext cx="9144000" cy="90178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8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1) 5</a:t>
            </a:r>
            <a:r>
              <a:rPr lang="en-US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ea typeface="Calibri" pitchFamily="34" charset="0"/>
                <a:cs typeface="Times New Roman" pitchFamily="18" charset="0"/>
              </a:rPr>
              <a:t> · </a:t>
            </a:r>
            <a:r>
              <a:rPr kumimoji="0" lang="ru-RU" sz="8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7</a:t>
            </a:r>
            <a:r>
              <a:rPr lang="en-US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ea typeface="Calibri" pitchFamily="34" charset="0"/>
                <a:cs typeface="Times New Roman" pitchFamily="18" charset="0"/>
              </a:rPr>
              <a:t> · </a:t>
            </a:r>
            <a:r>
              <a:rPr kumimoji="0" lang="ru-RU" sz="8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10 = 35</a:t>
            </a:r>
            <a:r>
              <a:rPr lang="en-US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ea typeface="Calibri" pitchFamily="34" charset="0"/>
                <a:cs typeface="Times New Roman" pitchFamily="18" charset="0"/>
              </a:rPr>
              <a:t> · </a:t>
            </a:r>
            <a:r>
              <a:rPr kumimoji="0" lang="ru-RU" sz="8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10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8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5</a:t>
            </a:r>
            <a:r>
              <a:rPr lang="en-US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ea typeface="Calibri" pitchFamily="34" charset="0"/>
                <a:cs typeface="Times New Roman" pitchFamily="18" charset="0"/>
              </a:rPr>
              <a:t> · </a:t>
            </a:r>
            <a:r>
              <a:rPr kumimoji="0" lang="ru-RU" sz="8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7</a:t>
            </a:r>
            <a:r>
              <a:rPr lang="en-US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ea typeface="Calibri" pitchFamily="34" charset="0"/>
                <a:cs typeface="Times New Roman" pitchFamily="18" charset="0"/>
              </a:rPr>
              <a:t> · </a:t>
            </a:r>
            <a:r>
              <a:rPr kumimoji="0" lang="ru-RU" sz="8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10 = 5</a:t>
            </a:r>
            <a:r>
              <a:rPr lang="en-US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ea typeface="Calibri" pitchFamily="34" charset="0"/>
                <a:cs typeface="Times New Roman" pitchFamily="18" charset="0"/>
              </a:rPr>
              <a:t> · </a:t>
            </a:r>
            <a:r>
              <a:rPr kumimoji="0" lang="ru-RU" sz="8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70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8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8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2) 8</a:t>
            </a:r>
            <a:r>
              <a:rPr lang="en-US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ea typeface="Calibri" pitchFamily="34" charset="0"/>
                <a:cs typeface="Times New Roman" pitchFamily="18" charset="0"/>
              </a:rPr>
              <a:t> · </a:t>
            </a:r>
            <a:r>
              <a:rPr kumimoji="0" lang="ru-RU" sz="8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7</a:t>
            </a:r>
            <a:r>
              <a:rPr lang="en-US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ea typeface="Calibri" pitchFamily="34" charset="0"/>
                <a:cs typeface="Times New Roman" pitchFamily="18" charset="0"/>
              </a:rPr>
              <a:t> · </a:t>
            </a:r>
            <a:r>
              <a:rPr kumimoji="0" lang="ru-RU" sz="8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10 = 56</a:t>
            </a:r>
            <a:r>
              <a:rPr lang="en-US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ea typeface="Calibri" pitchFamily="34" charset="0"/>
                <a:cs typeface="Times New Roman" pitchFamily="18" charset="0"/>
              </a:rPr>
              <a:t> · </a:t>
            </a:r>
            <a:r>
              <a:rPr kumimoji="0" lang="ru-RU" sz="8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10</a:t>
            </a:r>
            <a:endParaRPr kumimoji="0" lang="ru-RU" sz="8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8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8</a:t>
            </a:r>
            <a:r>
              <a:rPr lang="en-US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ea typeface="Calibri" pitchFamily="34" charset="0"/>
                <a:cs typeface="Times New Roman" pitchFamily="18" charset="0"/>
              </a:rPr>
              <a:t> · </a:t>
            </a:r>
            <a:r>
              <a:rPr kumimoji="0" lang="ru-RU" sz="8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7</a:t>
            </a:r>
            <a:r>
              <a:rPr lang="en-US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ea typeface="Calibri" pitchFamily="34" charset="0"/>
                <a:cs typeface="Times New Roman" pitchFamily="18" charset="0"/>
              </a:rPr>
              <a:t> · </a:t>
            </a:r>
            <a:r>
              <a:rPr kumimoji="0" lang="ru-RU" sz="8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10 = 8</a:t>
            </a:r>
            <a:r>
              <a:rPr lang="en-US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ea typeface="Calibri" pitchFamily="34" charset="0"/>
                <a:cs typeface="Times New Roman" pitchFamily="18" charset="0"/>
              </a:rPr>
              <a:t> · </a:t>
            </a:r>
            <a:r>
              <a:rPr kumimoji="0" lang="ru-RU" sz="8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70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4500" dirty="0">
              <a:latin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45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4500" dirty="0">
              <a:latin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45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785786" y="0"/>
            <a:ext cx="2666114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0" lang="ru-RU" sz="80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(       )</a:t>
            </a:r>
            <a:r>
              <a:rPr lang="en-US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C00000"/>
                </a:solidFill>
                <a:ea typeface="Calibri" pitchFamily="34" charset="0"/>
                <a:cs typeface="Times New Roman" pitchFamily="18" charset="0"/>
              </a:rPr>
              <a:t> </a:t>
            </a:r>
            <a:endParaRPr lang="ru-RU" sz="8000" dirty="0">
              <a:solidFill>
                <a:srgbClr val="C000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928662" y="1214422"/>
            <a:ext cx="3363421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0" lang="ru-RU" sz="80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(          )</a:t>
            </a:r>
            <a:r>
              <a:rPr lang="en-US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C00000"/>
                </a:solidFill>
                <a:ea typeface="Calibri" pitchFamily="34" charset="0"/>
                <a:cs typeface="Times New Roman" pitchFamily="18" charset="0"/>
              </a:rPr>
              <a:t> </a:t>
            </a:r>
            <a:endParaRPr lang="ru-RU" sz="8000" dirty="0">
              <a:solidFill>
                <a:srgbClr val="C0000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857224" y="3643314"/>
            <a:ext cx="2666114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0" lang="ru-RU" sz="80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(       )</a:t>
            </a:r>
            <a:r>
              <a:rPr lang="en-US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C00000"/>
                </a:solidFill>
                <a:ea typeface="Calibri" pitchFamily="34" charset="0"/>
                <a:cs typeface="Times New Roman" pitchFamily="18" charset="0"/>
              </a:rPr>
              <a:t> </a:t>
            </a:r>
            <a:endParaRPr lang="ru-RU" sz="8000" dirty="0">
              <a:solidFill>
                <a:srgbClr val="C00000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928662" y="4929198"/>
            <a:ext cx="3363421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0" lang="ru-RU" sz="80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(          )</a:t>
            </a:r>
            <a:r>
              <a:rPr lang="en-US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C00000"/>
                </a:solidFill>
                <a:ea typeface="Calibri" pitchFamily="34" charset="0"/>
                <a:cs typeface="Times New Roman" pitchFamily="18" charset="0"/>
              </a:rPr>
              <a:t> </a:t>
            </a:r>
            <a:endParaRPr lang="ru-RU" sz="80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zaker.ru/foo/3/zelenyy_svetlyy_pyatna_1680x105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7" y="0"/>
            <a:ext cx="9144027" cy="6858001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0" y="0"/>
            <a:ext cx="9286908" cy="62478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8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3) 9</a:t>
            </a:r>
            <a:r>
              <a:rPr lang="en-US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ea typeface="Calibri" pitchFamily="34" charset="0"/>
                <a:cs typeface="Times New Roman" pitchFamily="18" charset="0"/>
              </a:rPr>
              <a:t> · </a:t>
            </a:r>
            <a:r>
              <a:rPr kumimoji="0" lang="ru-RU" sz="8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8</a:t>
            </a:r>
            <a:r>
              <a:rPr lang="en-US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ea typeface="Calibri" pitchFamily="34" charset="0"/>
                <a:cs typeface="Times New Roman" pitchFamily="18" charset="0"/>
              </a:rPr>
              <a:t> · </a:t>
            </a:r>
            <a:r>
              <a:rPr kumimoji="0" lang="ru-RU" sz="8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10 = 72</a:t>
            </a:r>
            <a:r>
              <a:rPr lang="en-US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ea typeface="Calibri" pitchFamily="34" charset="0"/>
                <a:cs typeface="Times New Roman" pitchFamily="18" charset="0"/>
              </a:rPr>
              <a:t> · </a:t>
            </a:r>
            <a:r>
              <a:rPr kumimoji="0" lang="ru-RU" sz="8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10</a:t>
            </a:r>
            <a:endParaRPr kumimoji="0" lang="ru-RU" sz="8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8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9</a:t>
            </a:r>
            <a:r>
              <a:rPr lang="en-US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ea typeface="Calibri" pitchFamily="34" charset="0"/>
                <a:cs typeface="Times New Roman" pitchFamily="18" charset="0"/>
              </a:rPr>
              <a:t> · </a:t>
            </a:r>
            <a:r>
              <a:rPr kumimoji="0" lang="ru-RU" sz="8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8</a:t>
            </a:r>
            <a:r>
              <a:rPr lang="en-US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ea typeface="Calibri" pitchFamily="34" charset="0"/>
                <a:cs typeface="Times New Roman" pitchFamily="18" charset="0"/>
              </a:rPr>
              <a:t> · </a:t>
            </a:r>
            <a:r>
              <a:rPr kumimoji="0" lang="ru-RU" sz="8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10 = 9</a:t>
            </a:r>
            <a:r>
              <a:rPr lang="en-US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ea typeface="Calibri" pitchFamily="34" charset="0"/>
                <a:cs typeface="Times New Roman" pitchFamily="18" charset="0"/>
              </a:rPr>
              <a:t> · </a:t>
            </a:r>
            <a:r>
              <a:rPr kumimoji="0" lang="ru-RU" sz="8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80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kumimoji="0" lang="ru-RU" sz="8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8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4) 6</a:t>
            </a:r>
            <a:r>
              <a:rPr lang="en-US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ea typeface="Calibri" pitchFamily="34" charset="0"/>
                <a:cs typeface="Times New Roman" pitchFamily="18" charset="0"/>
              </a:rPr>
              <a:t> · </a:t>
            </a:r>
            <a:r>
              <a:rPr kumimoji="0" lang="ru-RU" sz="8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7</a:t>
            </a:r>
            <a:r>
              <a:rPr lang="en-US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ea typeface="Calibri" pitchFamily="34" charset="0"/>
                <a:cs typeface="Times New Roman" pitchFamily="18" charset="0"/>
              </a:rPr>
              <a:t> · </a:t>
            </a:r>
            <a:r>
              <a:rPr kumimoji="0" lang="ru-RU" sz="8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10 = 42</a:t>
            </a:r>
            <a:r>
              <a:rPr lang="en-US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ea typeface="Calibri" pitchFamily="34" charset="0"/>
                <a:cs typeface="Times New Roman" pitchFamily="18" charset="0"/>
              </a:rPr>
              <a:t> · </a:t>
            </a:r>
            <a:r>
              <a:rPr kumimoji="0" lang="ru-RU" sz="8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10</a:t>
            </a:r>
            <a:endParaRPr kumimoji="0" lang="ru-RU" sz="8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8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6</a:t>
            </a:r>
            <a:r>
              <a:rPr lang="en-US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ea typeface="Calibri" pitchFamily="34" charset="0"/>
                <a:cs typeface="Times New Roman" pitchFamily="18" charset="0"/>
              </a:rPr>
              <a:t> · </a:t>
            </a:r>
            <a:r>
              <a:rPr kumimoji="0" lang="ru-RU" sz="8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7</a:t>
            </a:r>
            <a:r>
              <a:rPr lang="en-US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ea typeface="Calibri" pitchFamily="34" charset="0"/>
                <a:cs typeface="Times New Roman" pitchFamily="18" charset="0"/>
              </a:rPr>
              <a:t> · </a:t>
            </a:r>
            <a:r>
              <a:rPr kumimoji="0" lang="ru-RU" sz="8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10 = 6</a:t>
            </a:r>
            <a:r>
              <a:rPr lang="en-US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ea typeface="Calibri" pitchFamily="34" charset="0"/>
                <a:cs typeface="Times New Roman" pitchFamily="18" charset="0"/>
              </a:rPr>
              <a:t> · </a:t>
            </a:r>
            <a:r>
              <a:rPr kumimoji="0" lang="ru-RU" sz="8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70</a:t>
            </a:r>
            <a:endParaRPr kumimoji="0" lang="ru-RU" sz="8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928662" y="1214422"/>
            <a:ext cx="3363421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0" lang="ru-RU" sz="80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(          )</a:t>
            </a:r>
            <a:r>
              <a:rPr lang="en-US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C00000"/>
                </a:solidFill>
                <a:ea typeface="Calibri" pitchFamily="34" charset="0"/>
                <a:cs typeface="Times New Roman" pitchFamily="18" charset="0"/>
              </a:rPr>
              <a:t> </a:t>
            </a:r>
            <a:endParaRPr lang="ru-RU" sz="8000" dirty="0">
              <a:solidFill>
                <a:srgbClr val="C000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928662" y="4857760"/>
            <a:ext cx="3363421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0" lang="ru-RU" sz="80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(          )</a:t>
            </a:r>
            <a:r>
              <a:rPr lang="en-US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C00000"/>
                </a:solidFill>
                <a:ea typeface="Calibri" pitchFamily="34" charset="0"/>
                <a:cs typeface="Times New Roman" pitchFamily="18" charset="0"/>
              </a:rPr>
              <a:t> </a:t>
            </a:r>
            <a:endParaRPr lang="ru-RU" sz="8000" dirty="0">
              <a:solidFill>
                <a:srgbClr val="C000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785786" y="0"/>
            <a:ext cx="2666114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0" lang="ru-RU" sz="80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(       )</a:t>
            </a:r>
            <a:r>
              <a:rPr lang="en-US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C00000"/>
                </a:solidFill>
                <a:ea typeface="Calibri" pitchFamily="34" charset="0"/>
                <a:cs typeface="Times New Roman" pitchFamily="18" charset="0"/>
              </a:rPr>
              <a:t> </a:t>
            </a:r>
            <a:endParaRPr lang="ru-RU" sz="8000" dirty="0">
              <a:solidFill>
                <a:srgbClr val="C0000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857224" y="3643314"/>
            <a:ext cx="2666114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0" lang="ru-RU" sz="80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(       )</a:t>
            </a:r>
            <a:r>
              <a:rPr lang="en-US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C00000"/>
                </a:solidFill>
                <a:ea typeface="Calibri" pitchFamily="34" charset="0"/>
                <a:cs typeface="Times New Roman" pitchFamily="18" charset="0"/>
              </a:rPr>
              <a:t> </a:t>
            </a:r>
            <a:endParaRPr lang="ru-RU" sz="80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Picture 2" descr="http://zaker.ru/foo/3/zelenyy_svetlyy_pyatna_1680x105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7" y="-1"/>
            <a:ext cx="9144027" cy="6858001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3071802" y="0"/>
            <a:ext cx="259115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задача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0" y="857232"/>
            <a:ext cx="914400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0" y="928670"/>
            <a:ext cx="9144000" cy="535531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4800" b="1" dirty="0"/>
              <a:t>За границу отправляются туристы: на самолёте 20 человек, на поезде на 25 человек больше, чем на самолёте, а на автобусе в 5 раз меньше, чем на поезде. Сколько всего человек отправляются за границу</a:t>
            </a:r>
            <a:r>
              <a:rPr lang="ru-RU" sz="5400" b="1" dirty="0"/>
              <a:t>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135</TotalTime>
  <Words>339</Words>
  <Application>Microsoft Office PowerPoint</Application>
  <PresentationFormat>Экран (4:3)</PresentationFormat>
  <Paragraphs>109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1</cp:lastModifiedBy>
  <cp:revision>15</cp:revision>
  <dcterms:created xsi:type="dcterms:W3CDTF">2015-10-17T13:10:57Z</dcterms:created>
  <dcterms:modified xsi:type="dcterms:W3CDTF">2015-10-17T15:26:57Z</dcterms:modified>
</cp:coreProperties>
</file>