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2" r:id="rId3"/>
    <p:sldId id="281" r:id="rId4"/>
    <p:sldId id="303" r:id="rId5"/>
    <p:sldId id="304" r:id="rId6"/>
    <p:sldId id="305" r:id="rId7"/>
    <p:sldId id="306" r:id="rId8"/>
    <p:sldId id="293" r:id="rId9"/>
    <p:sldId id="294" r:id="rId10"/>
    <p:sldId id="307" r:id="rId11"/>
    <p:sldId id="298" r:id="rId12"/>
    <p:sldId id="30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2F4C1B-12BC-4370-8D96-507BDDEDF945}" type="datetimeFigureOut">
              <a:rPr lang="ru-RU"/>
              <a:pPr>
                <a:defRPr/>
              </a:pPr>
              <a:t>01.01.2004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14B759-0A60-4EB5-A445-8713FB509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CB033A-BD71-452E-B592-B430C611FE4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Саврасова С.М., Ястребинецкий Г.А. «Упражнения по планиметрии на готовых чертежах»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2E2DDE-FFDE-48E0-8F33-6C2F552D695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 userDrawn="1"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9C643-441A-4B0E-AB53-1FBFDA4623BF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F269D-F59E-425F-8B1A-E59E4C5B3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6639D-BB62-4C11-94B2-29093C5D5B05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336C5-54B5-4D97-9921-BBBD7C8E3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E5022-E690-4A2E-9954-CF011DBEFDEA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26BF1-CD7C-453B-AC05-486876D02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D2513-AB00-47DB-8F59-6E8A40F91869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4E0-FCEA-4CE9-B9AF-7479FAFD6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05BB-2A24-4B23-9EDE-1BBABBBF965C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E94A9-1BF0-4AD6-B38C-9F1F09F72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FCDB8-85FC-4CFD-A409-F578F99ADAE9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814A3-AA3D-4E16-9A28-7CE9B5EA0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CA168-CE82-4F18-9466-B311A98BD7AB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97155-173B-4365-88F4-A1010DF45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DD6E1-F7BB-492E-83E0-6AFDA7311330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5277B-9DE1-4DB9-9D3A-650870ECB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A453C-8EA7-4D01-B6FD-DF87C9EF3B57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D1F4C-C52E-4E25-8968-60BE7C90D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7871-A811-4DE3-B412-03905C2DEE49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60EC0-40C3-4C11-A237-7C58AA406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2C101-FC5C-46F8-BE48-D70CF8515CF5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DF696-9D08-4F9D-8F49-9C3DE5BCC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339239-870D-4453-9295-91881292422F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9DB4B5-A795-44E7-B16E-5DF7014A8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/index.php?title=%D0%A4%D0%B0%D0%B9%D0%BB:Johannes_Kepler_1610.jpg&amp;filetimestamp=20051220223656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hyperlink" Target="http://ru.wikipedia.org/w/index.php?title=%D0%A4%D0%B0%D0%B9%D0%BB:Johannes_Kepler_1610.jpg&amp;filetimestamp=20051220223656" TargetMode="Externa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gi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813" y="1412875"/>
            <a:ext cx="5903912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10" dirty="0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Рано или поздно всякая правильная</a:t>
            </a:r>
          </a:p>
          <a:p>
            <a:pPr algn="ctr">
              <a:defRPr/>
            </a:pPr>
            <a:r>
              <a:rPr lang="ru-RU" sz="2400" b="1" kern="10" dirty="0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математическая идея</a:t>
            </a:r>
          </a:p>
          <a:p>
            <a:pPr algn="ctr">
              <a:defRPr/>
            </a:pPr>
            <a:r>
              <a:rPr lang="ru-RU" sz="2400" b="1" kern="10" dirty="0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находит применение в том или ином деле.</a:t>
            </a:r>
          </a:p>
          <a:p>
            <a:pPr algn="ctr">
              <a:defRPr/>
            </a:pPr>
            <a:r>
              <a:rPr lang="ru-RU" sz="2400" b="1" kern="10" dirty="0" err="1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А.Н.Крылов</a:t>
            </a:r>
            <a:endParaRPr lang="ru-RU" sz="2400" b="1" kern="10" dirty="0"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4338" name="Picture 9" descr="diploma_with_hat_h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063" y="3500438"/>
            <a:ext cx="4953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392363" y="1916113"/>
            <a:ext cx="182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велосипед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003800" y="1895475"/>
            <a:ext cx="165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мотоцикл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924300" y="1916113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93366"/>
                </a:solidFill>
                <a:cs typeface="Arial" charset="0"/>
              </a:rPr>
              <a:t>мопед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484438" y="2781300"/>
            <a:ext cx="163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апельсин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003800" y="2781300"/>
            <a:ext cx="1160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лимон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492500" y="2781300"/>
            <a:ext cx="180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93366"/>
                </a:solidFill>
                <a:cs typeface="Arial" charset="0"/>
              </a:rPr>
              <a:t>грейпфрут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484438" y="3573463"/>
            <a:ext cx="220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холодильник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932363" y="3573463"/>
            <a:ext cx="1954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вентилятор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276600" y="3573463"/>
            <a:ext cx="218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93366"/>
                </a:solidFill>
                <a:cs typeface="Arial" charset="0"/>
              </a:rPr>
              <a:t>кондиционер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2484438" y="4559300"/>
            <a:ext cx="146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пианино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4932363" y="4559300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баян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3563938" y="4581525"/>
            <a:ext cx="1763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93366"/>
                </a:solidFill>
                <a:cs typeface="Arial" charset="0"/>
              </a:rPr>
              <a:t>аккордеон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2555875" y="5516563"/>
            <a:ext cx="1062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носок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4787900" y="5516563"/>
            <a:ext cx="1062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чулок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3492500" y="5516563"/>
            <a:ext cx="1144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93366"/>
                </a:solidFill>
                <a:cs typeface="Arial" charset="0"/>
              </a:rPr>
              <a:t>гольф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69882E-6 L -0.16771 -0.001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85" y="-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566E-7 L 0.15608 0.00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31645E-6 L -0.16007 -0.0018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3" y="-9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31645E-6 L 0.18872 -0.0018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27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65325E-6 L 0.19688 -2.65325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06801E-6 L -0.20712 0.0009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6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69882E-6 L -0.16771 -0.00162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85" y="-9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566E-7 L 0.15608 0.0044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69882E-6 L -0.16771 -0.0016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85" y="-93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566E-7 L 0.15608 0.0044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0" grpId="1"/>
      <p:bldP spid="24581" grpId="0"/>
      <p:bldP spid="24581" grpId="1"/>
      <p:bldP spid="24582" grpId="0"/>
      <p:bldP spid="24583" grpId="0"/>
      <p:bldP spid="24583" grpId="1"/>
      <p:bldP spid="24584" grpId="0"/>
      <p:bldP spid="24584" grpId="1"/>
      <p:bldP spid="24585" grpId="0"/>
      <p:bldP spid="24586" grpId="0"/>
      <p:bldP spid="24586" grpId="1"/>
      <p:bldP spid="24587" grpId="0"/>
      <p:bldP spid="24587" grpId="1"/>
      <p:bldP spid="24588" grpId="0"/>
      <p:bldP spid="24589" grpId="0"/>
      <p:bldP spid="24589" grpId="1"/>
      <p:bldP spid="24590" grpId="0"/>
      <p:bldP spid="24590" grpId="1"/>
      <p:bldP spid="24592" grpId="0"/>
      <p:bldP spid="24593" grpId="0"/>
      <p:bldP spid="24593" grpId="1"/>
      <p:bldP spid="24594" grpId="0"/>
      <p:bldP spid="24594" grpId="1"/>
      <p:bldP spid="245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Прямоугольник 37"/>
          <p:cNvSpPr>
            <a:spLocks noChangeArrowheads="1"/>
          </p:cNvSpPr>
          <p:nvPr/>
        </p:nvSpPr>
        <p:spPr bwMode="auto">
          <a:xfrm>
            <a:off x="4038600" y="63246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  <p:sp>
        <p:nvSpPr>
          <p:cNvPr id="74754" name="Прямоугольник 1"/>
          <p:cNvSpPr>
            <a:spLocks noChangeArrowheads="1"/>
          </p:cNvSpPr>
          <p:nvPr/>
        </p:nvSpPr>
        <p:spPr bwMode="auto">
          <a:xfrm>
            <a:off x="827088" y="1196975"/>
            <a:ext cx="8137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Средним арифметическим нескольких чисел называется  </a:t>
            </a:r>
            <a:r>
              <a:rPr lang="ru-RU" sz="3600">
                <a:solidFill>
                  <a:srgbClr val="FF0000"/>
                </a:solidFill>
              </a:rPr>
              <a:t>………….. </a:t>
            </a:r>
            <a:r>
              <a:rPr lang="ru-RU" sz="3600"/>
              <a:t>суммы нескольких чисел на </a:t>
            </a:r>
            <a:r>
              <a:rPr lang="ru-RU" sz="3600">
                <a:solidFill>
                  <a:srgbClr val="FF0000"/>
                </a:solidFill>
              </a:rPr>
              <a:t>…………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Прямоугольник 18"/>
          <p:cNvSpPr>
            <a:spLocks noChangeArrowheads="1"/>
          </p:cNvSpPr>
          <p:nvPr/>
        </p:nvSpPr>
        <p:spPr bwMode="auto">
          <a:xfrm>
            <a:off x="41910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  <p:sp>
        <p:nvSpPr>
          <p:cNvPr id="75778" name="Прямоугольник 1"/>
          <p:cNvSpPr>
            <a:spLocks noChangeArrowheads="1"/>
          </p:cNvSpPr>
          <p:nvPr/>
        </p:nvSpPr>
        <p:spPr bwMode="auto">
          <a:xfrm>
            <a:off x="1184275" y="1412875"/>
            <a:ext cx="5673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solidFill>
                  <a:srgbClr val="FF0000"/>
                </a:solidFill>
              </a:rPr>
              <a:t>Всем:  </a:t>
            </a:r>
            <a:r>
              <a:rPr lang="ru-RU" sz="2000" i="1"/>
              <a:t>п.38, с 226, выучить определение.</a:t>
            </a:r>
            <a:endParaRPr lang="ru-RU" sz="2000"/>
          </a:p>
          <a:p>
            <a:r>
              <a:rPr lang="ru-RU" sz="2000" i="1">
                <a:solidFill>
                  <a:srgbClr val="FF0000"/>
                </a:solidFill>
              </a:rPr>
              <a:t>По желанию</a:t>
            </a:r>
            <a:r>
              <a:rPr lang="ru-RU" sz="2000" i="1"/>
              <a:t>: </a:t>
            </a:r>
            <a:r>
              <a:rPr lang="ru-RU" sz="2000" b="1" i="1"/>
              <a:t>определить стоимость 1 пакета молока (жирность 3,2%) в 3-х магазинах и вычислить среднюю </a:t>
            </a:r>
            <a:endParaRPr lang="ru-RU" sz="2000"/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1184275" y="836613"/>
            <a:ext cx="6324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Домашнее задание.</a:t>
            </a:r>
          </a:p>
        </p:txBody>
      </p:sp>
      <p:pic>
        <p:nvPicPr>
          <p:cNvPr id="11" name="Picture 4" descr="ANTN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2038" y="2565400"/>
            <a:ext cx="32766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WordArt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149725"/>
            <a:ext cx="4648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4"/>
          <p:cNvSpPr>
            <a:spLocks noChangeArrowheads="1"/>
          </p:cNvSpPr>
          <p:nvPr/>
        </p:nvSpPr>
        <p:spPr bwMode="auto">
          <a:xfrm>
            <a:off x="3492500" y="1196975"/>
            <a:ext cx="1728788" cy="1152525"/>
          </a:xfrm>
          <a:prstGeom prst="flowChartPunchedTap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accent2"/>
                </a:solidFill>
              </a:rPr>
              <a:t>4,5</a:t>
            </a:r>
          </a:p>
        </p:txBody>
      </p:sp>
      <p:sp>
        <p:nvSpPr>
          <p:cNvPr id="15362" name="AutoShape 9"/>
          <p:cNvSpPr>
            <a:spLocks noChangeArrowheads="1"/>
          </p:cNvSpPr>
          <p:nvPr/>
        </p:nvSpPr>
        <p:spPr bwMode="auto">
          <a:xfrm>
            <a:off x="1908175" y="2708275"/>
            <a:ext cx="1152525" cy="504825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AutoShape 10"/>
          <p:cNvSpPr>
            <a:spLocks noChangeArrowheads="1"/>
          </p:cNvSpPr>
          <p:nvPr/>
        </p:nvSpPr>
        <p:spPr bwMode="auto">
          <a:xfrm>
            <a:off x="3851275" y="2708275"/>
            <a:ext cx="1152525" cy="504825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AutoShape 11"/>
          <p:cNvSpPr>
            <a:spLocks noChangeArrowheads="1"/>
          </p:cNvSpPr>
          <p:nvPr/>
        </p:nvSpPr>
        <p:spPr bwMode="auto">
          <a:xfrm>
            <a:off x="5795963" y="2708275"/>
            <a:ext cx="1152525" cy="504825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12"/>
          <p:cNvSpPr>
            <a:spLocks noChangeArrowheads="1"/>
          </p:cNvSpPr>
          <p:nvPr/>
        </p:nvSpPr>
        <p:spPr bwMode="auto">
          <a:xfrm>
            <a:off x="3851275" y="3789363"/>
            <a:ext cx="1152525" cy="504825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13"/>
          <p:cNvSpPr>
            <a:spLocks noChangeArrowheads="1"/>
          </p:cNvSpPr>
          <p:nvPr/>
        </p:nvSpPr>
        <p:spPr bwMode="auto">
          <a:xfrm>
            <a:off x="5724525" y="3789363"/>
            <a:ext cx="1152525" cy="504825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14"/>
          <p:cNvSpPr>
            <a:spLocks noChangeArrowheads="1"/>
          </p:cNvSpPr>
          <p:nvPr/>
        </p:nvSpPr>
        <p:spPr bwMode="auto">
          <a:xfrm>
            <a:off x="1908175" y="3789363"/>
            <a:ext cx="1152525" cy="504825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Line 15"/>
          <p:cNvSpPr>
            <a:spLocks noChangeShapeType="1"/>
          </p:cNvSpPr>
          <p:nvPr/>
        </p:nvSpPr>
        <p:spPr bwMode="auto">
          <a:xfrm>
            <a:off x="4356100" y="3213100"/>
            <a:ext cx="0" cy="5746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16"/>
          <p:cNvSpPr>
            <a:spLocks noChangeShapeType="1"/>
          </p:cNvSpPr>
          <p:nvPr/>
        </p:nvSpPr>
        <p:spPr bwMode="auto">
          <a:xfrm>
            <a:off x="2484438" y="3213100"/>
            <a:ext cx="0" cy="5746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7"/>
          <p:cNvSpPr>
            <a:spLocks noChangeShapeType="1"/>
          </p:cNvSpPr>
          <p:nvPr/>
        </p:nvSpPr>
        <p:spPr bwMode="auto">
          <a:xfrm>
            <a:off x="6227763" y="3213100"/>
            <a:ext cx="0" cy="5746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Line 18"/>
          <p:cNvSpPr>
            <a:spLocks noChangeShapeType="1"/>
          </p:cNvSpPr>
          <p:nvPr/>
        </p:nvSpPr>
        <p:spPr bwMode="auto">
          <a:xfrm>
            <a:off x="4356100" y="2205038"/>
            <a:ext cx="0" cy="5746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2" name="Line 19"/>
          <p:cNvSpPr>
            <a:spLocks noChangeShapeType="1"/>
          </p:cNvSpPr>
          <p:nvPr/>
        </p:nvSpPr>
        <p:spPr bwMode="auto">
          <a:xfrm>
            <a:off x="5219700" y="1773238"/>
            <a:ext cx="1008063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Line 20"/>
          <p:cNvSpPr>
            <a:spLocks noChangeShapeType="1"/>
          </p:cNvSpPr>
          <p:nvPr/>
        </p:nvSpPr>
        <p:spPr bwMode="auto">
          <a:xfrm>
            <a:off x="2484438" y="1773238"/>
            <a:ext cx="1008062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4" name="Line 21"/>
          <p:cNvSpPr>
            <a:spLocks noChangeShapeType="1"/>
          </p:cNvSpPr>
          <p:nvPr/>
        </p:nvSpPr>
        <p:spPr bwMode="auto">
          <a:xfrm>
            <a:off x="6227763" y="1773238"/>
            <a:ext cx="0" cy="93503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5" name="Line 22"/>
          <p:cNvSpPr>
            <a:spLocks noChangeShapeType="1"/>
          </p:cNvSpPr>
          <p:nvPr/>
        </p:nvSpPr>
        <p:spPr bwMode="auto">
          <a:xfrm>
            <a:off x="2484438" y="1773238"/>
            <a:ext cx="0" cy="93503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6" name="AutoShape 23"/>
          <p:cNvSpPr>
            <a:spLocks/>
          </p:cNvSpPr>
          <p:nvPr/>
        </p:nvSpPr>
        <p:spPr bwMode="auto">
          <a:xfrm>
            <a:off x="1692275" y="3573463"/>
            <a:ext cx="76200" cy="914400"/>
          </a:xfrm>
          <a:prstGeom prst="leftBracket">
            <a:avLst>
              <a:gd name="adj" fmla="val 100000"/>
            </a:avLst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AutoShape 25"/>
          <p:cNvSpPr>
            <a:spLocks/>
          </p:cNvSpPr>
          <p:nvPr/>
        </p:nvSpPr>
        <p:spPr bwMode="auto">
          <a:xfrm>
            <a:off x="6877050" y="3573463"/>
            <a:ext cx="144463" cy="935037"/>
          </a:xfrm>
          <a:prstGeom prst="rightBracket">
            <a:avLst>
              <a:gd name="adj" fmla="val 53938"/>
            </a:avLst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Деление 19"/>
          <p:cNvSpPr>
            <a:spLocks noChangeArrowheads="1"/>
          </p:cNvSpPr>
          <p:nvPr/>
        </p:nvSpPr>
        <p:spPr bwMode="auto">
          <a:xfrm>
            <a:off x="7092950" y="3860800"/>
            <a:ext cx="357188" cy="357188"/>
          </a:xfrm>
          <a:custGeom>
            <a:avLst/>
            <a:gdLst>
              <a:gd name="T0" fmla="*/ 309844 w 357190"/>
              <a:gd name="T1" fmla="*/ 178595 h 357190"/>
              <a:gd name="T2" fmla="*/ 178595 w 357190"/>
              <a:gd name="T3" fmla="*/ 315077 h 357190"/>
              <a:gd name="T4" fmla="*/ 47346 w 357190"/>
              <a:gd name="T5" fmla="*/ 178595 h 357190"/>
              <a:gd name="T6" fmla="*/ 178595 w 357190"/>
              <a:gd name="T7" fmla="*/ 42113 h 35719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47346 w 357190"/>
              <a:gd name="T13" fmla="*/ 136589 h 357190"/>
              <a:gd name="T14" fmla="*/ 309844 w 357190"/>
              <a:gd name="T15" fmla="*/ 220601 h 3571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7190" h="357190">
                <a:moveTo>
                  <a:pt x="178595" y="42113"/>
                </a:moveTo>
                <a:lnTo>
                  <a:pt x="178594" y="42113"/>
                </a:lnTo>
                <a:cubicBezTo>
                  <a:pt x="155395" y="42113"/>
                  <a:pt x="136589" y="60919"/>
                  <a:pt x="136589" y="84118"/>
                </a:cubicBezTo>
                <a:cubicBezTo>
                  <a:pt x="136589" y="107318"/>
                  <a:pt x="155395" y="126125"/>
                  <a:pt x="178595" y="126125"/>
                </a:cubicBezTo>
                <a:cubicBezTo>
                  <a:pt x="201794" y="126125"/>
                  <a:pt x="220601" y="107318"/>
                  <a:pt x="220601" y="84119"/>
                </a:cubicBezTo>
                <a:cubicBezTo>
                  <a:pt x="220601" y="60919"/>
                  <a:pt x="201794" y="42113"/>
                  <a:pt x="178595" y="42113"/>
                </a:cubicBezTo>
                <a:close/>
                <a:moveTo>
                  <a:pt x="178595" y="315077"/>
                </a:moveTo>
                <a:lnTo>
                  <a:pt x="178595" y="315077"/>
                </a:lnTo>
                <a:cubicBezTo>
                  <a:pt x="201794" y="315076"/>
                  <a:pt x="220601" y="296270"/>
                  <a:pt x="220601" y="273071"/>
                </a:cubicBezTo>
                <a:cubicBezTo>
                  <a:pt x="220601" y="249871"/>
                  <a:pt x="201794" y="231065"/>
                  <a:pt x="178595" y="231065"/>
                </a:cubicBezTo>
                <a:cubicBezTo>
                  <a:pt x="155395" y="231065"/>
                  <a:pt x="136589" y="249871"/>
                  <a:pt x="136589" y="273071"/>
                </a:cubicBezTo>
                <a:cubicBezTo>
                  <a:pt x="136589" y="296270"/>
                  <a:pt x="155395" y="315077"/>
                  <a:pt x="178595" y="315077"/>
                </a:cubicBezTo>
                <a:close/>
                <a:moveTo>
                  <a:pt x="47346" y="136589"/>
                </a:moveTo>
                <a:lnTo>
                  <a:pt x="309844" y="136589"/>
                </a:lnTo>
                <a:lnTo>
                  <a:pt x="309844" y="220601"/>
                </a:lnTo>
                <a:lnTo>
                  <a:pt x="47346" y="220601"/>
                </a:lnTo>
                <a:close/>
              </a:path>
            </a:pathLst>
          </a:custGeom>
          <a:solidFill>
            <a:srgbClr val="00CC66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5379" name="Picture 27" descr="Johannes Kepler 161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4508500"/>
            <a:ext cx="1276350" cy="1755775"/>
          </a:xfrm>
          <a:prstGeom prst="rect">
            <a:avLst/>
          </a:prstGeom>
          <a:noFill/>
          <a:ln w="38100" cmpd="dbl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5380" name="Text Box 28"/>
          <p:cNvSpPr txBox="1">
            <a:spLocks noChangeArrowheads="1"/>
          </p:cNvSpPr>
          <p:nvPr/>
        </p:nvSpPr>
        <p:spPr bwMode="auto">
          <a:xfrm>
            <a:off x="1835150" y="6237288"/>
            <a:ext cx="1216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Monotype Corsiva" pitchFamily="66" charset="0"/>
                <a:cs typeface="Arial" charset="0"/>
              </a:rPr>
              <a:t>И.Кеплер</a:t>
            </a:r>
          </a:p>
        </p:txBody>
      </p:sp>
      <p:pic>
        <p:nvPicPr>
          <p:cNvPr id="15381" name="Picture 31" descr="i?id=102663357-15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4508500"/>
            <a:ext cx="1296987" cy="1728788"/>
          </a:xfrm>
          <a:prstGeom prst="rect">
            <a:avLst/>
          </a:prstGeom>
          <a:noFill/>
          <a:ln w="38100" cmpd="dbl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5382" name="Text Box 32"/>
          <p:cNvSpPr txBox="1">
            <a:spLocks noChangeArrowheads="1"/>
          </p:cNvSpPr>
          <p:nvPr/>
        </p:nvSpPr>
        <p:spPr bwMode="auto">
          <a:xfrm>
            <a:off x="3924300" y="6237288"/>
            <a:ext cx="1292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Monotype Corsiva" pitchFamily="66" charset="0"/>
                <a:cs typeface="Arial" charset="0"/>
              </a:rPr>
              <a:t>И.Ньютон</a:t>
            </a:r>
          </a:p>
        </p:txBody>
      </p:sp>
      <p:sp>
        <p:nvSpPr>
          <p:cNvPr id="15383" name="Text Box 33"/>
          <p:cNvSpPr txBox="1">
            <a:spLocks noChangeArrowheads="1"/>
          </p:cNvSpPr>
          <p:nvPr/>
        </p:nvSpPr>
        <p:spPr bwMode="auto">
          <a:xfrm>
            <a:off x="6084888" y="6237288"/>
            <a:ext cx="1012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Monotype Corsiva" pitchFamily="66" charset="0"/>
                <a:cs typeface="Arial" charset="0"/>
              </a:rPr>
              <a:t>К.Гаусс</a:t>
            </a:r>
          </a:p>
        </p:txBody>
      </p:sp>
      <p:sp>
        <p:nvSpPr>
          <p:cNvPr id="15384" name="Rectangle 36"/>
          <p:cNvSpPr>
            <a:spLocks noChangeArrowheads="1"/>
          </p:cNvSpPr>
          <p:nvPr/>
        </p:nvSpPr>
        <p:spPr bwMode="auto">
          <a:xfrm>
            <a:off x="2916238" y="5876925"/>
            <a:ext cx="5746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2,1</a:t>
            </a:r>
          </a:p>
        </p:txBody>
      </p:sp>
      <p:sp>
        <p:nvSpPr>
          <p:cNvPr id="15385" name="Rectangle 37"/>
          <p:cNvSpPr>
            <a:spLocks noChangeArrowheads="1"/>
          </p:cNvSpPr>
          <p:nvPr/>
        </p:nvSpPr>
        <p:spPr bwMode="auto">
          <a:xfrm>
            <a:off x="6948488" y="5876925"/>
            <a:ext cx="5746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2,2</a:t>
            </a:r>
          </a:p>
        </p:txBody>
      </p:sp>
      <p:sp>
        <p:nvSpPr>
          <p:cNvPr id="15386" name="Text Box 38"/>
          <p:cNvSpPr txBox="1">
            <a:spLocks noChangeArrowheads="1"/>
          </p:cNvSpPr>
          <p:nvPr/>
        </p:nvSpPr>
        <p:spPr bwMode="auto">
          <a:xfrm>
            <a:off x="5364163" y="1268413"/>
            <a:ext cx="785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cs typeface="Arial" charset="0"/>
              </a:rPr>
              <a:t>+4</a:t>
            </a:r>
            <a:r>
              <a:rPr lang="ru-RU" sz="2400" b="1">
                <a:cs typeface="Arial" charset="0"/>
              </a:rPr>
              <a:t>,</a:t>
            </a:r>
            <a:r>
              <a:rPr lang="en-US" sz="2400" b="1">
                <a:cs typeface="Arial" charset="0"/>
              </a:rPr>
              <a:t>5</a:t>
            </a:r>
            <a:endParaRPr lang="ru-RU" sz="2400" b="1">
              <a:cs typeface="Arial" charset="0"/>
            </a:endParaRPr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6084888" y="27082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9</a:t>
            </a:r>
          </a:p>
        </p:txBody>
      </p:sp>
      <p:sp>
        <p:nvSpPr>
          <p:cNvPr id="15388" name="Text Box 40"/>
          <p:cNvSpPr txBox="1">
            <a:spLocks noChangeArrowheads="1"/>
          </p:cNvSpPr>
          <p:nvPr/>
        </p:nvSpPr>
        <p:spPr bwMode="auto">
          <a:xfrm>
            <a:off x="2555875" y="1341438"/>
            <a:ext cx="709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-0,5</a:t>
            </a: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2268538" y="27082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cs typeface="Arial" charset="0"/>
              </a:rPr>
              <a:t>4</a:t>
            </a:r>
            <a:endParaRPr lang="ru-RU" sz="2400" b="1">
              <a:cs typeface="Arial" charset="0"/>
            </a:endParaRPr>
          </a:p>
        </p:txBody>
      </p:sp>
      <p:sp>
        <p:nvSpPr>
          <p:cNvPr id="15390" name="Text Box 42"/>
          <p:cNvSpPr txBox="1">
            <a:spLocks noChangeArrowheads="1"/>
          </p:cNvSpPr>
          <p:nvPr/>
        </p:nvSpPr>
        <p:spPr bwMode="auto">
          <a:xfrm>
            <a:off x="2555875" y="3284538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:10</a:t>
            </a:r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2124075" y="3789363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0,4</a:t>
            </a:r>
          </a:p>
        </p:txBody>
      </p:sp>
      <p:sp>
        <p:nvSpPr>
          <p:cNvPr id="15392" name="Text Box 44"/>
          <p:cNvSpPr txBox="1">
            <a:spLocks noChangeArrowheads="1"/>
          </p:cNvSpPr>
          <p:nvPr/>
        </p:nvSpPr>
        <p:spPr bwMode="auto">
          <a:xfrm>
            <a:off x="6227763" y="3213100"/>
            <a:ext cx="811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* 0,1</a:t>
            </a:r>
          </a:p>
        </p:txBody>
      </p:sp>
      <p:sp>
        <p:nvSpPr>
          <p:cNvPr id="15393" name="Text Box 45"/>
          <p:cNvSpPr txBox="1">
            <a:spLocks noChangeArrowheads="1"/>
          </p:cNvSpPr>
          <p:nvPr/>
        </p:nvSpPr>
        <p:spPr bwMode="auto">
          <a:xfrm>
            <a:off x="7380288" y="3789363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 3</a:t>
            </a:r>
          </a:p>
        </p:txBody>
      </p:sp>
      <p:sp>
        <p:nvSpPr>
          <p:cNvPr id="15" name="Плюс 14"/>
          <p:cNvSpPr>
            <a:spLocks noChangeArrowheads="1"/>
          </p:cNvSpPr>
          <p:nvPr/>
        </p:nvSpPr>
        <p:spPr bwMode="auto">
          <a:xfrm>
            <a:off x="3348038" y="3933825"/>
            <a:ext cx="214312" cy="214313"/>
          </a:xfrm>
          <a:custGeom>
            <a:avLst/>
            <a:gdLst>
              <a:gd name="T0" fmla="*/ 185907 w 214314"/>
              <a:gd name="T1" fmla="*/ 107157 h 214314"/>
              <a:gd name="T2" fmla="*/ 107157 w 214314"/>
              <a:gd name="T3" fmla="*/ 185907 h 214314"/>
              <a:gd name="T4" fmla="*/ 28407 w 214314"/>
              <a:gd name="T5" fmla="*/ 107157 h 214314"/>
              <a:gd name="T6" fmla="*/ 107157 w 214314"/>
              <a:gd name="T7" fmla="*/ 28407 h 21431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8407 w 214314"/>
              <a:gd name="T13" fmla="*/ 81954 h 214314"/>
              <a:gd name="T14" fmla="*/ 185907 w 214314"/>
              <a:gd name="T15" fmla="*/ 132360 h 2143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4314" h="214314">
                <a:moveTo>
                  <a:pt x="28407" y="81954"/>
                </a:moveTo>
                <a:lnTo>
                  <a:pt x="81954" y="81954"/>
                </a:lnTo>
                <a:lnTo>
                  <a:pt x="81954" y="28407"/>
                </a:lnTo>
                <a:lnTo>
                  <a:pt x="132360" y="28407"/>
                </a:lnTo>
                <a:lnTo>
                  <a:pt x="132360" y="81954"/>
                </a:lnTo>
                <a:lnTo>
                  <a:pt x="185907" y="81954"/>
                </a:lnTo>
                <a:lnTo>
                  <a:pt x="185907" y="132360"/>
                </a:lnTo>
                <a:lnTo>
                  <a:pt x="132360" y="132360"/>
                </a:lnTo>
                <a:lnTo>
                  <a:pt x="132360" y="185907"/>
                </a:lnTo>
                <a:lnTo>
                  <a:pt x="81954" y="185907"/>
                </a:lnTo>
                <a:lnTo>
                  <a:pt x="81954" y="132360"/>
                </a:lnTo>
                <a:lnTo>
                  <a:pt x="28407" y="132360"/>
                </a:lnTo>
                <a:close/>
              </a:path>
            </a:pathLst>
          </a:custGeom>
          <a:solidFill>
            <a:srgbClr val="00CC66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Плюс 14"/>
          <p:cNvSpPr>
            <a:spLocks noChangeArrowheads="1"/>
          </p:cNvSpPr>
          <p:nvPr/>
        </p:nvSpPr>
        <p:spPr bwMode="auto">
          <a:xfrm>
            <a:off x="5292725" y="3860800"/>
            <a:ext cx="214313" cy="214313"/>
          </a:xfrm>
          <a:custGeom>
            <a:avLst/>
            <a:gdLst>
              <a:gd name="T0" fmla="*/ 185907 w 214314"/>
              <a:gd name="T1" fmla="*/ 107157 h 214314"/>
              <a:gd name="T2" fmla="*/ 107157 w 214314"/>
              <a:gd name="T3" fmla="*/ 185907 h 214314"/>
              <a:gd name="T4" fmla="*/ 28407 w 214314"/>
              <a:gd name="T5" fmla="*/ 107157 h 214314"/>
              <a:gd name="T6" fmla="*/ 107157 w 214314"/>
              <a:gd name="T7" fmla="*/ 28407 h 21431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8407 w 214314"/>
              <a:gd name="T13" fmla="*/ 81954 h 214314"/>
              <a:gd name="T14" fmla="*/ 185907 w 214314"/>
              <a:gd name="T15" fmla="*/ 132360 h 2143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4314" h="214314">
                <a:moveTo>
                  <a:pt x="28407" y="81954"/>
                </a:moveTo>
                <a:lnTo>
                  <a:pt x="81954" y="81954"/>
                </a:lnTo>
                <a:lnTo>
                  <a:pt x="81954" y="28407"/>
                </a:lnTo>
                <a:lnTo>
                  <a:pt x="132360" y="28407"/>
                </a:lnTo>
                <a:lnTo>
                  <a:pt x="132360" y="81954"/>
                </a:lnTo>
                <a:lnTo>
                  <a:pt x="185907" y="81954"/>
                </a:lnTo>
                <a:lnTo>
                  <a:pt x="185907" y="132360"/>
                </a:lnTo>
                <a:lnTo>
                  <a:pt x="132360" y="132360"/>
                </a:lnTo>
                <a:lnTo>
                  <a:pt x="132360" y="185907"/>
                </a:lnTo>
                <a:lnTo>
                  <a:pt x="81954" y="185907"/>
                </a:lnTo>
                <a:lnTo>
                  <a:pt x="81954" y="132360"/>
                </a:lnTo>
                <a:lnTo>
                  <a:pt x="28407" y="132360"/>
                </a:lnTo>
                <a:close/>
              </a:path>
            </a:pathLst>
          </a:custGeom>
          <a:solidFill>
            <a:srgbClr val="00CC66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5867400" y="3789363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0,9</a:t>
            </a:r>
          </a:p>
        </p:txBody>
      </p:sp>
      <p:sp>
        <p:nvSpPr>
          <p:cNvPr id="15397" name="Text Box 51"/>
          <p:cNvSpPr txBox="1">
            <a:spLocks noChangeArrowheads="1"/>
          </p:cNvSpPr>
          <p:nvPr/>
        </p:nvSpPr>
        <p:spPr bwMode="auto">
          <a:xfrm>
            <a:off x="4427538" y="2205038"/>
            <a:ext cx="45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-</a:t>
            </a:r>
            <a:r>
              <a:rPr lang="en-US" sz="2400" b="1">
                <a:cs typeface="Arial" charset="0"/>
              </a:rPr>
              <a:t>4</a:t>
            </a:r>
            <a:endParaRPr lang="ru-RU" sz="2400" b="1">
              <a:cs typeface="Arial" charset="0"/>
            </a:endParaRPr>
          </a:p>
        </p:txBody>
      </p:sp>
      <p:sp>
        <p:nvSpPr>
          <p:cNvPr id="15398" name="Text Box 52"/>
          <p:cNvSpPr txBox="1">
            <a:spLocks noChangeArrowheads="1"/>
          </p:cNvSpPr>
          <p:nvPr/>
        </p:nvSpPr>
        <p:spPr bwMode="auto">
          <a:xfrm>
            <a:off x="4356100" y="3284538"/>
            <a:ext cx="642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*10</a:t>
            </a:r>
          </a:p>
        </p:txBody>
      </p:sp>
      <p:sp>
        <p:nvSpPr>
          <p:cNvPr id="3125" name="Text Box 53"/>
          <p:cNvSpPr txBox="1">
            <a:spLocks noChangeArrowheads="1"/>
          </p:cNvSpPr>
          <p:nvPr/>
        </p:nvSpPr>
        <p:spPr bwMode="auto">
          <a:xfrm>
            <a:off x="4067175" y="2708275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cs typeface="Arial" charset="0"/>
              </a:rPr>
              <a:t>0,</a:t>
            </a:r>
            <a:r>
              <a:rPr lang="en-US" sz="2400" b="1">
                <a:cs typeface="Arial" charset="0"/>
              </a:rPr>
              <a:t>5</a:t>
            </a:r>
            <a:endParaRPr lang="ru-RU" sz="2400" b="1">
              <a:cs typeface="Arial" charset="0"/>
            </a:endParaRPr>
          </a:p>
        </p:txBody>
      </p:sp>
      <p:sp>
        <p:nvSpPr>
          <p:cNvPr id="3126" name="Text Box 54"/>
          <p:cNvSpPr txBox="1">
            <a:spLocks noChangeArrowheads="1"/>
          </p:cNvSpPr>
          <p:nvPr/>
        </p:nvSpPr>
        <p:spPr bwMode="auto">
          <a:xfrm>
            <a:off x="4211638" y="378936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cs typeface="Arial" charset="0"/>
              </a:rPr>
              <a:t>5</a:t>
            </a:r>
            <a:endParaRPr lang="ru-RU" sz="2400" b="1">
              <a:cs typeface="Arial" charset="0"/>
            </a:endParaRPr>
          </a:p>
        </p:txBody>
      </p:sp>
      <p:sp>
        <p:nvSpPr>
          <p:cNvPr id="21" name="Равно 20"/>
          <p:cNvSpPr>
            <a:spLocks noChangeArrowheads="1"/>
          </p:cNvSpPr>
          <p:nvPr/>
        </p:nvSpPr>
        <p:spPr bwMode="auto">
          <a:xfrm>
            <a:off x="7740650" y="3860800"/>
            <a:ext cx="357188" cy="285750"/>
          </a:xfrm>
          <a:custGeom>
            <a:avLst/>
            <a:gdLst>
              <a:gd name="T0" fmla="*/ 309844 w 357190"/>
              <a:gd name="T1" fmla="*/ 92469 h 285752"/>
              <a:gd name="T2" fmla="*/ 309844 w 357190"/>
              <a:gd name="T3" fmla="*/ 193283 h 285752"/>
              <a:gd name="T4" fmla="*/ 178595 w 357190"/>
              <a:gd name="T5" fmla="*/ 226887 h 285752"/>
              <a:gd name="T6" fmla="*/ 47346 w 357190"/>
              <a:gd name="T7" fmla="*/ 92469 h 285752"/>
              <a:gd name="T8" fmla="*/ 47346 w 357190"/>
              <a:gd name="T9" fmla="*/ 193283 h 285752"/>
              <a:gd name="T10" fmla="*/ 178595 w 357190"/>
              <a:gd name="T11" fmla="*/ 58865 h 285752"/>
              <a:gd name="T12" fmla="*/ 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17694720 60000 65536"/>
              <a:gd name="T18" fmla="*/ 47346 w 357190"/>
              <a:gd name="T19" fmla="*/ 58865 h 285752"/>
              <a:gd name="T20" fmla="*/ 309844 w 357190"/>
              <a:gd name="T21" fmla="*/ 226887 h 2857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7190" h="285752">
                <a:moveTo>
                  <a:pt x="47346" y="58865"/>
                </a:moveTo>
                <a:lnTo>
                  <a:pt x="309844" y="58865"/>
                </a:lnTo>
                <a:lnTo>
                  <a:pt x="309844" y="126074"/>
                </a:lnTo>
                <a:lnTo>
                  <a:pt x="47346" y="126074"/>
                </a:lnTo>
                <a:close/>
                <a:moveTo>
                  <a:pt x="47346" y="159678"/>
                </a:moveTo>
                <a:lnTo>
                  <a:pt x="309844" y="159678"/>
                </a:lnTo>
                <a:lnTo>
                  <a:pt x="309844" y="226887"/>
                </a:lnTo>
                <a:lnTo>
                  <a:pt x="47346" y="226887"/>
                </a:lnTo>
                <a:close/>
              </a:path>
            </a:pathLst>
          </a:custGeom>
          <a:solidFill>
            <a:srgbClr val="00CC66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5402" name="Text Box 56"/>
          <p:cNvSpPr txBox="1">
            <a:spLocks noChangeArrowheads="1"/>
          </p:cNvSpPr>
          <p:nvPr/>
        </p:nvSpPr>
        <p:spPr bwMode="auto">
          <a:xfrm>
            <a:off x="447675" y="41925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Monotype Corsiva" pitchFamily="66" charset="0"/>
              <a:cs typeface="Arial" charset="0"/>
            </a:endParaRPr>
          </a:p>
        </p:txBody>
      </p:sp>
      <p:sp>
        <p:nvSpPr>
          <p:cNvPr id="15403" name="Text Box 57"/>
          <p:cNvSpPr txBox="1">
            <a:spLocks noChangeArrowheads="1"/>
          </p:cNvSpPr>
          <p:nvPr/>
        </p:nvSpPr>
        <p:spPr bwMode="auto">
          <a:xfrm flipH="1">
            <a:off x="468313" y="3113088"/>
            <a:ext cx="195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Monotype Corsiva" pitchFamily="66" charset="0"/>
              <a:cs typeface="Arial" charset="0"/>
            </a:endParaRPr>
          </a:p>
        </p:txBody>
      </p:sp>
      <p:sp>
        <p:nvSpPr>
          <p:cNvPr id="3130" name="Text Box 58"/>
          <p:cNvSpPr txBox="1">
            <a:spLocks noChangeArrowheads="1"/>
          </p:cNvSpPr>
          <p:nvPr/>
        </p:nvSpPr>
        <p:spPr bwMode="auto">
          <a:xfrm>
            <a:off x="8172450" y="3789363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2,1</a:t>
            </a:r>
          </a:p>
        </p:txBody>
      </p:sp>
      <p:pic>
        <p:nvPicPr>
          <p:cNvPr id="15405" name="Picture 5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4365625"/>
            <a:ext cx="1516062" cy="1889125"/>
          </a:xfrm>
          <a:prstGeom prst="rect">
            <a:avLst/>
          </a:prstGeom>
          <a:noFill/>
          <a:ln w="38100" cmpd="dbl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406" name="Rectangle 60"/>
          <p:cNvSpPr>
            <a:spLocks noChangeArrowheads="1"/>
          </p:cNvSpPr>
          <p:nvPr/>
        </p:nvSpPr>
        <p:spPr bwMode="auto">
          <a:xfrm>
            <a:off x="4932363" y="5876925"/>
            <a:ext cx="5746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30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31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1" grpId="0"/>
      <p:bldP spid="3113" grpId="0"/>
      <p:bldP spid="3115" grpId="0"/>
      <p:bldP spid="3122" grpId="0"/>
      <p:bldP spid="3125" grpId="0"/>
      <p:bldP spid="3126" grpId="0"/>
      <p:bldP spid="3130" grpId="0"/>
      <p:bldP spid="313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684213" y="1916113"/>
            <a:ext cx="7848600" cy="3241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Среднее арифметическое.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9" name="AutoShape 15"/>
          <p:cNvSpPr>
            <a:spLocks noChangeArrowheads="1"/>
          </p:cNvSpPr>
          <p:nvPr/>
        </p:nvSpPr>
        <p:spPr bwMode="auto">
          <a:xfrm>
            <a:off x="3200400" y="1905000"/>
            <a:ext cx="1371600" cy="838200"/>
          </a:xfrm>
          <a:prstGeom prst="cloudCallout">
            <a:avLst>
              <a:gd name="adj1" fmla="val 29051"/>
              <a:gd name="adj2" fmla="val 194509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152400" y="533400"/>
            <a:ext cx="2438400" cy="1219200"/>
          </a:xfrm>
          <a:prstGeom prst="cloudCallout">
            <a:avLst>
              <a:gd name="adj1" fmla="val -23634"/>
              <a:gd name="adj2" fmla="val 157815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8600" y="7620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Мой рост 1,25 метра</a:t>
            </a:r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990600" y="1752600"/>
            <a:ext cx="2590800" cy="914400"/>
          </a:xfrm>
          <a:prstGeom prst="cloudCallout">
            <a:avLst>
              <a:gd name="adj1" fmla="val 31926"/>
              <a:gd name="adj2" fmla="val 99481"/>
            </a:avLst>
          </a:prstGeom>
          <a:solidFill>
            <a:srgbClr val="FFCC00">
              <a:alpha val="7686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1143000" y="1752600"/>
            <a:ext cx="228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98 сантиметров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3352800" y="2133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1,05 м</a:t>
            </a:r>
          </a:p>
        </p:txBody>
      </p:sp>
      <p:sp>
        <p:nvSpPr>
          <p:cNvPr id="36882" name="AutoShape 18"/>
          <p:cNvSpPr>
            <a:spLocks noChangeArrowheads="1"/>
          </p:cNvSpPr>
          <p:nvPr/>
        </p:nvSpPr>
        <p:spPr bwMode="auto">
          <a:xfrm>
            <a:off x="3962400" y="2590800"/>
            <a:ext cx="1371600" cy="762000"/>
          </a:xfrm>
          <a:prstGeom prst="cloudCallout">
            <a:avLst>
              <a:gd name="adj1" fmla="val 37500"/>
              <a:gd name="adj2" fmla="val 145833"/>
            </a:avLst>
          </a:prstGeom>
          <a:solidFill>
            <a:srgbClr val="99CCFF">
              <a:alpha val="5215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3962400" y="2667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0,71 м</a:t>
            </a:r>
          </a:p>
        </p:txBody>
      </p:sp>
      <p:sp>
        <p:nvSpPr>
          <p:cNvPr id="36885" name="AutoShape 21"/>
          <p:cNvSpPr>
            <a:spLocks noChangeArrowheads="1"/>
          </p:cNvSpPr>
          <p:nvPr/>
        </p:nvSpPr>
        <p:spPr bwMode="auto">
          <a:xfrm>
            <a:off x="3962400" y="1143000"/>
            <a:ext cx="2819400" cy="1143000"/>
          </a:xfrm>
          <a:prstGeom prst="cloudCallout">
            <a:avLst>
              <a:gd name="adj1" fmla="val 28097"/>
              <a:gd name="adj2" fmla="val 157639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4191000" y="12192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Мой рост 56 сантиметров</a:t>
            </a:r>
          </a:p>
        </p:txBody>
      </p:sp>
      <p:sp>
        <p:nvSpPr>
          <p:cNvPr id="36888" name="AutoShape 24"/>
          <p:cNvSpPr>
            <a:spLocks noChangeArrowheads="1"/>
          </p:cNvSpPr>
          <p:nvPr/>
        </p:nvSpPr>
        <p:spPr bwMode="auto">
          <a:xfrm>
            <a:off x="5562600" y="2057400"/>
            <a:ext cx="2362200" cy="990600"/>
          </a:xfrm>
          <a:prstGeom prst="cloudCallout">
            <a:avLst>
              <a:gd name="adj1" fmla="val 17676"/>
              <a:gd name="adj2" fmla="val 118588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5562600" y="21336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Мой рост 95 сантиметров</a:t>
            </a:r>
          </a:p>
        </p:txBody>
      </p:sp>
      <p:sp>
        <p:nvSpPr>
          <p:cNvPr id="36891" name="AutoShape 27"/>
          <p:cNvSpPr>
            <a:spLocks noChangeArrowheads="1"/>
          </p:cNvSpPr>
          <p:nvPr/>
        </p:nvSpPr>
        <p:spPr bwMode="auto">
          <a:xfrm>
            <a:off x="6858000" y="990600"/>
            <a:ext cx="2286000" cy="1143000"/>
          </a:xfrm>
          <a:prstGeom prst="cloudCallout">
            <a:avLst>
              <a:gd name="adj1" fmla="val 4792"/>
              <a:gd name="adj2" fmla="val 114722"/>
            </a:avLst>
          </a:prstGeom>
          <a:solidFill>
            <a:srgbClr val="FFCDF2">
              <a:alpha val="7803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6892" name="Text Box 28"/>
          <p:cNvSpPr txBox="1">
            <a:spLocks noChangeArrowheads="1"/>
          </p:cNvSpPr>
          <p:nvPr/>
        </p:nvSpPr>
        <p:spPr bwMode="auto">
          <a:xfrm>
            <a:off x="6781800" y="11430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Мой рост 81 сантиметр</a:t>
            </a:r>
          </a:p>
        </p:txBody>
      </p:sp>
      <p:pic>
        <p:nvPicPr>
          <p:cNvPr id="36868" name="Picture 4" descr="прозрачная кампания гномов3"/>
          <p:cNvPicPr>
            <a:picLocks noChangeAspect="1" noChangeArrowheads="1"/>
          </p:cNvPicPr>
          <p:nvPr/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 bwMode="auto">
          <a:xfrm>
            <a:off x="457200" y="2487613"/>
            <a:ext cx="8382000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1981200" y="152400"/>
            <a:ext cx="5562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E20000"/>
                </a:solidFill>
              </a:rPr>
              <a:t>Чему равен средний рост гномов?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6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68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68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6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9" grpId="0" animBg="1"/>
      <p:bldP spid="36869" grpId="0" animBg="1"/>
      <p:bldP spid="36870" grpId="0"/>
      <p:bldP spid="36873" grpId="0" animBg="1"/>
      <p:bldP spid="36874" grpId="0"/>
      <p:bldP spid="36880" grpId="0"/>
      <p:bldP spid="36882" grpId="0" animBg="1"/>
      <p:bldP spid="36883" grpId="0"/>
      <p:bldP spid="36885" grpId="0" animBg="1"/>
      <p:bldP spid="36886" grpId="0"/>
      <p:bldP spid="36888" grpId="0" animBg="1"/>
      <p:bldP spid="36889" grpId="0"/>
      <p:bldP spid="36891" grpId="0" animBg="1"/>
      <p:bldP spid="36892" grpId="0"/>
      <p:bldP spid="36893" grpId="0"/>
      <p:bldP spid="3689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8" name="Group 18"/>
          <p:cNvGrpSpPr>
            <a:grpSpLocks/>
          </p:cNvGrpSpPr>
          <p:nvPr/>
        </p:nvGrpSpPr>
        <p:grpSpPr bwMode="auto">
          <a:xfrm>
            <a:off x="1371600" y="152400"/>
            <a:ext cx="6781800" cy="1295400"/>
            <a:chOff x="672" y="144"/>
            <a:chExt cx="4272" cy="816"/>
          </a:xfrm>
        </p:grpSpPr>
        <p:sp>
          <p:nvSpPr>
            <p:cNvPr id="18446" name="AutoShape 7"/>
            <p:cNvSpPr>
              <a:spLocks noChangeArrowheads="1"/>
            </p:cNvSpPr>
            <p:nvPr/>
          </p:nvSpPr>
          <p:spPr bwMode="auto">
            <a:xfrm>
              <a:off x="672" y="144"/>
              <a:ext cx="4272" cy="816"/>
            </a:xfrm>
            <a:prstGeom prst="cloudCallout">
              <a:avLst>
                <a:gd name="adj1" fmla="val -44333"/>
                <a:gd name="adj2" fmla="val 81986"/>
              </a:avLst>
            </a:prstGeom>
            <a:solidFill>
              <a:srgbClr val="FFFF00">
                <a:alpha val="6588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18447" name="Text Box 8"/>
            <p:cNvSpPr txBox="1">
              <a:spLocks noChangeArrowheads="1"/>
            </p:cNvSpPr>
            <p:nvPr/>
          </p:nvSpPr>
          <p:spPr bwMode="auto">
            <a:xfrm>
              <a:off x="1104" y="288"/>
              <a:ext cx="379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E20000"/>
                  </a:solidFill>
                </a:rPr>
                <a:t>Средний рост</a:t>
              </a:r>
              <a:r>
                <a:rPr lang="ru-RU" sz="2000" b="1">
                  <a:solidFill>
                    <a:srgbClr val="000099"/>
                  </a:solidFill>
                </a:rPr>
                <a:t> гномов будет </a:t>
              </a:r>
              <a:r>
                <a:rPr lang="ru-RU" sz="2000" b="1">
                  <a:solidFill>
                    <a:srgbClr val="E20000"/>
                  </a:solidFill>
                </a:rPr>
                <a:t>равен среднему арифметическому</a:t>
              </a:r>
              <a:r>
                <a:rPr lang="ru-RU" sz="2000" b="1">
                  <a:solidFill>
                    <a:srgbClr val="000099"/>
                  </a:solidFill>
                </a:rPr>
                <a:t> ростов всех гномов</a:t>
              </a:r>
            </a:p>
          </p:txBody>
        </p:sp>
      </p:grpSp>
      <p:grpSp>
        <p:nvGrpSpPr>
          <p:cNvPr id="40979" name="Group 19"/>
          <p:cNvGrpSpPr>
            <a:grpSpLocks/>
          </p:cNvGrpSpPr>
          <p:nvPr/>
        </p:nvGrpSpPr>
        <p:grpSpPr bwMode="auto">
          <a:xfrm>
            <a:off x="4038600" y="1371600"/>
            <a:ext cx="4876800" cy="1295400"/>
            <a:chOff x="2544" y="864"/>
            <a:chExt cx="3072" cy="816"/>
          </a:xfrm>
        </p:grpSpPr>
        <p:sp>
          <p:nvSpPr>
            <p:cNvPr id="18444" name="AutoShape 9"/>
            <p:cNvSpPr>
              <a:spLocks noChangeArrowheads="1"/>
            </p:cNvSpPr>
            <p:nvPr/>
          </p:nvSpPr>
          <p:spPr bwMode="auto">
            <a:xfrm>
              <a:off x="2544" y="864"/>
              <a:ext cx="3072" cy="816"/>
            </a:xfrm>
            <a:prstGeom prst="cloudCallout">
              <a:avLst>
                <a:gd name="adj1" fmla="val -96486"/>
                <a:gd name="adj2" fmla="val 3431"/>
              </a:avLst>
            </a:prstGeom>
            <a:solidFill>
              <a:srgbClr val="FFFF00">
                <a:alpha val="6588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18445" name="Text Box 10"/>
            <p:cNvSpPr txBox="1">
              <a:spLocks noChangeArrowheads="1"/>
            </p:cNvSpPr>
            <p:nvPr/>
          </p:nvSpPr>
          <p:spPr bwMode="auto">
            <a:xfrm>
              <a:off x="2784" y="1008"/>
              <a:ext cx="27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E20000"/>
                  </a:solidFill>
                </a:rPr>
                <a:t>Первым действием</a:t>
              </a:r>
              <a:r>
                <a:rPr lang="ru-RU" sz="2000" b="1">
                  <a:solidFill>
                    <a:srgbClr val="000099"/>
                  </a:solidFill>
                </a:rPr>
                <a:t> переведем рост каждого гнома в метры:</a:t>
              </a:r>
            </a:p>
          </p:txBody>
        </p:sp>
      </p:grpSp>
      <p:sp>
        <p:nvSpPr>
          <p:cNvPr id="40972" name="WordArt 12"/>
          <p:cNvSpPr>
            <a:spLocks noChangeArrowheads="1" noChangeShapeType="1" noTextEdit="1"/>
          </p:cNvSpPr>
          <p:nvPr/>
        </p:nvSpPr>
        <p:spPr bwMode="auto">
          <a:xfrm>
            <a:off x="3886200" y="3505200"/>
            <a:ext cx="2743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95 см = </a:t>
            </a:r>
          </a:p>
        </p:txBody>
      </p:sp>
      <p:sp>
        <p:nvSpPr>
          <p:cNvPr id="40973" name="WordArt 13"/>
          <p:cNvSpPr>
            <a:spLocks noChangeArrowheads="1" noChangeShapeType="1" noTextEdit="1"/>
          </p:cNvSpPr>
          <p:nvPr/>
        </p:nvSpPr>
        <p:spPr bwMode="auto">
          <a:xfrm>
            <a:off x="3886200" y="2743200"/>
            <a:ext cx="266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56 см = </a:t>
            </a:r>
          </a:p>
        </p:txBody>
      </p:sp>
      <p:sp>
        <p:nvSpPr>
          <p:cNvPr id="40976" name="WordArt 16"/>
          <p:cNvSpPr>
            <a:spLocks noChangeArrowheads="1" noChangeShapeType="1" noTextEdit="1"/>
          </p:cNvSpPr>
          <p:nvPr/>
        </p:nvSpPr>
        <p:spPr bwMode="auto">
          <a:xfrm>
            <a:off x="3886200" y="4267200"/>
            <a:ext cx="2743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98 см = </a:t>
            </a:r>
          </a:p>
        </p:txBody>
      </p:sp>
      <p:sp>
        <p:nvSpPr>
          <p:cNvPr id="40977" name="WordArt 17"/>
          <p:cNvSpPr>
            <a:spLocks noChangeArrowheads="1" noChangeShapeType="1" noTextEdit="1"/>
          </p:cNvSpPr>
          <p:nvPr/>
        </p:nvSpPr>
        <p:spPr bwMode="auto">
          <a:xfrm>
            <a:off x="3886200" y="5029200"/>
            <a:ext cx="2514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81 см =</a:t>
            </a:r>
          </a:p>
        </p:txBody>
      </p:sp>
      <p:sp>
        <p:nvSpPr>
          <p:cNvPr id="40980" name="WordArt 20"/>
          <p:cNvSpPr>
            <a:spLocks noChangeArrowheads="1" noChangeShapeType="1" noTextEdit="1"/>
          </p:cNvSpPr>
          <p:nvPr/>
        </p:nvSpPr>
        <p:spPr bwMode="auto">
          <a:xfrm>
            <a:off x="6553200" y="2743200"/>
            <a:ext cx="1981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0,56 м</a:t>
            </a:r>
          </a:p>
        </p:txBody>
      </p:sp>
      <p:sp>
        <p:nvSpPr>
          <p:cNvPr id="40981" name="WordArt 21"/>
          <p:cNvSpPr>
            <a:spLocks noChangeArrowheads="1" noChangeShapeType="1" noTextEdit="1"/>
          </p:cNvSpPr>
          <p:nvPr/>
        </p:nvSpPr>
        <p:spPr bwMode="auto">
          <a:xfrm>
            <a:off x="6629400" y="3505200"/>
            <a:ext cx="1905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0,95 м</a:t>
            </a:r>
          </a:p>
        </p:txBody>
      </p:sp>
      <p:sp>
        <p:nvSpPr>
          <p:cNvPr id="40982" name="WordArt 22"/>
          <p:cNvSpPr>
            <a:spLocks noChangeArrowheads="1" noChangeShapeType="1" noTextEdit="1"/>
          </p:cNvSpPr>
          <p:nvPr/>
        </p:nvSpPr>
        <p:spPr bwMode="auto">
          <a:xfrm>
            <a:off x="6400800" y="4343400"/>
            <a:ext cx="2209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0,98 м</a:t>
            </a:r>
          </a:p>
        </p:txBody>
      </p:sp>
      <p:sp>
        <p:nvSpPr>
          <p:cNvPr id="40983" name="WordArt 23"/>
          <p:cNvSpPr>
            <a:spLocks noChangeArrowheads="1" noChangeShapeType="1" noTextEdit="1"/>
          </p:cNvSpPr>
          <p:nvPr/>
        </p:nvSpPr>
        <p:spPr bwMode="auto">
          <a:xfrm>
            <a:off x="6629400" y="5105400"/>
            <a:ext cx="2057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0,81 м</a:t>
            </a:r>
          </a:p>
        </p:txBody>
      </p:sp>
      <p:pic>
        <p:nvPicPr>
          <p:cNvPr id="18443" name="Picture 24" descr="прозрачная Белоснежка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571750"/>
            <a:ext cx="28098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2" grpId="0" animBg="1"/>
      <p:bldP spid="40972" grpId="1" animBg="1"/>
      <p:bldP spid="40973" grpId="0" animBg="1"/>
      <p:bldP spid="40973" grpId="1" animBg="1"/>
      <p:bldP spid="40976" grpId="0" animBg="1"/>
      <p:bldP spid="40976" grpId="1" animBg="1"/>
      <p:bldP spid="40977" grpId="0" animBg="1"/>
      <p:bldP spid="40977" grpId="1" animBg="1"/>
      <p:bldP spid="40980" grpId="0" animBg="1"/>
      <p:bldP spid="40980" grpId="1" animBg="1"/>
      <p:bldP spid="40981" grpId="0" animBg="1"/>
      <p:bldP spid="40981" grpId="1" animBg="1"/>
      <p:bldP spid="40982" grpId="0" animBg="1"/>
      <p:bldP spid="40982" grpId="1" animBg="1"/>
      <p:bldP spid="40983" grpId="0" animBg="1"/>
      <p:bldP spid="4098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прозрачная Белоснежка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571750"/>
            <a:ext cx="28098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 descr="прозрачная компания гномов"/>
          <p:cNvPicPr>
            <a:picLocks noChangeAspect="1" noChangeArrowheads="1"/>
          </p:cNvPicPr>
          <p:nvPr/>
        </p:nvPicPr>
        <p:blipFill>
          <a:blip r:embed="rId3">
            <a:lum bright="6000" contrast="20000"/>
          </a:blip>
          <a:srcRect/>
          <a:stretch>
            <a:fillRect/>
          </a:stretch>
        </p:blipFill>
        <p:spPr bwMode="auto">
          <a:xfrm>
            <a:off x="4648200" y="2971800"/>
            <a:ext cx="42672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113" name="Group 9"/>
          <p:cNvGrpSpPr>
            <a:grpSpLocks/>
          </p:cNvGrpSpPr>
          <p:nvPr/>
        </p:nvGrpSpPr>
        <p:grpSpPr bwMode="auto">
          <a:xfrm>
            <a:off x="1676400" y="152400"/>
            <a:ext cx="7467600" cy="2590800"/>
            <a:chOff x="1056" y="144"/>
            <a:chExt cx="4704" cy="1632"/>
          </a:xfrm>
        </p:grpSpPr>
        <p:sp>
          <p:nvSpPr>
            <p:cNvPr id="19460" name="AutoShape 5"/>
            <p:cNvSpPr>
              <a:spLocks noChangeArrowheads="1"/>
            </p:cNvSpPr>
            <p:nvPr/>
          </p:nvSpPr>
          <p:spPr bwMode="auto">
            <a:xfrm>
              <a:off x="1056" y="144"/>
              <a:ext cx="4704" cy="1632"/>
            </a:xfrm>
            <a:prstGeom prst="cloudCallout">
              <a:avLst>
                <a:gd name="adj1" fmla="val -46218"/>
                <a:gd name="adj2" fmla="val 68690"/>
              </a:avLst>
            </a:prstGeom>
            <a:solidFill>
              <a:srgbClr val="FFFF00">
                <a:alpha val="6588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19461" name="Text Box 8"/>
            <p:cNvSpPr txBox="1">
              <a:spLocks noChangeArrowheads="1"/>
            </p:cNvSpPr>
            <p:nvPr/>
          </p:nvSpPr>
          <p:spPr bwMode="auto">
            <a:xfrm>
              <a:off x="1728" y="288"/>
              <a:ext cx="3552" cy="1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accent2"/>
                  </a:solidFill>
                </a:rPr>
                <a:t>Так мы нашли </a:t>
              </a:r>
              <a:r>
                <a:rPr lang="ru-RU" sz="2400" b="1">
                  <a:solidFill>
                    <a:srgbClr val="E20000"/>
                  </a:solidFill>
                </a:rPr>
                <a:t>средний рост</a:t>
              </a:r>
              <a:r>
                <a:rPr lang="ru-RU" sz="2400" b="1">
                  <a:solidFill>
                    <a:schemeClr val="accent2"/>
                  </a:solidFill>
                </a:rPr>
                <a:t> </a:t>
              </a:r>
              <a:r>
                <a:rPr lang="ru-RU" sz="2400" b="1">
                  <a:solidFill>
                    <a:srgbClr val="E20000"/>
                  </a:solidFill>
                </a:rPr>
                <a:t>гномов:</a:t>
              </a:r>
              <a:r>
                <a:rPr lang="ru-RU" sz="2400" b="1">
                  <a:solidFill>
                    <a:schemeClr val="accent2"/>
                  </a:solidFill>
                </a:rPr>
                <a:t> </a:t>
              </a:r>
              <a:r>
                <a:rPr lang="ru-RU" sz="2400" b="1">
                  <a:solidFill>
                    <a:srgbClr val="E20000"/>
                  </a:solidFill>
                </a:rPr>
                <a:t>посчитали сумму всех значений и разделили ее на число гномов</a:t>
              </a:r>
              <a:r>
                <a:rPr lang="ru-RU" sz="2400" b="1">
                  <a:solidFill>
                    <a:schemeClr val="accent2"/>
                  </a:solidFill>
                </a:rPr>
                <a:t>. Получили, </a:t>
              </a:r>
              <a:r>
                <a:rPr lang="ru-RU" sz="2400" b="1">
                  <a:solidFill>
                    <a:srgbClr val="E20000"/>
                  </a:solidFill>
                </a:rPr>
                <a:t>что средний рост гномов равен 0,9 м или 90 см.</a:t>
              </a:r>
              <a:r>
                <a:rPr lang="ru-RU" sz="2400" b="1">
                  <a:solidFill>
                    <a:schemeClr val="accent2"/>
                  </a:solidFill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01"/>
          <p:cNvPicPr>
            <a:picLocks noChangeAspect="1" noChangeArrowheads="1"/>
          </p:cNvPicPr>
          <p:nvPr/>
        </p:nvPicPr>
        <p:blipFill>
          <a:blip r:embed="rId2">
            <a:lum bright="-4000"/>
          </a:blip>
          <a:srcRect/>
          <a:stretch>
            <a:fillRect/>
          </a:stretch>
        </p:blipFill>
        <p:spPr bwMode="auto">
          <a:xfrm>
            <a:off x="304800" y="2590800"/>
            <a:ext cx="38862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063" name="Group 7"/>
          <p:cNvGrpSpPr>
            <a:grpSpLocks/>
          </p:cNvGrpSpPr>
          <p:nvPr/>
        </p:nvGrpSpPr>
        <p:grpSpPr bwMode="auto">
          <a:xfrm>
            <a:off x="2133600" y="228600"/>
            <a:ext cx="6400800" cy="1981200"/>
            <a:chOff x="1344" y="144"/>
            <a:chExt cx="4032" cy="1248"/>
          </a:xfrm>
        </p:grpSpPr>
        <p:sp>
          <p:nvSpPr>
            <p:cNvPr id="20484" name="AutoShape 4"/>
            <p:cNvSpPr>
              <a:spLocks noChangeArrowheads="1"/>
            </p:cNvSpPr>
            <p:nvPr/>
          </p:nvSpPr>
          <p:spPr bwMode="auto">
            <a:xfrm>
              <a:off x="1344" y="144"/>
              <a:ext cx="3984" cy="1248"/>
            </a:xfrm>
            <a:prstGeom prst="cloudCallout">
              <a:avLst>
                <a:gd name="adj1" fmla="val -32681"/>
                <a:gd name="adj2" fmla="val 84454"/>
              </a:avLst>
            </a:prstGeom>
            <a:solidFill>
              <a:srgbClr val="D5E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1920" y="240"/>
              <a:ext cx="3456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rgbClr val="E20000"/>
                  </a:solidFill>
                </a:rPr>
                <a:t>Средним арифметическим</a:t>
              </a:r>
              <a:r>
                <a:rPr lang="ru-RU" sz="2400" b="1">
                  <a:solidFill>
                    <a:srgbClr val="000099"/>
                  </a:solidFill>
                </a:rPr>
                <a:t> нескольких чисел называют </a:t>
              </a:r>
              <a:r>
                <a:rPr lang="ru-RU" sz="2400" b="1">
                  <a:solidFill>
                    <a:srgbClr val="E20000"/>
                  </a:solidFill>
                </a:rPr>
                <a:t>частное</a:t>
              </a:r>
              <a:r>
                <a:rPr lang="ru-RU" sz="2400" b="1">
                  <a:solidFill>
                    <a:srgbClr val="000099"/>
                  </a:solidFill>
                </a:rPr>
                <a:t> от деления </a:t>
              </a:r>
              <a:r>
                <a:rPr lang="ru-RU" sz="2400" b="1">
                  <a:solidFill>
                    <a:srgbClr val="E20000"/>
                  </a:solidFill>
                </a:rPr>
                <a:t>суммы</a:t>
              </a:r>
              <a:r>
                <a:rPr lang="ru-RU" sz="2400" b="1">
                  <a:solidFill>
                    <a:srgbClr val="000099"/>
                  </a:solidFill>
                </a:rPr>
                <a:t> этих чисел </a:t>
              </a:r>
              <a:r>
                <a:rPr lang="ru-RU" sz="2400" b="1">
                  <a:solidFill>
                    <a:srgbClr val="E20000"/>
                  </a:solidFill>
                </a:rPr>
                <a:t>на число слагаемых</a:t>
              </a:r>
            </a:p>
          </p:txBody>
        </p:sp>
      </p:grpSp>
      <p:pic>
        <p:nvPicPr>
          <p:cNvPr id="20483" name="Picture 6" descr="прозрачный"/>
          <p:cNvPicPr>
            <a:picLocks noChangeAspect="1" noChangeArrowheads="1"/>
          </p:cNvPicPr>
          <p:nvPr/>
        </p:nvPicPr>
        <p:blipFill>
          <a:blip r:embed="rId3">
            <a:lum bright="2000" contrast="20000"/>
          </a:blip>
          <a:srcRect/>
          <a:stretch>
            <a:fillRect/>
          </a:stretch>
        </p:blipFill>
        <p:spPr bwMode="auto">
          <a:xfrm>
            <a:off x="4876800" y="2590800"/>
            <a:ext cx="40862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4" name="Object 6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p:oleObj spid="_x0000_s68614" name="Формула" r:id="rId4" imgW="114151" imgH="215619" progId="Equation.3">
              <p:embed/>
            </p:oleObj>
          </a:graphicData>
        </a:graphic>
      </p:graphicFrame>
      <p:sp>
        <p:nvSpPr>
          <p:cNvPr id="68615" name="Text Box 21"/>
          <p:cNvSpPr txBox="1">
            <a:spLocks noChangeArrowheads="1"/>
          </p:cNvSpPr>
          <p:nvPr/>
        </p:nvSpPr>
        <p:spPr bwMode="auto">
          <a:xfrm>
            <a:off x="2209800" y="3276600"/>
            <a:ext cx="439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   </a:t>
            </a:r>
          </a:p>
        </p:txBody>
      </p:sp>
      <p:pic>
        <p:nvPicPr>
          <p:cNvPr id="68616" name="Picture 27" descr="Johannes Kepler 1610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3213" y="1985963"/>
            <a:ext cx="2898775" cy="3987800"/>
          </a:xfrm>
          <a:prstGeom prst="rect">
            <a:avLst/>
          </a:prstGeom>
          <a:noFill/>
          <a:ln w="38100" cmpd="dbl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8617" name="Text Box 28"/>
          <p:cNvSpPr txBox="1">
            <a:spLocks noChangeArrowheads="1"/>
          </p:cNvSpPr>
          <p:nvPr/>
        </p:nvSpPr>
        <p:spPr bwMode="auto">
          <a:xfrm>
            <a:off x="2649538" y="908050"/>
            <a:ext cx="37449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Monotype Corsiva" pitchFamily="66" charset="0"/>
                <a:cs typeface="Arial" charset="0"/>
              </a:rPr>
              <a:t>И.Кеплер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5029200" y="2362200"/>
          <a:ext cx="160338" cy="309563"/>
        </p:xfrm>
        <a:graphic>
          <a:graphicData uri="http://schemas.openxmlformats.org/presentationml/2006/ole">
            <p:oleObj spid="_x0000_s69638" name="Формула" r:id="rId4" imgW="114151" imgH="215619" progId="Equation.3">
              <p:embed/>
            </p:oleObj>
          </a:graphicData>
        </a:graphic>
      </p:graphicFrame>
      <p:sp>
        <p:nvSpPr>
          <p:cNvPr id="69639" name="Прямоугольник 41"/>
          <p:cNvSpPr>
            <a:spLocks noChangeArrowheads="1"/>
          </p:cNvSpPr>
          <p:nvPr/>
        </p:nvSpPr>
        <p:spPr bwMode="auto">
          <a:xfrm>
            <a:off x="42672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  <p:pic>
        <p:nvPicPr>
          <p:cNvPr id="51" name="Picture 4" descr="httpanimashkis"/>
          <p:cNvPicPr>
            <a:picLocks noChangeAspect="1" noChangeArrowheads="1" noCrop="1"/>
          </p:cNvPicPr>
          <p:nvPr/>
        </p:nvPicPr>
        <p:blipFill>
          <a:blip r:embed="rId5">
            <a:lum bright="4000" contrast="4000"/>
          </a:blip>
          <a:srcRect/>
          <a:stretch>
            <a:fillRect/>
          </a:stretch>
        </p:blipFill>
        <p:spPr bwMode="auto">
          <a:xfrm>
            <a:off x="755650" y="1436688"/>
            <a:ext cx="33401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1" name="Text Box 14"/>
          <p:cNvSpPr txBox="1">
            <a:spLocks noChangeArrowheads="1"/>
          </p:cNvSpPr>
          <p:nvPr/>
        </p:nvSpPr>
        <p:spPr bwMode="auto">
          <a:xfrm>
            <a:off x="4500563" y="1454150"/>
            <a:ext cx="1881187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Monotype Corsiva" pitchFamily="66" charset="0"/>
                <a:cs typeface="Arial" charset="0"/>
              </a:rPr>
              <a:t>5, 3</a:t>
            </a:r>
          </a:p>
          <a:p>
            <a:r>
              <a:rPr lang="ru-RU" sz="5400" b="1">
                <a:solidFill>
                  <a:schemeClr val="accent2"/>
                </a:solidFill>
                <a:latin typeface="Monotype Corsiva" pitchFamily="66" charset="0"/>
                <a:cs typeface="Arial" charset="0"/>
              </a:rPr>
              <a:t>4,8</a:t>
            </a:r>
          </a:p>
          <a:p>
            <a:r>
              <a:rPr lang="ru-RU" sz="5400" b="1">
                <a:solidFill>
                  <a:schemeClr val="accent2"/>
                </a:solidFill>
                <a:latin typeface="Monotype Corsiva" pitchFamily="66" charset="0"/>
                <a:cs typeface="Arial" charset="0"/>
              </a:rPr>
              <a:t>5,4</a:t>
            </a:r>
          </a:p>
          <a:p>
            <a:r>
              <a:rPr lang="ru-RU" sz="5400" b="1">
                <a:solidFill>
                  <a:schemeClr val="accent2"/>
                </a:solidFill>
                <a:latin typeface="Monotype Corsiva" pitchFamily="66" charset="0"/>
                <a:cs typeface="Arial" charset="0"/>
              </a:rPr>
              <a:t>5,2</a:t>
            </a:r>
          </a:p>
          <a:p>
            <a:r>
              <a:rPr lang="ru-RU" sz="5400" b="1">
                <a:solidFill>
                  <a:schemeClr val="accent2"/>
                </a:solidFill>
                <a:latin typeface="Monotype Corsiva" pitchFamily="66" charset="0"/>
                <a:cs typeface="Arial" charset="0"/>
              </a:rPr>
              <a:t>5,7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</TotalTime>
  <Words>194</Words>
  <Application>Microsoft Office PowerPoint</Application>
  <PresentationFormat>Экран (4:3)</PresentationFormat>
  <Paragraphs>69</Paragraphs>
  <Slides>12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Times New Roman</vt:lpstr>
      <vt:lpstr>Monotype Corsiva</vt:lpstr>
      <vt:lpstr>TS101908703</vt:lpstr>
      <vt:lpstr>TS101908703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Васильева В.М., учитель математики,   МАОУСОШ №1, г.Старая Русса  Новгородской области</dc:title>
  <dc:creator>admin</dc:creator>
  <cp:lastModifiedBy>Customer</cp:lastModifiedBy>
  <cp:revision>24</cp:revision>
  <dcterms:created xsi:type="dcterms:W3CDTF">2012-01-04T11:53:07Z</dcterms:created>
  <dcterms:modified xsi:type="dcterms:W3CDTF">2003-12-31T21:53:14Z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