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62" r:id="rId3"/>
    <p:sldId id="263" r:id="rId4"/>
    <p:sldId id="264" r:id="rId5"/>
    <p:sldId id="265" r:id="rId6"/>
    <p:sldId id="271" r:id="rId7"/>
    <p:sldId id="272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365EB-9C40-4495-A859-C3B26465C698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6ECE3-C04B-4705-ABE3-B7756D7716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ECE3-C04B-4705-ABE3-B7756D77161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BA43-4F6F-432A-94F4-17F3D221F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65DB-4473-45CC-B456-1EF26ED0A04A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255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51876-BC31-4340-8BEF-540B2B54E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FA3D-4C14-4D0C-A7DC-ACFB232F0B3E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84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29D4-0BD6-4749-9541-03A0B2B04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2011-9528-4EC3-9451-EE04F20614B2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38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2F28-42AE-4E66-A90E-4706C032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62FF-0F28-4F5A-86E5-8507FC7A4303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377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750C-3842-4C27-9CA3-A9690EC9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BBB1-A28E-46B2-84BB-BF12579E004E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5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D9D7-3FD1-4AAC-9A74-B669BF726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38E40-1D58-4399-8DD2-0B86D06A8A55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490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35A1E-9CFB-4D15-ADA2-6B9DC6C0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4F16-F195-4B05-9ACE-107596837BE3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029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91105-3194-431E-9DEB-3C27B41C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7B34-52E0-491D-9AC7-59595C923784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7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AB60-A758-4AD9-9A8D-EB1B89B44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9F8F-661B-44F7-9142-3EBEC51116ED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33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CC67-E83C-4D58-B790-E504CBEBB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F57C7-6B23-4354-BD9A-2C8C74485B69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313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CBF7-DE4F-4ED2-8406-7DEFB8B6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1FB2-79AD-4372-8EA4-EAC94D6CC4CF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761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2D03A9-70AF-4DA4-B66B-40FAC5F87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618CA3-87A9-4E74-BFEF-8930BCE6D499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09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EAE00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B77BB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0773C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A3FE5D-AE30-4DEB-8535-CAF13B38500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273" y="2564904"/>
            <a:ext cx="7538864" cy="2339671"/>
          </a:xfrm>
          <a:prstGeom prst="rect">
            <a:avLst/>
          </a:prstGeom>
          <a:ln w="34925"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«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Проектная и исследовательская деятельность как способ формирования </a:t>
            </a:r>
            <a:r>
              <a:rPr lang="ru-RU" altLang="ru-RU" sz="2000" dirty="0" err="1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метапредметных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результатов обучения в условиях реализации ФГОС»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err="1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____________________________________________________Фихтер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Ольга Валериевна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1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Фамилия, имя, отчество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____________________________________________________МБОУ «СШ № 23 с углубленным изучением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иностранных языков» </a:t>
            </a:r>
            <a:r>
              <a:rPr lang="ru-RU" altLang="ru-RU" sz="2000" dirty="0" err="1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ХМАО-Югра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, г. Нижневартовск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1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Образовательное учреждение, район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latin typeface="Calibri" pitchFamily="34" charset="0"/>
              <a:ea typeface="Estrangelo Edessa" pitchFamily="66" charset="0"/>
              <a:cs typeface="Estrangelo Edessa" pitchFamily="66" charset="0"/>
            </a:endParaRP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1320800" y="5133975"/>
            <a:ext cx="611981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EAE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B77BB4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cs typeface="Arial" pitchFamily="34" charset="0"/>
              </a:rPr>
              <a:t>На </a:t>
            </a:r>
            <a:r>
              <a:rPr lang="ru-RU" altLang="ru-RU" sz="2000" b="1" dirty="0" smtClean="0">
                <a:solidFill>
                  <a:srgbClr val="000000"/>
                </a:solidFill>
                <a:cs typeface="Arial" pitchFamily="34" charset="0"/>
              </a:rPr>
              <a:t>тему: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u="sng" dirty="0" smtClean="0">
                <a:latin typeface="+mj-lt"/>
              </a:rPr>
              <a:t>Методическая разработка по выполнению исследовательской работы.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u-RU" altLang="ru-RU" sz="1400" i="1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12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68346"/>
          </a:xfrm>
        </p:spPr>
        <p:txBody>
          <a:bodyPr/>
          <a:lstStyle/>
          <a:p>
            <a:pPr algn="ctr"/>
            <a:r>
              <a:rPr lang="ru-RU" sz="2400" b="1" dirty="0" smtClean="0"/>
              <a:t>Оценивание успешности обучающегося в выполнении проекта или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429684" cy="5472130"/>
          </a:xfrm>
        </p:spPr>
        <p:txBody>
          <a:bodyPr/>
          <a:lstStyle/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степень самостоятельности в выполнении различных этапов работы над проектом;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степень включённости в групповую работу и чёткость выполнения отведённой роли;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практическое использование предметных и общешкольных ЗУН;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количество новой информации использованной для выполнения проекта;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степень осмысления использованной информации;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уровень сложности и степень владения использованными методиками;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оригинальность идеи, способа решения проблемы;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осмысление проблемы проекта и формулирование цели проекта или исследования;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7620000" cy="5615006"/>
          </a:xfrm>
        </p:spPr>
        <p:txBody>
          <a:bodyPr/>
          <a:lstStyle/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уровень организации и проведения презентации: устного сообщения, письменного отчёта, обеспечения объёктами наглядности;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владение рефлексией;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творческий подход в подготовке объектов наглядности презентации;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социальное и прикладное значение полученных результатов. </a:t>
            </a:r>
          </a:p>
          <a:p>
            <a:endParaRPr lang="ru-RU" dirty="0" smtClean="0">
              <a:latin typeface="Cambria Math" pitchFamily="18" charset="0"/>
              <a:ea typeface="Cambria Math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428604"/>
          </a:xfrm>
        </p:spPr>
        <p:txBody>
          <a:bodyPr/>
          <a:lstStyle/>
          <a:p>
            <a:pPr algn="ctr"/>
            <a:r>
              <a:rPr lang="ru-RU" sz="2000" dirty="0" smtClean="0"/>
              <a:t>Литература: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15436" cy="6357982"/>
          </a:xfrm>
        </p:spPr>
        <p:txBody>
          <a:bodyPr/>
          <a:lstStyle/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Громыко Ю. В. Понятие и проект в теории развивающего образования В. В. Давыдова //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Изв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Рос. акад. образования.- 2000.- N 2.- C. 36-43.- (Филос.-психол. основы теории В. В. Давыдова). </a:t>
            </a:r>
          </a:p>
          <a:p>
            <a:pPr lvl="0"/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Гузеев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 В. В. Образовательная технология: от приёма до философии М., 1996 </a:t>
            </a:r>
          </a:p>
          <a:p>
            <a:pPr lvl="0"/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Гузеев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 В. В. Развитие образовательной технологии. — М., 1998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Новикова Т. Проектные технологии на уроках и во внеурочной деятельности. //Народное образование, № 7, 2000, с 151-157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Новые педагогические и информационные технологии в системе образования. Учеб. пособие для студ.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пед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вузов и системы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повыш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квалиф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пед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кадров/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Полат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 Е. С. и др.Под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ред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Е. С. 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Полат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 — М.,: Издательский центр «Академия», 1999, — 224 с. </a:t>
            </a:r>
          </a:p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Борзенко В. И., Обухов А. С. Насильно мил не будешь. Подходы к проблеме мотивации в учебно-исследовательской деятельности // Развитие исследовательской деятельности учащихся: Мет. сборник. М.: Народное образование, 2001. С. </a:t>
            </a:r>
            <a:r>
              <a:rPr lang="ru-RU" smtClean="0">
                <a:latin typeface="Cambria Math" pitchFamily="18" charset="0"/>
                <a:ea typeface="Cambria Math" pitchFamily="18" charset="0"/>
              </a:rPr>
              <a:t>80.</a:t>
            </a:r>
            <a:endParaRPr lang="ru-RU" dirty="0" smtClean="0">
              <a:latin typeface="Cambria Math" pitchFamily="18" charset="0"/>
              <a:ea typeface="Cambria Math" pitchFamily="18" charset="0"/>
            </a:endParaRPr>
          </a:p>
          <a:p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620000" cy="5900758"/>
          </a:xfrm>
        </p:spPr>
        <p:txBody>
          <a:bodyPr/>
          <a:lstStyle/>
          <a:p>
            <a:r>
              <a:rPr lang="ru-RU" sz="2000" b="1" dirty="0" smtClean="0">
                <a:latin typeface="+mj-lt"/>
              </a:rPr>
              <a:t>Исследовательская деятельность обучающихся</a:t>
            </a:r>
            <a:r>
              <a:rPr lang="ru-RU" sz="2000" dirty="0" smtClean="0">
                <a:latin typeface="+mj-lt"/>
              </a:rPr>
              <a:t> – деятельность учащихся, связанная с решением учащимися творческой, исследовательской задачи с заранее неизвестным решением (в отличие от практикума, служащего для иллюстрации тех или иных законов природы) и предполагающая наличие основных этапов, характерных для исследования в научной сфере, нормированную исходя из принятых в науке традиций: постановку проблемы, изучение теории, посвященной данной проблематике, подбор методик исследования и практическое овладение ими, сбор собственного материала, его анализ и обобщение, научный комментарий, собственные выводы. Любое исследование, неважно, в какой области естественных или гуманитарных наук оно выполняется, имеет подобную структуру. Такая цепочка является неотъемлемой принадлежностью исследовательской деятельности, нормой ее проведения.</a:t>
            </a:r>
          </a:p>
          <a:p>
            <a:endParaRPr lang="ru-RU" sz="2000" dirty="0"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620000" cy="5500726"/>
          </a:xfrm>
        </p:spPr>
        <p:txBody>
          <a:bodyPr/>
          <a:lstStyle/>
          <a:p>
            <a:r>
              <a:rPr lang="ru-RU" b="1" dirty="0" smtClean="0">
                <a:latin typeface="+mj-lt"/>
              </a:rPr>
              <a:t>Проектная деятельность обучающихся</a:t>
            </a:r>
            <a:r>
              <a:rPr lang="ru-RU" dirty="0" smtClean="0">
                <a:latin typeface="+mj-lt"/>
              </a:rPr>
              <a:t> – совместная учебно-познавательная, творческая или игровая деятельность учащихся, имеющая общую цель, согласованные методы, способы деятельности, направленная на достижение общего результата деятельности. Непременным условием проектной деятельности является наличие заранее выработанных представлений о конечном продукте деятельности, этапов проектирования (выработка концепции, определение целей и задач проекта, доступных и оптимальных ресурсов деятельности, создание плана, программ и организация деятельности по реализации проекта) и реализации проекта, включая его осмысление и рефлексию результатов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620000" cy="5686444"/>
          </a:xfrm>
        </p:spPr>
        <p:txBody>
          <a:bodyPr/>
          <a:lstStyle/>
          <a:p>
            <a:r>
              <a:rPr lang="ru-RU" b="1" dirty="0" smtClean="0">
                <a:latin typeface="+mj-lt"/>
              </a:rPr>
              <a:t>Проектно-исследовательская деятельность</a:t>
            </a:r>
            <a:r>
              <a:rPr lang="ru-RU" dirty="0" smtClean="0">
                <a:latin typeface="+mj-lt"/>
              </a:rPr>
              <a:t> – </a:t>
            </a:r>
            <a:r>
              <a:rPr lang="ru-RU" dirty="0" err="1" smtClean="0">
                <a:latin typeface="+mj-lt"/>
              </a:rPr>
              <a:t>деятельность</a:t>
            </a:r>
            <a:r>
              <a:rPr lang="ru-RU" dirty="0" smtClean="0">
                <a:latin typeface="+mj-lt"/>
              </a:rPr>
              <a:t> по проектированию собственного исследования, предполагающая выделение целей и задач, выделение принципов отбора методик, планирование хода исследования, определение ожидаемых результатов, оценка реализуемости исследования, определение необходимых ресурсов. Является организационной рамкой исследования.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Классификация задач по сложности.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329254"/>
          </a:xfrm>
        </p:spPr>
        <p:txBody>
          <a:bodyPr/>
          <a:lstStyle/>
          <a:p>
            <a:r>
              <a:rPr lang="ru-RU" i="1" dirty="0" smtClean="0">
                <a:latin typeface="Cambria Math" pitchFamily="18" charset="0"/>
                <a:ea typeface="Cambria Math" pitchFamily="18" charset="0"/>
              </a:rPr>
              <a:t>Задачи практикума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служат для иллюстрации какого-либо явления. В этом случае изменяется какой-либо параметр (например, температура) и исследуется связанное с этим изменение, например, объема. Результат стабилен и не требует анализа.</a:t>
            </a:r>
          </a:p>
          <a:p>
            <a:r>
              <a:rPr lang="ru-RU" i="1" dirty="0" smtClean="0">
                <a:latin typeface="Cambria Math" pitchFamily="18" charset="0"/>
                <a:ea typeface="Cambria Math" pitchFamily="18" charset="0"/>
              </a:rPr>
              <a:t>Исследовательские задачи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представляют собой класс задач, которые применимы в образовательных учреждениях. В них исследуемая величина зависит от нескольких несложных факторов (например, загрязненность местности в зависимости от расстояния до трубы завода и метеоусловий). Влияние факторов на исследуемую величину представляет собой прекрасный объект для анализа, посильного учащимся.</a:t>
            </a:r>
          </a:p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В </a:t>
            </a:r>
            <a:r>
              <a:rPr lang="ru-RU" i="1" dirty="0" smtClean="0">
                <a:latin typeface="Cambria Math" pitchFamily="18" charset="0"/>
                <a:ea typeface="Cambria Math" pitchFamily="18" charset="0"/>
              </a:rPr>
              <a:t>научных задачах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присутствуют много факторов, влияние которых на исследуемые величины достаточно сложно. Анализ таких задач требует широкого кругозора и научной интуиции и неприменимы в образовательном процессе.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357322"/>
          </a:xfrm>
        </p:spPr>
        <p:txBody>
          <a:bodyPr/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Учебный проект или исследование с точки зрения учителя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– это интегративное дидактическое средство развития, обучения и воспитания, которое позволяет вырабатывать и развивать специфические умения и навыки проектирования и исследования у обучающихся, а именно учить: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715436" cy="4800600"/>
          </a:xfrm>
        </p:spPr>
        <p:txBody>
          <a:bodyPr/>
          <a:lstStyle/>
          <a:p>
            <a:pPr lvl="0"/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проблематизации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(рассмотрению проблемного поля и выделению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подпроблем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, формулированию ведущей проблемы и постановке задач, вытекающих из этой проблемы); </a:t>
            </a:r>
          </a:p>
          <a:p>
            <a:pPr lvl="0"/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целеполаганию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и планированию содержательной деятельности ученика;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самоанализу и рефлексии (результативности и успешности решения проблемы проекта);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представление результатов своей деятельности и хода работы; </a:t>
            </a:r>
          </a:p>
          <a:p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620000" cy="5686444"/>
          </a:xfrm>
        </p:spPr>
        <p:txBody>
          <a:bodyPr/>
          <a:lstStyle/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презентации в различных формах, с использованием специально подготовленный продукт проектирования (макета, плаката, компьютерной презентации, чертежей, моделей, театрализации, видео, аудио и сценических представлений и др.);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поиску и отбору актуальной информации и усвоению необходимого знания;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практическому применению школьных знаний в различных, в том числе и нетиповых, ситуациях;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выбору, освоению и использованию подходящей технологии изготовления продукта проектирования; </a:t>
            </a:r>
          </a:p>
          <a:p>
            <a:pPr lvl="0"/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проведению исследования (анализу, синтезу, выдвижению гипотезы, детализации и обобщению).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96908"/>
          </a:xfrm>
        </p:spPr>
        <p:txBody>
          <a:bodyPr/>
          <a:lstStyle/>
          <a:p>
            <a:pPr algn="ctr"/>
            <a:r>
              <a:rPr lang="ru-RU" sz="2400" b="1" dirty="0" smtClean="0"/>
              <a:t>Обеспечение осуществления учебного проекта или исследования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620000" cy="5472130"/>
          </a:xfrm>
        </p:spPr>
        <p:txBody>
          <a:bodyPr/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Для того чтобы создать условия для самостоятельной творческой проектной и исследовательской деятельности обучающимся необходимо проводить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подготовительную работу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. Должны быть предусмотрены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ресурсы учебного времени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, для того чтобы избежать перегрузки обучающихся и педагогов. Приступая к работе, обучающийся должен владеть необходимыми знаниями, умениями и навыками (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стартовые ЗУН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) в содержательной области проекта или исследования. Ему понадобятся до определённой степени сформированные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специфические умения и навыки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(проектирования или исследования) для самостоятельной работы.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Новое знание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для обучающихся в ходе проекта или исследования учитель может дать, но в очень незначительном объёме и только в момент его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востребованности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обучающимися.</a:t>
            </a:r>
          </a:p>
          <a:p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358246" cy="6043634"/>
          </a:xfrm>
        </p:spPr>
        <p:txBody>
          <a:bodyPr/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Каждый проект или исследование должны быть обеспечены всем необходимым: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материально-техническое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и 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учебно-методическое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оснащение,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кадровое обеспечение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(дополнительно привлекаемые участники, специалисты),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информационные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(фонд и каталоги библиотеки, Интернет,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CD-Rom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аудио и видео материалы и т.д.) и 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информационно-технологические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ресурсы (компьютеры и др. техника с программным обеспечением),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организационное обеспечение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(специальное расписание занятий, аудиторий, работы библиотеки, выхода в Интернет), отдельное от урочных занятий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место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(не ограничивающее свободную деятельность помещение с необходимыми ресурсами и оборудованием —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медиатека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). Разные проекты потребуют разное обеспечение. Проектная и исследовательская деятельность обучающихся побуждает к организации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информационного пространства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образовательного учреждения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E7ECED"/>
      </a:lt2>
      <a:accent1>
        <a:srgbClr val="92D050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352</Words>
  <Application>Microsoft Office PowerPoint</Application>
  <PresentationFormat>Экран (4:3)</PresentationFormat>
  <Paragraphs>62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Слайд 1</vt:lpstr>
      <vt:lpstr>Слайд 2</vt:lpstr>
      <vt:lpstr>Слайд 3</vt:lpstr>
      <vt:lpstr>Слайд 4</vt:lpstr>
      <vt:lpstr>Классификация задач по сложности. </vt:lpstr>
      <vt:lpstr>Учебный проект или исследование с точки зрения учителя – это интегративное дидактическое средство развития, обучения и воспитания, которое позволяет вырабатывать и развивать специфические умения и навыки проектирования и исследования у обучающихся, а именно учить: </vt:lpstr>
      <vt:lpstr>Слайд 7</vt:lpstr>
      <vt:lpstr>Обеспечение осуществления учебного проекта или исследования </vt:lpstr>
      <vt:lpstr>Слайд 9</vt:lpstr>
      <vt:lpstr>Оценивание успешности обучающегося в выполнении проекта или исследования </vt:lpstr>
      <vt:lpstr>Слайд 11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User</cp:lastModifiedBy>
  <cp:revision>11</cp:revision>
  <dcterms:created xsi:type="dcterms:W3CDTF">2016-08-07T09:38:06Z</dcterms:created>
  <dcterms:modified xsi:type="dcterms:W3CDTF">2017-02-06T07:30:28Z</dcterms:modified>
</cp:coreProperties>
</file>