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61" r:id="rId2"/>
    <p:sldId id="289" r:id="rId3"/>
    <p:sldId id="292" r:id="rId4"/>
    <p:sldId id="262" r:id="rId5"/>
    <p:sldId id="257" r:id="rId6"/>
    <p:sldId id="258" r:id="rId7"/>
    <p:sldId id="263" r:id="rId8"/>
    <p:sldId id="264" r:id="rId9"/>
    <p:sldId id="288" r:id="rId10"/>
    <p:sldId id="270" r:id="rId11"/>
    <p:sldId id="265" r:id="rId12"/>
    <p:sldId id="266" r:id="rId13"/>
    <p:sldId id="267" r:id="rId14"/>
    <p:sldId id="269" r:id="rId15"/>
    <p:sldId id="274" r:id="rId16"/>
    <p:sldId id="271" r:id="rId17"/>
    <p:sldId id="275" r:id="rId18"/>
    <p:sldId id="276" r:id="rId19"/>
    <p:sldId id="278" r:id="rId20"/>
    <p:sldId id="280" r:id="rId21"/>
    <p:sldId id="279" r:id="rId22"/>
    <p:sldId id="293" r:id="rId23"/>
    <p:sldId id="296" r:id="rId24"/>
    <p:sldId id="297" r:id="rId25"/>
    <p:sldId id="299" r:id="rId26"/>
    <p:sldId id="295" r:id="rId27"/>
    <p:sldId id="272" r:id="rId28"/>
    <p:sldId id="27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00"/>
    <a:srgbClr val="0000FF"/>
    <a:srgbClr val="FFFF00"/>
    <a:srgbClr val="0066FF"/>
    <a:srgbClr val="FF3399"/>
    <a:srgbClr val="006600"/>
    <a:srgbClr val="008A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95" autoAdjust="0"/>
    <p:restoredTop sz="94400" autoAdjust="0"/>
  </p:normalViewPr>
  <p:slideViewPr>
    <p:cSldViewPr>
      <p:cViewPr varScale="1">
        <p:scale>
          <a:sx n="75" d="100"/>
          <a:sy n="75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ru-RU" sz="1800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3BE6CAA7-AD37-487F-92C6-BEFF2F6A3A9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" name="Rectangle 4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BDFB3CA-7AD4-44A4-BF01-7EAD1063751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447800" y="304800"/>
            <a:ext cx="769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>
                <a:solidFill>
                  <a:schemeClr val="tx2"/>
                </a:solidFill>
              </a:rPr>
              <a:t>Муниципальное казенное дошкольное образовательное учреждение «Детский сад № 2».</a:t>
            </a:r>
            <a:br>
              <a:rPr lang="ru-RU" altLang="ru-RU" sz="1400">
                <a:solidFill>
                  <a:schemeClr val="tx2"/>
                </a:solidFill>
              </a:rPr>
            </a:br>
            <a:endParaRPr lang="ru-RU" altLang="ru-RU" sz="140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447800" y="1752600"/>
            <a:ext cx="7010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solidFill>
                  <a:srgbClr val="0000FF"/>
                </a:solidFill>
              </a:rPr>
              <a:t>Проект по экологии для детей 4-5 лет.</a:t>
            </a:r>
          </a:p>
          <a:p>
            <a:pPr algn="ctr" eaLnBrk="1" hangingPunct="1"/>
            <a:endParaRPr lang="ru-RU" altLang="ru-RU">
              <a:solidFill>
                <a:srgbClr val="0000FF"/>
              </a:solidFill>
            </a:endParaRPr>
          </a:p>
          <a:p>
            <a:pPr algn="ctr" eaLnBrk="1" hangingPunct="1"/>
            <a:r>
              <a:rPr lang="ru-RU" altLang="ru-RU" sz="3600" b="1">
                <a:solidFill>
                  <a:srgbClr val="FF3399"/>
                </a:solidFill>
              </a:rPr>
              <a:t>Тема: « Мир цветов »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895600" y="3657600"/>
            <a:ext cx="5867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1" hangingPunct="1"/>
            <a:endParaRPr lang="ru-RU" altLang="ru-RU" sz="1800" dirty="0"/>
          </a:p>
          <a:p>
            <a:pPr algn="ctr" eaLnBrk="1" hangingPunct="1"/>
            <a:r>
              <a:rPr lang="ru-RU" altLang="ru-RU" sz="1800" dirty="0" smtClean="0"/>
              <a:t>             Автор:  воспитатель</a:t>
            </a:r>
            <a:r>
              <a:rPr lang="en-US" altLang="ru-RU" sz="1800" dirty="0" smtClean="0"/>
              <a:t> </a:t>
            </a:r>
            <a:endParaRPr lang="ru-RU" altLang="ru-RU" sz="1800" dirty="0" smtClean="0"/>
          </a:p>
          <a:p>
            <a:pPr algn="ctr" eaLnBrk="1" hangingPunct="1"/>
            <a:r>
              <a:rPr lang="ru-RU" altLang="ru-RU" sz="1800" dirty="0" smtClean="0"/>
              <a:t>                                  Савинкова Юлия Владимировна  </a:t>
            </a:r>
            <a:endParaRPr lang="ru-RU" altLang="ru-RU" sz="1800" dirty="0"/>
          </a:p>
          <a:p>
            <a:pPr algn="r" eaLnBrk="1" hangingPunct="1"/>
            <a:endParaRPr lang="ru-RU" altLang="ru-RU" sz="1800" dirty="0"/>
          </a:p>
          <a:p>
            <a:pPr algn="r" eaLnBrk="1" hangingPunct="1"/>
            <a:endParaRPr lang="ru-RU" altLang="ru-RU" sz="1800" dirty="0"/>
          </a:p>
          <a:p>
            <a:pPr algn="r" eaLnBrk="1" hangingPunct="1"/>
            <a:endParaRPr lang="ru-RU" altLang="ru-RU" sz="1800" dirty="0" smtClean="0"/>
          </a:p>
          <a:p>
            <a:pPr algn="r" eaLnBrk="1" hangingPunct="1"/>
            <a:endParaRPr lang="ru-RU" altLang="ru-RU" sz="1800" dirty="0"/>
          </a:p>
          <a:p>
            <a:pPr algn="r" eaLnBrk="1" hangingPunct="1"/>
            <a:endParaRPr lang="ru-RU" altLang="ru-RU" sz="1800" dirty="0" smtClean="0"/>
          </a:p>
          <a:p>
            <a:pPr algn="r" eaLnBrk="1" hangingPunct="1"/>
            <a:endParaRPr lang="ru-RU" altLang="ru-RU" sz="1800" dirty="0"/>
          </a:p>
          <a:p>
            <a:pPr eaLnBrk="1" hangingPunct="1"/>
            <a:r>
              <a:rPr lang="ru-RU" altLang="ru-RU" sz="1800" dirty="0" err="1" smtClean="0"/>
              <a:t>пгт</a:t>
            </a:r>
            <a:r>
              <a:rPr lang="ru-RU" altLang="ru-RU" sz="1800" dirty="0"/>
              <a:t>. Ижморский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057400" y="990600"/>
            <a:ext cx="50292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3300"/>
                </a:solidFill>
              </a:rPr>
              <a:t>Стратегия достижения поставленных целей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1"/>
          <p:cNvSpPr>
            <a:spLocks noChangeArrowheads="1"/>
          </p:cNvSpPr>
          <p:nvPr/>
        </p:nvSpPr>
        <p:spPr bwMode="auto">
          <a:xfrm>
            <a:off x="3492500" y="2420938"/>
            <a:ext cx="2087563" cy="2071687"/>
          </a:xfrm>
          <a:prstGeom prst="ellipse">
            <a:avLst/>
          </a:prstGeom>
          <a:solidFill>
            <a:srgbClr val="FFFF00"/>
          </a:solidFill>
          <a:ln w="25560">
            <a:solidFill>
              <a:srgbClr val="FFC000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FF0000"/>
                </a:solidFill>
              </a:rPr>
              <a:t>«Мир цветов»</a:t>
            </a: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400" b="1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3315" name="Rectangle 13"/>
          <p:cNvSpPr>
            <a:spLocks noChangeArrowheads="1"/>
          </p:cNvSpPr>
          <p:nvPr/>
        </p:nvSpPr>
        <p:spPr bwMode="auto">
          <a:xfrm>
            <a:off x="4479925" y="32258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altLang="ru-RU" sz="1800" b="1">
              <a:solidFill>
                <a:srgbClr val="FFFF00"/>
              </a:solidFill>
            </a:endParaRPr>
          </a:p>
          <a:p>
            <a:pPr eaLnBrk="1" hangingPunct="1"/>
            <a:endParaRPr lang="ru-RU" altLang="ru-RU" sz="1400" b="1">
              <a:solidFill>
                <a:srgbClr val="FFFF00"/>
              </a:solidFill>
            </a:endParaRPr>
          </a:p>
        </p:txBody>
      </p:sp>
      <p:sp>
        <p:nvSpPr>
          <p:cNvPr id="13316" name="Rectangle 14"/>
          <p:cNvSpPr>
            <a:spLocks noChangeArrowheads="1"/>
          </p:cNvSpPr>
          <p:nvPr/>
        </p:nvSpPr>
        <p:spPr bwMode="auto">
          <a:xfrm>
            <a:off x="4479925" y="32766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altLang="ru-RU" sz="1400" b="1">
              <a:solidFill>
                <a:srgbClr val="FFFF00"/>
              </a:solidFill>
            </a:endParaRPr>
          </a:p>
        </p:txBody>
      </p:sp>
      <p:sp>
        <p:nvSpPr>
          <p:cNvPr id="13317" name="Oval 23"/>
          <p:cNvSpPr>
            <a:spLocks noChangeArrowheads="1"/>
          </p:cNvSpPr>
          <p:nvPr/>
        </p:nvSpPr>
        <p:spPr bwMode="auto">
          <a:xfrm rot="-3025071">
            <a:off x="5427663" y="3832225"/>
            <a:ext cx="1371600" cy="2371725"/>
          </a:xfrm>
          <a:prstGeom prst="ellipse">
            <a:avLst/>
          </a:prstGeom>
          <a:solidFill>
            <a:srgbClr val="7030A0"/>
          </a:solidFill>
          <a:ln w="25560">
            <a:solidFill>
              <a:srgbClr val="0B5292"/>
            </a:solidFill>
            <a:round/>
            <a:headEnd/>
            <a:tailEnd/>
          </a:ln>
        </p:spPr>
        <p:txBody>
          <a:bodyPr vert="eaVert"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FF9900"/>
                </a:solidFill>
                <a:latin typeface="Century Schoolbook" pitchFamily="18" charset="0"/>
              </a:rPr>
              <a:t>Коммуникативная</a:t>
            </a:r>
          </a:p>
        </p:txBody>
      </p:sp>
      <p:sp>
        <p:nvSpPr>
          <p:cNvPr id="13318" name="Oval 19"/>
          <p:cNvSpPr>
            <a:spLocks noChangeArrowheads="1"/>
          </p:cNvSpPr>
          <p:nvPr/>
        </p:nvSpPr>
        <p:spPr bwMode="auto">
          <a:xfrm rot="559205">
            <a:off x="3505200" y="4495800"/>
            <a:ext cx="1462088" cy="2255838"/>
          </a:xfrm>
          <a:prstGeom prst="ellipse">
            <a:avLst/>
          </a:prstGeom>
          <a:solidFill>
            <a:srgbClr val="0C9B74"/>
          </a:solidFill>
          <a:ln w="25560">
            <a:solidFill>
              <a:srgbClr val="08674D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FF33CC"/>
                </a:solidFill>
              </a:rPr>
              <a:t>Трудовая </a:t>
            </a:r>
          </a:p>
        </p:txBody>
      </p:sp>
      <p:sp>
        <p:nvSpPr>
          <p:cNvPr id="13319" name="Oval 11"/>
          <p:cNvSpPr>
            <a:spLocks noChangeArrowheads="1"/>
          </p:cNvSpPr>
          <p:nvPr/>
        </p:nvSpPr>
        <p:spPr bwMode="auto">
          <a:xfrm rot="-2190764">
            <a:off x="1538288" y="4119563"/>
            <a:ext cx="2414587" cy="1376362"/>
          </a:xfrm>
          <a:prstGeom prst="ellipse">
            <a:avLst/>
          </a:prstGeom>
          <a:gradFill rotWithShape="0">
            <a:gsLst>
              <a:gs pos="0">
                <a:srgbClr val="EAFCC5"/>
              </a:gs>
              <a:gs pos="100000">
                <a:srgbClr val="D5FF76"/>
              </a:gs>
            </a:gsLst>
            <a:path path="shape">
              <a:fillToRect l="50000" t="50000" r="50000" b="50000"/>
            </a:path>
          </a:gradFill>
          <a:ln w="12600">
            <a:solidFill>
              <a:srgbClr val="9BC02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0066FF"/>
                </a:solidFill>
                <a:latin typeface="Century Schoolbook" pitchFamily="18" charset="0"/>
              </a:rPr>
              <a:t>Познавательно- исследовательская</a:t>
            </a:r>
          </a:p>
        </p:txBody>
      </p:sp>
      <p:sp>
        <p:nvSpPr>
          <p:cNvPr id="13320" name="Oval 20"/>
          <p:cNvSpPr>
            <a:spLocks noChangeArrowheads="1"/>
          </p:cNvSpPr>
          <p:nvPr/>
        </p:nvSpPr>
        <p:spPr bwMode="auto">
          <a:xfrm rot="343568">
            <a:off x="1120775" y="2378075"/>
            <a:ext cx="2370138" cy="1411288"/>
          </a:xfrm>
          <a:prstGeom prst="ellipse">
            <a:avLst/>
          </a:prstGeom>
          <a:solidFill>
            <a:srgbClr val="0F6FC6"/>
          </a:solidFill>
          <a:ln w="25560">
            <a:solidFill>
              <a:srgbClr val="0B5292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FF9900"/>
                </a:solidFill>
              </a:rPr>
              <a:t>Музыкально- художественная</a:t>
            </a: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400" b="1">
              <a:solidFill>
                <a:srgbClr val="FF9900"/>
              </a:solidFill>
              <a:latin typeface="Century Schoolbook" pitchFamily="18" charset="0"/>
            </a:endParaRPr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 rot="-2293524">
            <a:off x="2468563" y="307975"/>
            <a:ext cx="1428750" cy="2520950"/>
          </a:xfrm>
          <a:prstGeom prst="ellipse">
            <a:avLst/>
          </a:prstGeom>
          <a:solidFill>
            <a:srgbClr val="FFC000"/>
          </a:solidFill>
          <a:ln w="25560">
            <a:solidFill>
              <a:srgbClr val="FFFF00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200" b="1">
                <a:solidFill>
                  <a:schemeClr val="accent2"/>
                </a:solidFill>
                <a:latin typeface="Century Schoolbook" pitchFamily="18" charset="0"/>
              </a:rPr>
              <a:t>Чтение художественной литературы</a:t>
            </a:r>
          </a:p>
        </p:txBody>
      </p:sp>
      <p:sp>
        <p:nvSpPr>
          <p:cNvPr id="13322" name="Oval 13"/>
          <p:cNvSpPr>
            <a:spLocks noChangeArrowheads="1"/>
          </p:cNvSpPr>
          <p:nvPr/>
        </p:nvSpPr>
        <p:spPr bwMode="auto">
          <a:xfrm rot="1096595">
            <a:off x="4302125" y="241300"/>
            <a:ext cx="1423988" cy="2154238"/>
          </a:xfrm>
          <a:prstGeom prst="ellipse">
            <a:avLst/>
          </a:prstGeom>
          <a:solidFill>
            <a:srgbClr val="91C6F7"/>
          </a:solidFill>
          <a:ln w="25560">
            <a:solidFill>
              <a:srgbClr val="59AAF2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>
                <a:solidFill>
                  <a:srgbClr val="FFFF00"/>
                </a:solidFill>
              </a:rPr>
              <a:t>Двигательная деятельность»</a:t>
            </a: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400" b="1">
              <a:solidFill>
                <a:srgbClr val="FFFF00"/>
              </a:solidFill>
            </a:endParaRP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 b="1">
              <a:solidFill>
                <a:srgbClr val="FFFF00"/>
              </a:solidFill>
            </a:endParaRPr>
          </a:p>
        </p:txBody>
      </p:sp>
      <p:sp>
        <p:nvSpPr>
          <p:cNvPr id="13323" name="Oval 22"/>
          <p:cNvSpPr>
            <a:spLocks noChangeArrowheads="1"/>
          </p:cNvSpPr>
          <p:nvPr/>
        </p:nvSpPr>
        <p:spPr bwMode="auto">
          <a:xfrm rot="-7193784">
            <a:off x="5771356" y="959644"/>
            <a:ext cx="1439863" cy="2460625"/>
          </a:xfrm>
          <a:prstGeom prst="ellipse">
            <a:avLst/>
          </a:prstGeom>
          <a:solidFill>
            <a:srgbClr val="FF0000"/>
          </a:solidFill>
          <a:ln w="25560">
            <a:solidFill>
              <a:srgbClr val="FFC000"/>
            </a:solidFill>
            <a:round/>
            <a:headEnd/>
            <a:tailEnd/>
          </a:ln>
        </p:spPr>
        <p:txBody>
          <a:bodyPr vert="eaVert"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800" b="1">
                <a:solidFill>
                  <a:srgbClr val="0066FF"/>
                </a:solidFill>
                <a:latin typeface="Century Schoolbook" pitchFamily="18" charset="0"/>
              </a:rPr>
              <a:t>Игровая</a:t>
            </a:r>
          </a:p>
        </p:txBody>
      </p:sp>
      <p:sp>
        <p:nvSpPr>
          <p:cNvPr id="13324" name="Oval 18"/>
          <p:cNvSpPr>
            <a:spLocks noChangeArrowheads="1"/>
          </p:cNvSpPr>
          <p:nvPr/>
        </p:nvSpPr>
        <p:spPr bwMode="auto">
          <a:xfrm rot="793650">
            <a:off x="5583238" y="3065463"/>
            <a:ext cx="2368550" cy="1298575"/>
          </a:xfrm>
          <a:prstGeom prst="ellipse">
            <a:avLst/>
          </a:prstGeom>
          <a:gradFill rotWithShape="0">
            <a:gsLst>
              <a:gs pos="0">
                <a:srgbClr val="C3FFE3"/>
              </a:gs>
              <a:gs pos="100000">
                <a:srgbClr val="76FFC5"/>
              </a:gs>
            </a:gsLst>
            <a:path path="shape">
              <a:fillToRect l="50000" t="50000" r="50000" b="50000"/>
            </a:path>
          </a:gradFill>
          <a:ln w="12600">
            <a:solidFill>
              <a:srgbClr val="00BE8A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>
                <a:solidFill>
                  <a:srgbClr val="FF0000"/>
                </a:solidFill>
              </a:rPr>
              <a:t>Продуктивная</a:t>
            </a: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40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209800" y="533400"/>
            <a:ext cx="56388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3300"/>
                </a:solidFill>
              </a:rPr>
              <a:t>План мероприятий и ожидаемые результаты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981200" y="914400"/>
            <a:ext cx="54102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FontTx/>
              <a:buChar char="•"/>
            </a:pPr>
            <a:r>
              <a:rPr lang="ru-RU" altLang="ru-RU" sz="1800" b="1">
                <a:solidFill>
                  <a:srgbClr val="0000FF"/>
                </a:solidFill>
              </a:rPr>
              <a:t>Проект «Комнатные и садовые растения» продолжительностью в 5 дней обучения по доминирующей в проекте деятельности «Познавательное» и «Художественно-эстетическое» развитие» проходит в весенний период. </a:t>
            </a:r>
          </a:p>
          <a:p>
            <a:pPr eaLnBrk="1" hangingPunct="1">
              <a:buFontTx/>
              <a:buChar char="•"/>
            </a:pPr>
            <a:r>
              <a:rPr lang="ru-RU" altLang="ru-RU" sz="1800" b="1">
                <a:solidFill>
                  <a:srgbClr val="0000FF"/>
                </a:solidFill>
              </a:rPr>
              <a:t>В ходе режимных моментов мы должны реализовать в каждом дне все виды детской деятельности. Общее количество занятий по основным видам организованной познавательной деятельности у детей должно быть 10 в неделю и каждое продолжительностью не более 20 минут (СанПиН 2.4.1.2660-10).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905000" y="228600"/>
            <a:ext cx="601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600" b="1" u="sng">
                <a:solidFill>
                  <a:srgbClr val="FF3300"/>
                </a:solidFill>
              </a:rPr>
              <a:t>План мероприятий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1524000" y="1219200"/>
            <a:ext cx="43434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>
                <a:solidFill>
                  <a:srgbClr val="0000FF"/>
                </a:solidFill>
              </a:rPr>
              <a:t>День 1:</a:t>
            </a:r>
          </a:p>
          <a:p>
            <a:pPr eaLnBrk="1" hangingPunct="1"/>
            <a:r>
              <a:rPr lang="ru-RU" altLang="ru-RU" sz="2400">
                <a:solidFill>
                  <a:srgbClr val="0000FF"/>
                </a:solidFill>
              </a:rPr>
              <a:t>«Уголок природы»</a:t>
            </a:r>
          </a:p>
          <a:p>
            <a:pPr eaLnBrk="1" hangingPunct="1"/>
            <a:r>
              <a:rPr lang="ru-RU" altLang="ru-RU" sz="2400" b="1">
                <a:solidFill>
                  <a:srgbClr val="0000FF"/>
                </a:solidFill>
              </a:rPr>
              <a:t>День 2:</a:t>
            </a:r>
          </a:p>
          <a:p>
            <a:pPr eaLnBrk="1" hangingPunct="1"/>
            <a:r>
              <a:rPr lang="ru-RU" altLang="ru-RU" sz="2400">
                <a:solidFill>
                  <a:srgbClr val="0000FF"/>
                </a:solidFill>
              </a:rPr>
              <a:t>«Я цветочек посажу, нашу группу наряжу»</a:t>
            </a:r>
          </a:p>
          <a:p>
            <a:pPr eaLnBrk="1" hangingPunct="1"/>
            <a:r>
              <a:rPr lang="ru-RU" altLang="ru-RU" sz="2400" b="1">
                <a:solidFill>
                  <a:srgbClr val="0000FF"/>
                </a:solidFill>
              </a:rPr>
              <a:t>День 3:</a:t>
            </a:r>
          </a:p>
          <a:p>
            <a:pPr eaLnBrk="1" hangingPunct="1"/>
            <a:r>
              <a:rPr lang="ru-RU" altLang="ru-RU" sz="2400">
                <a:solidFill>
                  <a:srgbClr val="0000FF"/>
                </a:solidFill>
              </a:rPr>
              <a:t>«Чтобы цветы цвели»</a:t>
            </a:r>
          </a:p>
          <a:p>
            <a:pPr eaLnBrk="1" hangingPunct="1"/>
            <a:r>
              <a:rPr lang="ru-RU" altLang="ru-RU" sz="2400" b="1">
                <a:solidFill>
                  <a:srgbClr val="0000FF"/>
                </a:solidFill>
              </a:rPr>
              <a:t>День 4:</a:t>
            </a:r>
          </a:p>
          <a:p>
            <a:pPr eaLnBrk="1" hangingPunct="1"/>
            <a:r>
              <a:rPr lang="ru-RU" altLang="ru-RU" sz="2400">
                <a:solidFill>
                  <a:srgbClr val="0000FF"/>
                </a:solidFill>
              </a:rPr>
              <a:t>«Как у нас в садочке»</a:t>
            </a:r>
          </a:p>
          <a:p>
            <a:pPr eaLnBrk="1" hangingPunct="1"/>
            <a:r>
              <a:rPr lang="ru-RU" altLang="ru-RU" sz="2400" b="1">
                <a:solidFill>
                  <a:srgbClr val="0000FF"/>
                </a:solidFill>
              </a:rPr>
              <a:t>День 5:</a:t>
            </a:r>
          </a:p>
          <a:p>
            <a:pPr eaLnBrk="1" hangingPunct="1"/>
            <a:r>
              <a:rPr lang="ru-RU" altLang="ru-RU" sz="2400">
                <a:solidFill>
                  <a:srgbClr val="0000FF"/>
                </a:solidFill>
              </a:rPr>
              <a:t>«Бал цветов»</a:t>
            </a:r>
          </a:p>
          <a:p>
            <a:pPr eaLnBrk="1">
              <a:lnSpc>
                <a:spcPct val="93000"/>
              </a:lnSpc>
              <a:spcBef>
                <a:spcPct val="50000"/>
              </a:spcBef>
            </a:pPr>
            <a:endParaRPr lang="ru-RU" altLang="ru-RU" sz="2400">
              <a:solidFill>
                <a:srgbClr val="0000F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476375" y="333375"/>
            <a:ext cx="6119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008000"/>
                </a:solidFill>
              </a:rPr>
              <a:t>Ожидаемые результаты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547813" y="1371600"/>
            <a:ext cx="553878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altLang="ru-RU" sz="1800" b="1">
                <a:solidFill>
                  <a:srgbClr val="FF3399"/>
                </a:solidFill>
              </a:rPr>
              <a:t>     -</a:t>
            </a:r>
            <a:r>
              <a:rPr lang="ru-RU" altLang="ru-RU" sz="1800"/>
              <a:t> </a:t>
            </a:r>
            <a:r>
              <a:rPr lang="ru-RU" altLang="ru-RU" sz="1800" b="1">
                <a:solidFill>
                  <a:srgbClr val="FF3399"/>
                </a:solidFill>
              </a:rPr>
              <a:t>формирование основ экологической  грамотности у детей;</a:t>
            </a:r>
            <a:br>
              <a:rPr lang="ru-RU" altLang="ru-RU" sz="1800" b="1">
                <a:solidFill>
                  <a:srgbClr val="FF3399"/>
                </a:solidFill>
              </a:rPr>
            </a:br>
            <a:r>
              <a:rPr lang="ru-RU" altLang="ru-RU" sz="1800" b="1">
                <a:solidFill>
                  <a:srgbClr val="FF3399"/>
                </a:solidFill>
              </a:rPr>
              <a:t>- воспитание ответственности за свои действия по отношению к окружающей среде;</a:t>
            </a:r>
            <a:br>
              <a:rPr lang="ru-RU" altLang="ru-RU" sz="1800" b="1">
                <a:solidFill>
                  <a:srgbClr val="FF3399"/>
                </a:solidFill>
              </a:rPr>
            </a:br>
            <a:r>
              <a:rPr lang="ru-RU" altLang="ru-RU" sz="1800" b="1">
                <a:solidFill>
                  <a:srgbClr val="FF3399"/>
                </a:solidFill>
              </a:rPr>
              <a:t>- вовлечение в познавательно-исследовательскую деятельность каждого ребенка;</a:t>
            </a:r>
            <a:br>
              <a:rPr lang="ru-RU" altLang="ru-RU" sz="1800" b="1">
                <a:solidFill>
                  <a:srgbClr val="FF3399"/>
                </a:solidFill>
              </a:rPr>
            </a:br>
            <a:r>
              <a:rPr lang="ru-RU" altLang="ru-RU" sz="1800" b="1">
                <a:solidFill>
                  <a:srgbClr val="FF3399"/>
                </a:solidFill>
              </a:rPr>
              <a:t>- развитие у детей коммуникативных навыков;</a:t>
            </a:r>
            <a:br>
              <a:rPr lang="ru-RU" altLang="ru-RU" sz="1800" b="1">
                <a:solidFill>
                  <a:srgbClr val="FF3399"/>
                </a:solidFill>
              </a:rPr>
            </a:br>
            <a:r>
              <a:rPr lang="ru-RU" altLang="ru-RU" sz="1800" b="1">
                <a:solidFill>
                  <a:srgbClr val="FF3399"/>
                </a:solidFill>
              </a:rPr>
              <a:t>- развитие творческих способностей</a:t>
            </a:r>
            <a:r>
              <a:rPr lang="ru-RU" altLang="ru-RU" sz="1800">
                <a:solidFill>
                  <a:srgbClr val="FF3399"/>
                </a:solidFill>
              </a:rPr>
              <a:t> </a:t>
            </a:r>
            <a:r>
              <a:rPr lang="ru-RU" altLang="ru-RU" sz="1800" b="1">
                <a:solidFill>
                  <a:srgbClr val="FF33CC"/>
                </a:solidFill>
              </a:rPr>
              <a:t> </a:t>
            </a:r>
            <a:r>
              <a:rPr lang="ru-RU" altLang="ru-RU" sz="1800" b="1">
                <a:solidFill>
                  <a:srgbClr val="FF3399"/>
                </a:solidFill>
              </a:rPr>
              <a:t>детей в процессе ознакомления с комнатными и садовыми растениями.</a:t>
            </a:r>
          </a:p>
          <a:p>
            <a:pPr marL="342900" indent="-342900" eaLnBrk="1" hangingPunct="1"/>
            <a:r>
              <a:rPr lang="ru-RU" altLang="ru-RU" sz="1800" b="1">
                <a:solidFill>
                  <a:srgbClr val="FF3399"/>
                </a:solidFill>
              </a:rPr>
              <a:t>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209800" y="1371600"/>
            <a:ext cx="455771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3300"/>
                </a:solidFill>
              </a:rPr>
              <a:t>План работы по реализации проекта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9460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339975" y="0"/>
            <a:ext cx="39512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 altLang="ru-RU" sz="1800" b="1">
                <a:solidFill>
                  <a:srgbClr val="FF0000"/>
                </a:solidFill>
              </a:rPr>
              <a:t>День «</a:t>
            </a:r>
            <a:r>
              <a:rPr lang="ru-RU" altLang="ru-RU" sz="1800" b="1">
                <a:solidFill>
                  <a:srgbClr val="FF3300"/>
                </a:solidFill>
              </a:rPr>
              <a:t>Уголок природы</a:t>
            </a:r>
            <a:r>
              <a:rPr lang="ru-RU" altLang="ru-RU" sz="1800" b="1">
                <a:solidFill>
                  <a:srgbClr val="FF0000"/>
                </a:solidFill>
              </a:rPr>
              <a:t>»</a:t>
            </a:r>
          </a:p>
          <a:p>
            <a:pPr marL="342900" indent="-342900" algn="ctr" eaLnBrk="1" hangingPunct="1"/>
            <a:r>
              <a:rPr lang="ru-RU" altLang="ru-RU" sz="1400" b="1">
                <a:solidFill>
                  <a:srgbClr val="FF0000"/>
                </a:solidFill>
              </a:rPr>
              <a:t>( Знакомство с комнатными растениями)</a:t>
            </a:r>
          </a:p>
          <a:p>
            <a:pPr marL="342900" indent="-342900" eaLnBrk="1" hangingPunct="1"/>
            <a:endParaRPr lang="ru-RU" altLang="ru-RU" sz="1400" b="1">
              <a:solidFill>
                <a:srgbClr val="FF0000"/>
              </a:solidFill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971550" y="620713"/>
            <a:ext cx="25923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2000"/>
              </a:lnSpc>
              <a:spcAft>
                <a:spcPts val="1425"/>
              </a:spcAft>
            </a:pPr>
            <a:r>
              <a:rPr lang="ru-RU" altLang="ru-RU" sz="1200" b="1" u="sng">
                <a:solidFill>
                  <a:schemeClr val="accent2"/>
                </a:solidFill>
              </a:rPr>
              <a:t>Виды детской деятельности</a:t>
            </a:r>
            <a:r>
              <a:rPr lang="ru-RU" altLang="ru-RU" sz="1800" u="sng"/>
              <a:t> 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067175" y="730250"/>
            <a:ext cx="3960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Содержание деятельности: 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042988" y="1311275"/>
            <a:ext cx="2305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Двигательная </a:t>
            </a:r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1042988" y="1874838"/>
            <a:ext cx="1873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200" b="1">
                <a:solidFill>
                  <a:schemeClr val="accent2"/>
                </a:solidFill>
              </a:rPr>
              <a:t> </a:t>
            </a:r>
            <a:r>
              <a:rPr lang="ru-RU" altLang="ru-RU" sz="1400" b="1">
                <a:solidFill>
                  <a:schemeClr val="accent2"/>
                </a:solidFill>
              </a:rPr>
              <a:t>Игровая</a:t>
            </a:r>
          </a:p>
          <a:p>
            <a:pPr eaLnBrk="1" hangingPunct="1"/>
            <a:endParaRPr lang="ru-RU" altLang="ru-RU" sz="1400" b="1">
              <a:solidFill>
                <a:schemeClr val="accent2"/>
              </a:solidFill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>
            <a:off x="4067175" y="1844675"/>
            <a:ext cx="37052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100"/>
              <a:t>Дид/игра. «Найди такое же растение»,</a:t>
            </a:r>
          </a:p>
          <a:p>
            <a:pPr eaLnBrk="1" hangingPunct="1"/>
            <a:r>
              <a:rPr lang="ru-RU" altLang="ru-RU" sz="1100"/>
              <a:t>Дид/игра «Какого цветка не стало?»,</a:t>
            </a:r>
          </a:p>
          <a:p>
            <a:pPr eaLnBrk="1" hangingPunct="1"/>
            <a:r>
              <a:rPr lang="ru-RU" altLang="ru-RU" sz="1100"/>
              <a:t>Дид/ игра «Собери букет»,</a:t>
            </a:r>
          </a:p>
          <a:p>
            <a:pPr eaLnBrk="1" hangingPunct="1"/>
            <a:r>
              <a:rPr lang="ru-RU" altLang="ru-RU" sz="1100"/>
              <a:t>Дид/игра «Что изменилось?», </a:t>
            </a:r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>
            <a:off x="1042988" y="2667000"/>
            <a:ext cx="1728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Продуктивная</a:t>
            </a:r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>
            <a:off x="4067175" y="2362200"/>
            <a:ext cx="42386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Весёлая мозаика « Собери цветок»</a:t>
            </a:r>
          </a:p>
          <a:p>
            <a:pPr eaLnBrk="1" hangingPunct="1"/>
            <a:r>
              <a:rPr lang="ru-RU" altLang="ru-RU" sz="1100"/>
              <a:t>Раскрашивание раскрасок «Цветочное царство »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</p:txBody>
      </p:sp>
      <p:sp>
        <p:nvSpPr>
          <p:cNvPr id="19470" name="Rectangle 16"/>
          <p:cNvSpPr>
            <a:spLocks noChangeArrowheads="1"/>
          </p:cNvSpPr>
          <p:nvPr/>
        </p:nvSpPr>
        <p:spPr bwMode="auto">
          <a:xfrm>
            <a:off x="900113" y="3429000"/>
            <a:ext cx="3095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  </a:t>
            </a:r>
            <a:r>
              <a:rPr lang="ru-RU" altLang="ru-RU" sz="1400" b="1">
                <a:solidFill>
                  <a:schemeClr val="accent2"/>
                </a:solidFill>
              </a:rPr>
              <a:t>Коммуникативная</a:t>
            </a:r>
          </a:p>
          <a:p>
            <a:pPr eaLnBrk="1" hangingPunct="1"/>
            <a:endParaRPr lang="ru-RU" altLang="ru-RU" sz="1400" b="1">
              <a:solidFill>
                <a:schemeClr val="accent2"/>
              </a:solidFill>
            </a:endParaRPr>
          </a:p>
        </p:txBody>
      </p:sp>
      <p:sp>
        <p:nvSpPr>
          <p:cNvPr id="19471" name="Rectangle 18"/>
          <p:cNvSpPr>
            <a:spLocks noChangeArrowheads="1"/>
          </p:cNvSpPr>
          <p:nvPr/>
        </p:nvSpPr>
        <p:spPr bwMode="auto">
          <a:xfrm>
            <a:off x="4067175" y="3141663"/>
            <a:ext cx="4059238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100"/>
              <a:t>Познавательное р-е НОД « Комнатные растения»</a:t>
            </a:r>
          </a:p>
          <a:p>
            <a:pPr eaLnBrk="1" hangingPunct="1"/>
            <a:r>
              <a:rPr lang="ru-RU" altLang="ru-RU" sz="1100"/>
              <a:t>Закрепить знания названий комнатных растений; продолжать обучать детей описывать растения, отмечая различие и сходство между ними. Поддерживать интерес к комнатным растениям, желание наблюдать и ухаживать за</a:t>
            </a:r>
          </a:p>
          <a:p>
            <a:pPr eaLnBrk="1" hangingPunct="1"/>
            <a:r>
              <a:rPr lang="ru-RU" altLang="ru-RU" sz="1100"/>
              <a:t>ними. </a:t>
            </a:r>
            <a:endParaRPr lang="ru-RU" altLang="ru-RU" sz="1400"/>
          </a:p>
        </p:txBody>
      </p:sp>
      <p:sp>
        <p:nvSpPr>
          <p:cNvPr id="19472" name="Rectangle 19"/>
          <p:cNvSpPr>
            <a:spLocks noChangeArrowheads="1"/>
          </p:cNvSpPr>
          <p:nvPr/>
        </p:nvSpPr>
        <p:spPr bwMode="auto">
          <a:xfrm>
            <a:off x="971550" y="4149725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</a:t>
            </a:r>
            <a:r>
              <a:rPr lang="ru-RU" altLang="ru-RU" sz="1400" b="1">
                <a:solidFill>
                  <a:schemeClr val="accent2"/>
                </a:solidFill>
              </a:rPr>
              <a:t>Трудовая</a:t>
            </a:r>
          </a:p>
        </p:txBody>
      </p:sp>
      <p:sp>
        <p:nvSpPr>
          <p:cNvPr id="19473" name="Rectangle 20"/>
          <p:cNvSpPr>
            <a:spLocks noChangeArrowheads="1"/>
          </p:cNvSpPr>
          <p:nvPr/>
        </p:nvSpPr>
        <p:spPr bwMode="auto">
          <a:xfrm>
            <a:off x="4067175" y="4038600"/>
            <a:ext cx="37814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000">
              <a:solidFill>
                <a:schemeClr val="accent2"/>
              </a:solidFill>
            </a:endParaRPr>
          </a:p>
          <a:p>
            <a:pPr eaLnBrk="1" hangingPunct="1"/>
            <a:r>
              <a:rPr lang="ru-RU" altLang="ru-RU" sz="1000">
                <a:solidFill>
                  <a:schemeClr val="accent2"/>
                </a:solidFill>
              </a:rPr>
              <a:t>Ух</a:t>
            </a:r>
            <a:r>
              <a:rPr lang="ru-RU" altLang="ru-RU" sz="1000"/>
              <a:t>од за комнатными  растениями:</a:t>
            </a:r>
          </a:p>
          <a:p>
            <a:pPr eaLnBrk="1" hangingPunct="1"/>
            <a:r>
              <a:rPr lang="ru-RU" altLang="ru-RU" sz="1000"/>
              <a:t>Учить протирать листья влажной тряпочкой, рыхлить почву, пользоваться опрыскивателем. </a:t>
            </a:r>
          </a:p>
          <a:p>
            <a:pPr eaLnBrk="1" hangingPunct="1"/>
            <a:endParaRPr lang="ru-RU" altLang="ru-RU" sz="1000"/>
          </a:p>
        </p:txBody>
      </p:sp>
      <p:sp>
        <p:nvSpPr>
          <p:cNvPr id="19474" name="Rectangle 21"/>
          <p:cNvSpPr>
            <a:spLocks noChangeArrowheads="1"/>
          </p:cNvSpPr>
          <p:nvPr/>
        </p:nvSpPr>
        <p:spPr bwMode="auto">
          <a:xfrm>
            <a:off x="900113" y="4868863"/>
            <a:ext cx="4194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 </a:t>
            </a:r>
            <a:r>
              <a:rPr lang="ru-RU" altLang="ru-RU" sz="1400" b="1">
                <a:solidFill>
                  <a:schemeClr val="accent2"/>
                </a:solidFill>
              </a:rPr>
              <a:t>Познавательно-</a:t>
            </a:r>
          </a:p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  исследовательская</a:t>
            </a:r>
          </a:p>
        </p:txBody>
      </p:sp>
      <p:sp>
        <p:nvSpPr>
          <p:cNvPr id="19475" name="Rectangle 22"/>
          <p:cNvSpPr>
            <a:spLocks noChangeArrowheads="1"/>
          </p:cNvSpPr>
          <p:nvPr/>
        </p:nvSpPr>
        <p:spPr bwMode="auto">
          <a:xfrm>
            <a:off x="3995738" y="4797425"/>
            <a:ext cx="446246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>
                <a:solidFill>
                  <a:schemeClr val="accent2"/>
                </a:solidFill>
              </a:rPr>
              <a:t>   </a:t>
            </a:r>
            <a:r>
              <a:rPr lang="ru-RU" altLang="ru-RU" sz="1100"/>
              <a:t>Ситуативный разговор: « Если сорвать цветок</a:t>
            </a:r>
            <a:r>
              <a:rPr lang="en-US" altLang="ru-RU" sz="1100"/>
              <a:t>?</a:t>
            </a:r>
            <a:r>
              <a:rPr lang="ru-RU" altLang="ru-RU" sz="1100"/>
              <a:t> Правила</a:t>
            </a:r>
          </a:p>
          <a:p>
            <a:pPr eaLnBrk="1" hangingPunct="1"/>
            <a:r>
              <a:rPr lang="ru-RU" altLang="ru-RU" sz="1100"/>
              <a:t>   поведения в природе.</a:t>
            </a:r>
            <a:r>
              <a:rPr lang="ru-RU" altLang="ru-RU" sz="1100">
                <a:solidFill>
                  <a:schemeClr val="accent2"/>
                </a:solidFill>
              </a:rPr>
              <a:t>  </a:t>
            </a:r>
            <a:r>
              <a:rPr lang="ru-RU" altLang="ru-RU" sz="1100"/>
              <a:t>Дид/игра «Цветочное поле».  </a:t>
            </a:r>
          </a:p>
          <a:p>
            <a:pPr eaLnBrk="1" hangingPunct="1"/>
            <a:endParaRPr lang="ru-RU" altLang="ru-RU" sz="1100"/>
          </a:p>
        </p:txBody>
      </p:sp>
      <p:sp>
        <p:nvSpPr>
          <p:cNvPr id="19476" name="Rectangle 23"/>
          <p:cNvSpPr>
            <a:spLocks noChangeArrowheads="1"/>
          </p:cNvSpPr>
          <p:nvPr/>
        </p:nvSpPr>
        <p:spPr bwMode="auto">
          <a:xfrm>
            <a:off x="900113" y="5445125"/>
            <a:ext cx="3833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 </a:t>
            </a:r>
            <a:r>
              <a:rPr lang="ru-RU" altLang="ru-RU" sz="1400" b="1">
                <a:solidFill>
                  <a:schemeClr val="accent2"/>
                </a:solidFill>
              </a:rPr>
              <a:t>Музыкально-художественная</a:t>
            </a:r>
          </a:p>
        </p:txBody>
      </p:sp>
      <p:sp>
        <p:nvSpPr>
          <p:cNvPr id="19477" name="Rectangle 24"/>
          <p:cNvSpPr>
            <a:spLocks noChangeArrowheads="1"/>
          </p:cNvSpPr>
          <p:nvPr/>
        </p:nvSpPr>
        <p:spPr bwMode="auto">
          <a:xfrm>
            <a:off x="4211638" y="5334000"/>
            <a:ext cx="348456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100"/>
              <a:t>«Танец с цветами»</a:t>
            </a:r>
          </a:p>
          <a:p>
            <a:pPr eaLnBrk="1" hangingPunct="1"/>
            <a:r>
              <a:rPr lang="ru-RU" altLang="ru-RU" sz="1100"/>
              <a:t> Хоровод «Мы на луг ходили» </a:t>
            </a:r>
          </a:p>
          <a:p>
            <a:pPr eaLnBrk="1" hangingPunct="1"/>
            <a:r>
              <a:rPr lang="ru-RU" altLang="ru-RU" sz="1100"/>
              <a:t>Подв/игры «Цветы и ветер», «Растения». </a:t>
            </a:r>
          </a:p>
        </p:txBody>
      </p:sp>
      <p:sp>
        <p:nvSpPr>
          <p:cNvPr id="19478" name="Rectangle 25"/>
          <p:cNvSpPr>
            <a:spLocks noChangeArrowheads="1"/>
          </p:cNvSpPr>
          <p:nvPr/>
        </p:nvSpPr>
        <p:spPr bwMode="auto">
          <a:xfrm>
            <a:off x="900113" y="6021388"/>
            <a:ext cx="3311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</a:t>
            </a:r>
            <a:r>
              <a:rPr lang="ru-RU" altLang="ru-RU" sz="1400" b="1">
                <a:solidFill>
                  <a:schemeClr val="accent2"/>
                </a:solidFill>
              </a:rPr>
              <a:t>Чтение художественной литературы</a:t>
            </a:r>
          </a:p>
        </p:txBody>
      </p:sp>
      <p:sp>
        <p:nvSpPr>
          <p:cNvPr id="19479" name="Rectangle 26"/>
          <p:cNvSpPr>
            <a:spLocks noChangeArrowheads="1"/>
          </p:cNvSpPr>
          <p:nvPr/>
        </p:nvSpPr>
        <p:spPr bwMode="auto">
          <a:xfrm>
            <a:off x="4211638" y="5797550"/>
            <a:ext cx="356076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Я.Колас «Цветок». </a:t>
            </a:r>
          </a:p>
          <a:p>
            <a:pPr eaLnBrk="1" hangingPunct="1"/>
            <a:r>
              <a:rPr lang="ru-RU" altLang="ru-RU" sz="1100"/>
              <a:t>Потешка - игра: «Наши красные цветки».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4140200" y="1052513"/>
            <a:ext cx="2717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100" i="1"/>
              <a:t>Комплекс утренней гимнастики</a:t>
            </a:r>
          </a:p>
          <a:p>
            <a:pPr eaLnBrk="1" hangingPunct="1"/>
            <a:r>
              <a:rPr lang="ru-RU" altLang="ru-RU" sz="1100" i="1"/>
              <a:t>« Весенние цветы»</a:t>
            </a:r>
          </a:p>
          <a:p>
            <a:pPr eaLnBrk="1" hangingPunct="1"/>
            <a:r>
              <a:rPr lang="ru-RU" altLang="ru-RU" sz="1100"/>
              <a:t>Пальч гимнастика «Цветы»</a:t>
            </a:r>
            <a:endParaRPr lang="ru-RU" altLang="ru-RU" sz="1100" i="1"/>
          </a:p>
          <a:p>
            <a:pPr eaLnBrk="1" hangingPunct="1"/>
            <a:r>
              <a:rPr lang="ru-RU" altLang="ru-RU" sz="1100" i="1"/>
              <a:t>Подв/ игра «Цветочки»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789363"/>
            <a:ext cx="8229600" cy="2405062"/>
          </a:xfrm>
        </p:spPr>
        <p:txBody>
          <a:bodyPr/>
          <a:lstStyle/>
          <a:p>
            <a:pPr eaLnBrk="1" hangingPunct="1"/>
            <a:r>
              <a:rPr lang="ru-RU" altLang="ru-RU" smtClean="0"/>
              <a:t>Что необходимо</a:t>
            </a:r>
          </a:p>
        </p:txBody>
      </p:sp>
      <p:pic>
        <p:nvPicPr>
          <p:cNvPr id="20484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3400" y="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800" b="1">
                <a:solidFill>
                  <a:srgbClr val="FF0000"/>
                </a:solidFill>
              </a:rPr>
              <a:t>2. «</a:t>
            </a:r>
            <a:r>
              <a:rPr lang="ru-RU" altLang="ru-RU" sz="1800" b="1">
                <a:solidFill>
                  <a:srgbClr val="FF3300"/>
                </a:solidFill>
              </a:rPr>
              <a:t>Я цветочек посажу, нашу группу наряжу</a:t>
            </a:r>
            <a:r>
              <a:rPr lang="ru-RU" altLang="ru-RU" sz="1800" b="1">
                <a:solidFill>
                  <a:srgbClr val="FF0000"/>
                </a:solidFill>
              </a:rPr>
              <a:t>»</a:t>
            </a:r>
          </a:p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( посадка ростков и семян растений)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042988" y="692150"/>
            <a:ext cx="266541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2000"/>
              </a:lnSpc>
              <a:spcAft>
                <a:spcPts val="1425"/>
              </a:spcAft>
            </a:pPr>
            <a:r>
              <a:rPr lang="ru-RU" altLang="ru-RU" sz="1200" b="1" u="sng">
                <a:solidFill>
                  <a:schemeClr val="accent2"/>
                </a:solidFill>
              </a:rPr>
              <a:t>Виды</a:t>
            </a:r>
            <a:r>
              <a:rPr lang="ru-RU" altLang="ru-RU" sz="1400" b="1" u="sng">
                <a:solidFill>
                  <a:schemeClr val="accent2"/>
                </a:solidFill>
              </a:rPr>
              <a:t> </a:t>
            </a:r>
            <a:r>
              <a:rPr lang="ru-RU" altLang="ru-RU" sz="1200" b="1" u="sng">
                <a:solidFill>
                  <a:schemeClr val="accent2"/>
                </a:solidFill>
              </a:rPr>
              <a:t>детской</a:t>
            </a:r>
            <a:r>
              <a:rPr lang="ru-RU" altLang="ru-RU" sz="1400" b="1" u="sng">
                <a:solidFill>
                  <a:schemeClr val="accent2"/>
                </a:solidFill>
              </a:rPr>
              <a:t> </a:t>
            </a:r>
            <a:r>
              <a:rPr lang="ru-RU" altLang="ru-RU" sz="1200" b="1" u="sng">
                <a:solidFill>
                  <a:schemeClr val="accent2"/>
                </a:solidFill>
              </a:rPr>
              <a:t>деятельности</a:t>
            </a:r>
            <a:r>
              <a:rPr lang="ru-RU" altLang="ru-RU" sz="1400"/>
              <a:t> 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851275" y="620713"/>
            <a:ext cx="403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Содержание в соответствии с ФГОС </a:t>
            </a:r>
          </a:p>
          <a:p>
            <a:pPr eaLnBrk="1" hangingPunct="1"/>
            <a:endParaRPr lang="ru-RU" altLang="ru-RU" sz="1200" b="1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971550" y="1268413"/>
            <a:ext cx="23764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>
                <a:solidFill>
                  <a:schemeClr val="accent2"/>
                </a:solidFill>
              </a:rPr>
              <a:t>Двигательная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779838" y="1247775"/>
            <a:ext cx="460851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100" i="1"/>
              <a:t>Физкультура НОД « На лугу растут цветы»</a:t>
            </a:r>
          </a:p>
          <a:p>
            <a:pPr eaLnBrk="1" hangingPunct="1"/>
            <a:r>
              <a:rPr lang="ru-RU" altLang="ru-RU" sz="1100" i="1"/>
              <a:t>Подвижная игра «Бабочка»</a:t>
            </a:r>
            <a:r>
              <a:rPr lang="ru-RU" altLang="ru-RU" sz="1100"/>
              <a:t/>
            </a:r>
            <a:br>
              <a:rPr lang="ru-RU" altLang="ru-RU" sz="1100"/>
            </a:br>
            <a:r>
              <a:rPr lang="ru-RU" altLang="ru-RU" sz="1100"/>
              <a:t>(Дети имитируют движения бабочки согласно тексту).</a:t>
            </a:r>
            <a:br>
              <a:rPr lang="ru-RU" altLang="ru-RU" sz="1100"/>
            </a:br>
            <a:r>
              <a:rPr lang="ru-RU" altLang="ru-RU" sz="1100"/>
              <a:t/>
            </a:r>
            <a:br>
              <a:rPr lang="ru-RU" altLang="ru-RU" sz="1100"/>
            </a:br>
            <a:r>
              <a:rPr lang="ru-RU" altLang="ru-RU" sz="1100"/>
              <a:t>Игра с математическим содержанием: « Помоги божьей коровке найти свой цветочек». </a:t>
            </a:r>
          </a:p>
          <a:p>
            <a:pPr eaLnBrk="1" hangingPunct="1"/>
            <a:r>
              <a:rPr lang="ru-RU" altLang="ru-RU" sz="1100"/>
              <a:t>Дид/ игра. «Где спряталась матрешка?»</a:t>
            </a:r>
          </a:p>
          <a:p>
            <a:pPr eaLnBrk="1" hangingPunct="1"/>
            <a:r>
              <a:rPr lang="ru-RU" altLang="ru-RU" sz="1100"/>
              <a:t>Дид/игра «Цветочное лото», </a:t>
            </a:r>
          </a:p>
          <a:p>
            <a:pPr eaLnBrk="1" hangingPunct="1"/>
            <a:r>
              <a:rPr lang="ru-RU" altLang="ru-RU" sz="1100"/>
              <a:t>Домино – «Наш сад».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Работа с разрезными картинками « Собери цветок». </a:t>
            </a:r>
          </a:p>
          <a:p>
            <a:pPr eaLnBrk="1" hangingPunct="1"/>
            <a:r>
              <a:rPr lang="ru-RU" altLang="ru-RU" sz="1100"/>
              <a:t>Аппликация «Волшебные цветы».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Беседа « Что необходимо растению для роста</a:t>
            </a:r>
            <a:r>
              <a:rPr lang="en-US" altLang="ru-RU" sz="1100"/>
              <a:t>?</a:t>
            </a:r>
            <a:endParaRPr lang="ru-RU" altLang="ru-RU" sz="1100"/>
          </a:p>
          <a:p>
            <a:pPr eaLnBrk="1" hangingPunct="1"/>
            <a:r>
              <a:rPr lang="ru-RU" altLang="ru-RU" sz="1100" i="1"/>
              <a:t>Игра: расположить карточки по порядку.</a:t>
            </a:r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Внести</a:t>
            </a:r>
            <a:r>
              <a:rPr lang="ru-RU" altLang="ru-RU" sz="1800"/>
              <a:t> </a:t>
            </a:r>
            <a:r>
              <a:rPr lang="ru-RU" altLang="ru-RU" sz="1100"/>
              <a:t>в уголок природы модели последовательности посадки ростков, семян. «Посадка герани; бархатцев». Учить детей сажать ростки растений, семена, делать бороздки, разложить в них семена, прикрыть землей, полить).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Наблюдение в уголке природы. Какие растения нуждаются в поливе</a:t>
            </a:r>
            <a:r>
              <a:rPr lang="en-US" altLang="ru-RU" sz="1100"/>
              <a:t>?</a:t>
            </a:r>
            <a:r>
              <a:rPr lang="ru-RU" altLang="ru-RU" sz="1100"/>
              <a:t> </a:t>
            </a:r>
          </a:p>
          <a:p>
            <a:pPr eaLnBrk="1" hangingPunct="1"/>
            <a:r>
              <a:rPr lang="ru-RU" altLang="ru-RU" sz="1100"/>
              <a:t>Работа с родителями; « Какие растения живут у вас дома»</a:t>
            </a:r>
          </a:p>
          <a:p>
            <a:pPr algn="ctr"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Чтение сказки «Дюймовочка». Рассматривание иллюстраций. </a:t>
            </a:r>
          </a:p>
          <a:p>
            <a:pPr eaLnBrk="1" hangingPunct="1"/>
            <a:r>
              <a:rPr lang="ru-RU" altLang="ru-RU" sz="1100"/>
              <a:t>Вечер загадок о стихах.</a:t>
            </a:r>
          </a:p>
          <a:p>
            <a:pPr eaLnBrk="1" hangingPunct="1"/>
            <a:endParaRPr lang="ru-RU" altLang="ru-RU" sz="1100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971550" y="1916113"/>
            <a:ext cx="14398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1400" b="1">
                <a:solidFill>
                  <a:schemeClr val="accent2"/>
                </a:solidFill>
              </a:rPr>
              <a:t>Игровая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400" b="1">
              <a:solidFill>
                <a:schemeClr val="accent2"/>
              </a:solidFill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971550" y="2706688"/>
            <a:ext cx="1655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Продуктивная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971550" y="3429000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Коммуникативная</a:t>
            </a:r>
          </a:p>
        </p:txBody>
      </p:sp>
      <p:sp>
        <p:nvSpPr>
          <p:cNvPr id="20494" name="Rectangle 15"/>
          <p:cNvSpPr>
            <a:spLocks noChangeArrowheads="1"/>
          </p:cNvSpPr>
          <p:nvPr/>
        </p:nvSpPr>
        <p:spPr bwMode="auto">
          <a:xfrm>
            <a:off x="971550" y="4154488"/>
            <a:ext cx="2808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Трудовая</a:t>
            </a:r>
          </a:p>
        </p:txBody>
      </p:sp>
      <p:sp>
        <p:nvSpPr>
          <p:cNvPr id="20495" name="Rectangle 16"/>
          <p:cNvSpPr>
            <a:spLocks noChangeArrowheads="1"/>
          </p:cNvSpPr>
          <p:nvPr/>
        </p:nvSpPr>
        <p:spPr bwMode="auto">
          <a:xfrm>
            <a:off x="971550" y="4953000"/>
            <a:ext cx="2160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Познавательно-</a:t>
            </a:r>
          </a:p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исследовательская</a:t>
            </a:r>
          </a:p>
        </p:txBody>
      </p:sp>
      <p:sp>
        <p:nvSpPr>
          <p:cNvPr id="20496" name="Rectangle 17"/>
          <p:cNvSpPr>
            <a:spLocks noChangeArrowheads="1"/>
          </p:cNvSpPr>
          <p:nvPr/>
        </p:nvSpPr>
        <p:spPr bwMode="auto">
          <a:xfrm>
            <a:off x="971550" y="5791200"/>
            <a:ext cx="2736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>
                <a:solidFill>
                  <a:schemeClr val="accent2"/>
                </a:solidFill>
              </a:rPr>
              <a:t>Чтение художественной литературы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1508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331913" y="0"/>
            <a:ext cx="6264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800" b="1">
                <a:solidFill>
                  <a:srgbClr val="FF0000"/>
                </a:solidFill>
              </a:rPr>
              <a:t>3. «</a:t>
            </a:r>
            <a:r>
              <a:rPr lang="ru-RU" altLang="ru-RU" sz="1800" b="1">
                <a:solidFill>
                  <a:srgbClr val="FF3300"/>
                </a:solidFill>
              </a:rPr>
              <a:t>Чтобы цветы цвели</a:t>
            </a:r>
            <a:r>
              <a:rPr lang="ru-RU" altLang="ru-RU" sz="1800" b="1">
                <a:solidFill>
                  <a:srgbClr val="FF0000"/>
                </a:solidFill>
              </a:rPr>
              <a:t>»</a:t>
            </a:r>
          </a:p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(растения бывают не только комнатные)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116013" y="620713"/>
            <a:ext cx="2592387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2000"/>
              </a:lnSpc>
              <a:spcAft>
                <a:spcPts val="1425"/>
              </a:spcAft>
            </a:pPr>
            <a:r>
              <a:rPr lang="ru-RU" altLang="ru-RU" sz="1200" b="1" u="sng">
                <a:solidFill>
                  <a:schemeClr val="accent2"/>
                </a:solidFill>
              </a:rPr>
              <a:t>Виды</a:t>
            </a:r>
            <a:r>
              <a:rPr lang="ru-RU" altLang="ru-RU" sz="1400" b="1" u="sng">
                <a:solidFill>
                  <a:schemeClr val="accent2"/>
                </a:solidFill>
              </a:rPr>
              <a:t> </a:t>
            </a:r>
            <a:r>
              <a:rPr lang="ru-RU" altLang="ru-RU" sz="1200" b="1" u="sng">
                <a:solidFill>
                  <a:schemeClr val="accent2"/>
                </a:solidFill>
              </a:rPr>
              <a:t>детской</a:t>
            </a:r>
            <a:r>
              <a:rPr lang="ru-RU" altLang="ru-RU" sz="1400" b="1" u="sng">
                <a:solidFill>
                  <a:schemeClr val="accent2"/>
                </a:solidFill>
              </a:rPr>
              <a:t> </a:t>
            </a:r>
            <a:r>
              <a:rPr lang="ru-RU" altLang="ru-RU" sz="1200" b="1" u="sng">
                <a:solidFill>
                  <a:schemeClr val="accent2"/>
                </a:solidFill>
              </a:rPr>
              <a:t>деятельности</a:t>
            </a:r>
            <a:r>
              <a:rPr lang="ru-RU" altLang="ru-RU" sz="1400"/>
              <a:t> 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211638" y="620713"/>
            <a:ext cx="4032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Содержание в соответствии с ФГОС</a:t>
            </a:r>
            <a:r>
              <a:rPr lang="ru-RU" altLang="ru-RU" sz="1200"/>
              <a:t> 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187450" y="1196975"/>
            <a:ext cx="237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Двигательная</a:t>
            </a:r>
            <a:r>
              <a:rPr lang="ru-RU" altLang="ru-RU" sz="1200" b="1"/>
              <a:t> 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4140200" y="1125538"/>
            <a:ext cx="4176713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100" i="1"/>
              <a:t>Комплекс утренней гимнастики « Весенние цветы»</a:t>
            </a:r>
          </a:p>
          <a:p>
            <a:pPr eaLnBrk="1" hangingPunct="1"/>
            <a:r>
              <a:rPr lang="ru-RU" altLang="ru-RU" sz="1100" i="1"/>
              <a:t>Подв/ игра «Собери букет» </a:t>
            </a:r>
          </a:p>
          <a:p>
            <a:pPr eaLnBrk="1" hangingPunct="1"/>
            <a:r>
              <a:rPr lang="ru-RU" altLang="ru-RU" sz="1100"/>
              <a:t>Пальчиковые игры «Мак», «Растения». </a:t>
            </a:r>
          </a:p>
          <a:p>
            <a:pPr eaLnBrk="1" hangingPunct="1"/>
            <a:r>
              <a:rPr lang="ru-RU" altLang="ru-RU" sz="1100"/>
              <a:t>Сюж/ р. Игра «</a:t>
            </a:r>
            <a:r>
              <a:rPr lang="ru-RU" altLang="ru-RU" sz="1800"/>
              <a:t> </a:t>
            </a:r>
            <a:r>
              <a:rPr lang="ru-RU" altLang="ru-RU" sz="1100"/>
              <a:t>Цветочный магазин».</a:t>
            </a:r>
          </a:p>
          <a:p>
            <a:pPr eaLnBrk="1" hangingPunct="1"/>
            <a:r>
              <a:rPr lang="ru-RU" altLang="ru-RU" sz="1100"/>
              <a:t>Дид/ игра. «Найди растение по названию», </a:t>
            </a:r>
          </a:p>
          <a:p>
            <a:pPr eaLnBrk="1" hangingPunct="1"/>
            <a:r>
              <a:rPr lang="ru-RU" altLang="ru-RU" sz="1100"/>
              <a:t>Дид/игра «Продайте то, что назову», </a:t>
            </a:r>
          </a:p>
          <a:p>
            <a:pPr eaLnBrk="1" hangingPunct="1"/>
            <a:r>
              <a:rPr lang="ru-RU" altLang="ru-RU" sz="1100"/>
              <a:t>Дид/игра « Собери букет»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Весёлая лепка : « Цветочный калейдоскоп »</a:t>
            </a:r>
          </a:p>
          <a:p>
            <a:pPr eaLnBrk="1" hangingPunct="1"/>
            <a:r>
              <a:rPr lang="ru-RU" altLang="ru-RU" sz="1100"/>
              <a:t>Выкладывание цветов из семян  «Цветочная фантазия»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Беседа: « Растения бывают не только комнатные». </a:t>
            </a:r>
          </a:p>
          <a:p>
            <a:pPr eaLnBrk="1" hangingPunct="1"/>
            <a:r>
              <a:rPr lang="ru-RU" altLang="ru-RU" sz="1100"/>
              <a:t>Рассматривание иллюстраций, открыток, фотографий с изображением различных растений.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Внести в уголок природы модели последовательности – </a:t>
            </a:r>
          </a:p>
          <a:p>
            <a:pPr eaLnBrk="1" hangingPunct="1"/>
            <a:r>
              <a:rPr lang="ru-RU" altLang="ru-RU" sz="1100"/>
              <a:t>«Что растениям необходимо для роста</a:t>
            </a:r>
            <a:r>
              <a:rPr lang="en-US" altLang="ru-RU" sz="1100"/>
              <a:t>?</a:t>
            </a:r>
            <a:r>
              <a:rPr lang="ru-RU" altLang="ru-RU" sz="1100"/>
              <a:t>» </a:t>
            </a:r>
          </a:p>
          <a:p>
            <a:pPr eaLnBrk="1" hangingPunct="1"/>
            <a:r>
              <a:rPr lang="ru-RU" altLang="ru-RU" sz="1100"/>
              <a:t>Поливка клумб с многолетниками.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Экскурсия в другую группу. Беседа: « Растения очищают воздух, создают уют».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Чтение стихотворения Е.Благининой «Огонёк»</a:t>
            </a:r>
          </a:p>
          <a:p>
            <a:pPr eaLnBrk="1" hangingPunct="1"/>
            <a:r>
              <a:rPr lang="ru-RU" altLang="ru-RU" sz="1100"/>
              <a:t>Чтение  потешек, пословиц, поговорок о стихах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Слушание музыки « Вальс цветов». </a:t>
            </a:r>
          </a:p>
          <a:p>
            <a:pPr eaLnBrk="1" hangingPunct="1"/>
            <a:r>
              <a:rPr lang="ru-RU" altLang="ru-RU" sz="1100"/>
              <a:t>Танец с цветами. </a:t>
            </a:r>
          </a:p>
          <a:p>
            <a:pPr eaLnBrk="1" hangingPunct="1"/>
            <a:r>
              <a:rPr lang="ru-RU" altLang="ru-RU" sz="1100"/>
              <a:t>Хороводная игра «Галя по садочку гуляла». 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1187450" y="1916113"/>
            <a:ext cx="1296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1400">
                <a:solidFill>
                  <a:schemeClr val="accent2"/>
                </a:solidFill>
              </a:rPr>
              <a:t>Игровая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116013" y="2706688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Продуктивная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1116013" y="3246438"/>
            <a:ext cx="2160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Коммуникативная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1042988" y="3860800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   Трудовая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1219200" y="4343400"/>
            <a:ext cx="30241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Познавательно-</a:t>
            </a:r>
          </a:p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исследовательская</a:t>
            </a: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1187450" y="5157788"/>
            <a:ext cx="25923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Чтение художественной литературы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1187450" y="5805488"/>
            <a:ext cx="3313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Музыкально-художественная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371600" y="1397000"/>
            <a:ext cx="6781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   Экологическое воспитание - 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 </a:t>
            </a:r>
            <a:br>
              <a:rPr lang="ru-RU" altLang="ru-RU" sz="1800" b="1">
                <a:solidFill>
                  <a:srgbClr val="0000FF"/>
                </a:solidFill>
              </a:rPr>
            </a:br>
            <a:r>
              <a:rPr lang="ru-RU" altLang="ru-RU" sz="1800" b="1">
                <a:solidFill>
                  <a:srgbClr val="0000FF"/>
                </a:solidFill>
              </a:rPr>
              <a:t>   Насколько бедны оказались бы мы, не будь на земле цветов. При ознакомлении детей с природой мы, взрослые, стремимся дать образец гуманного отношения ко всему живому.</a:t>
            </a:r>
            <a:r>
              <a:rPr lang="ru-RU" altLang="ru-RU" sz="1800"/>
              <a:t> </a:t>
            </a:r>
            <a:r>
              <a:rPr lang="ru-RU" altLang="ru-RU" sz="1800">
                <a:solidFill>
                  <a:srgbClr val="0000FF"/>
                </a:solidFill>
              </a:rPr>
              <a:t>       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2362200" y="381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</a:rPr>
              <a:t>Актуальность проекта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2532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908175" y="3171825"/>
            <a:ext cx="6029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altLang="ru-RU" sz="1400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0" y="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800" b="1">
                <a:solidFill>
                  <a:srgbClr val="FF0000"/>
                </a:solidFill>
              </a:rPr>
              <a:t>4.«</a:t>
            </a:r>
            <a:r>
              <a:rPr lang="ru-RU" altLang="ru-RU" sz="1800" b="1">
                <a:solidFill>
                  <a:srgbClr val="FF3300"/>
                </a:solidFill>
              </a:rPr>
              <a:t>Как у нас в садочке</a:t>
            </a:r>
            <a:r>
              <a:rPr lang="ru-RU" altLang="ru-RU" sz="1800" b="1">
                <a:solidFill>
                  <a:srgbClr val="FF0000"/>
                </a:solidFill>
              </a:rPr>
              <a:t>»</a:t>
            </a:r>
          </a:p>
          <a:p>
            <a:pPr algn="ctr" eaLnBrk="1" hangingPunct="1"/>
            <a:r>
              <a:rPr lang="ru-RU" altLang="ru-RU" sz="1800" b="1">
                <a:solidFill>
                  <a:srgbClr val="FF0000"/>
                </a:solidFill>
              </a:rPr>
              <a:t>(уход за растениями)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5003800" y="549275"/>
            <a:ext cx="3168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Содержание в соответствии с ФГОС</a:t>
            </a:r>
            <a:endParaRPr lang="ru-RU" altLang="ru-RU" sz="1200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258888" y="620713"/>
            <a:ext cx="3025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Виды детской</a:t>
            </a:r>
            <a:r>
              <a:rPr lang="ru-RU" altLang="ru-RU" sz="1000" b="1" u="sng">
                <a:solidFill>
                  <a:schemeClr val="accent2"/>
                </a:solidFill>
              </a:rPr>
              <a:t> </a:t>
            </a:r>
            <a:r>
              <a:rPr lang="ru-RU" altLang="ru-RU" sz="1200" b="1" u="sng">
                <a:solidFill>
                  <a:schemeClr val="accent2"/>
                </a:solidFill>
              </a:rPr>
              <a:t>деятельности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1258888" y="1700213"/>
            <a:ext cx="1728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1400">
                <a:solidFill>
                  <a:schemeClr val="accent2"/>
                </a:solidFill>
              </a:rPr>
              <a:t>Игровая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4284663" y="1052513"/>
            <a:ext cx="40322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100" i="1"/>
              <a:t>Физкультура НОД «Укрась ковёр цветами»</a:t>
            </a:r>
          </a:p>
          <a:p>
            <a:pPr eaLnBrk="1" hangingPunct="1"/>
            <a:r>
              <a:rPr lang="ru-RU" altLang="ru-RU" sz="1100" i="1"/>
              <a:t>Подв/ игра. «Васильки». </a:t>
            </a:r>
            <a:r>
              <a:rPr lang="ru-RU" altLang="ru-RU" sz="1100"/>
              <a:t>(Дети имитируют движения согласно тексту).</a:t>
            </a:r>
            <a:br>
              <a:rPr lang="ru-RU" altLang="ru-RU" sz="1100"/>
            </a:br>
            <a:endParaRPr lang="ru-RU" altLang="ru-RU" sz="1100"/>
          </a:p>
          <a:p>
            <a:pPr eaLnBrk="1" hangingPunct="1"/>
            <a:r>
              <a:rPr lang="ru-RU" altLang="ru-RU" sz="1100"/>
              <a:t>Дид/ игра « Угадай растение по описанию» </a:t>
            </a:r>
          </a:p>
          <a:p>
            <a:pPr eaLnBrk="1" hangingPunct="1"/>
            <a:r>
              <a:rPr lang="ru-RU" altLang="ru-RU" sz="1100"/>
              <a:t>Дид/ игра « Чего не стало</a:t>
            </a:r>
            <a:r>
              <a:rPr lang="en-US" altLang="ru-RU" sz="1100"/>
              <a:t>?</a:t>
            </a:r>
            <a:r>
              <a:rPr lang="ru-RU" altLang="ru-RU" sz="1100"/>
              <a:t>». </a:t>
            </a:r>
          </a:p>
          <a:p>
            <a:pPr eaLnBrk="1" hangingPunct="1"/>
            <a:r>
              <a:rPr lang="ru-RU" altLang="ru-RU" sz="1100"/>
              <a:t>Дид/игра «К названному растению беги», </a:t>
            </a:r>
          </a:p>
          <a:p>
            <a:pPr eaLnBrk="1" hangingPunct="1"/>
            <a:r>
              <a:rPr lang="ru-RU" altLang="ru-RU" sz="1100"/>
              <a:t>Дид/игра«Собери цветок»,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Рисование красками « Маме подарю цветок».</a:t>
            </a:r>
          </a:p>
          <a:p>
            <a:pPr eaLnBrk="1" hangingPunct="1"/>
            <a:r>
              <a:rPr lang="ru-RU" altLang="ru-RU" sz="1100"/>
              <a:t>Конструирование оранжереи из крупного конструктора.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Беседа: «Как ухаживать за растениями</a:t>
            </a:r>
            <a:r>
              <a:rPr lang="en-US" altLang="ru-RU" sz="1100"/>
              <a:t>?</a:t>
            </a:r>
            <a:r>
              <a:rPr lang="ru-RU" altLang="ru-RU" sz="1100"/>
              <a:t>». </a:t>
            </a:r>
          </a:p>
          <a:p>
            <a:pPr eaLnBrk="1" hangingPunct="1"/>
            <a:r>
              <a:rPr lang="ru-RU" altLang="ru-RU" sz="1100"/>
              <a:t>Игра: « Опишите я отгадаю</a:t>
            </a:r>
            <a:r>
              <a:rPr lang="en-US" altLang="ru-RU" sz="1100"/>
              <a:t>?</a:t>
            </a:r>
            <a:r>
              <a:rPr lang="ru-RU" altLang="ru-RU" sz="1100"/>
              <a:t>». Найди растение по описанию </a:t>
            </a:r>
          </a:p>
          <a:p>
            <a:pPr eaLnBrk="1" hangingPunct="1"/>
            <a:r>
              <a:rPr lang="ru-RU" altLang="ru-RU" sz="1100"/>
              <a:t>Поливка клумб с многолетниками.</a:t>
            </a:r>
            <a:r>
              <a:rPr lang="ru-RU" altLang="ru-RU" sz="1800"/>
              <a:t> </a:t>
            </a:r>
            <a:r>
              <a:rPr lang="ru-RU" altLang="ru-RU" sz="1100"/>
              <a:t>Закреплять умение поливать растения на участке, сформировать желание ухаживать за растениями, эстетическое наслаждение от любования свежими цветами.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Занимательные опыты: « С водой и без воды».</a:t>
            </a:r>
          </a:p>
          <a:p>
            <a:pPr eaLnBrk="1" hangingPunct="1"/>
            <a:r>
              <a:rPr lang="ru-RU" altLang="ru-RU" sz="1100"/>
              <a:t>Что нужно для питания растениям</a:t>
            </a:r>
            <a:r>
              <a:rPr lang="en-US" altLang="ru-RU" sz="1100"/>
              <a:t>?</a:t>
            </a:r>
            <a:endParaRPr lang="ru-RU" altLang="ru-RU" sz="1100"/>
          </a:p>
          <a:p>
            <a:pPr eaLnBrk="1" hangingPunct="1"/>
            <a:r>
              <a:rPr lang="ru-RU" altLang="ru-RU" sz="1100"/>
              <a:t>Участие в акции родителей «Красивый детский сад»</a:t>
            </a:r>
          </a:p>
          <a:p>
            <a:pPr eaLnBrk="1" hangingPunct="1"/>
            <a:r>
              <a:rPr lang="ru-RU" altLang="ru-RU" sz="1100"/>
              <a:t>(высадка рассады на участке детского сада), </a:t>
            </a:r>
            <a:endParaRPr lang="en-US" altLang="ru-RU" sz="1100"/>
          </a:p>
          <a:p>
            <a:pPr eaLnBrk="1" hangingPunct="1"/>
            <a:endParaRPr lang="en-US" altLang="ru-RU" sz="1100"/>
          </a:p>
          <a:p>
            <a:pPr eaLnBrk="1" hangingPunct="1"/>
            <a:r>
              <a:rPr lang="ru-RU" altLang="ru-RU" sz="1100"/>
              <a:t>Чтение стихотворения А. к Толстой Колокольчики»</a:t>
            </a:r>
          </a:p>
          <a:p>
            <a:pPr eaLnBrk="1" hangingPunct="1"/>
            <a:r>
              <a:rPr lang="ru-RU" altLang="ru-RU" sz="1100"/>
              <a:t>Словацкая сказка « У солнышка в гостях»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Подв/ игра: « Собери цветок из лепестков». Музыкальное оформление - слушание музыки  « Времена года»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100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1258888" y="2565400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Продуктивная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258888" y="3284538"/>
            <a:ext cx="20177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Коммуникативная</a:t>
            </a:r>
          </a:p>
          <a:p>
            <a:pPr eaLnBrk="1" hangingPunct="1"/>
            <a:endParaRPr lang="ru-RU" altLang="ru-RU" sz="1400">
              <a:solidFill>
                <a:schemeClr val="accent2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1258888" y="1125538"/>
            <a:ext cx="144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Двигательная</a:t>
            </a:r>
            <a:r>
              <a:rPr lang="ru-RU" altLang="ru-RU" sz="1400"/>
              <a:t> 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187450" y="3810000"/>
            <a:ext cx="2317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Трудовая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116013" y="4508500"/>
            <a:ext cx="2663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Познавательно-</a:t>
            </a:r>
          </a:p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исследовательская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1116013" y="5300663"/>
            <a:ext cx="4629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Чтение художественной литературы</a:t>
            </a: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1116013" y="5951538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Музыкально-художественная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3556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042988" y="620713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Виды детской деятельности</a:t>
            </a:r>
          </a:p>
          <a:p>
            <a:pPr eaLnBrk="1" hangingPunct="1"/>
            <a:endParaRPr lang="ru-RU" altLang="ru-RU" sz="1200">
              <a:solidFill>
                <a:srgbClr val="0066FF"/>
              </a:solidFill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908175" y="3171825"/>
            <a:ext cx="6029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altLang="ru-RU" sz="140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124075" y="0"/>
            <a:ext cx="473392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800" b="1">
                <a:solidFill>
                  <a:srgbClr val="FF0000"/>
                </a:solidFill>
              </a:rPr>
              <a:t>5.«</a:t>
            </a:r>
            <a:r>
              <a:rPr lang="ru-RU" altLang="ru-RU" sz="2000" b="1">
                <a:solidFill>
                  <a:srgbClr val="FF3300"/>
                </a:solidFill>
              </a:rPr>
              <a:t>Бал цветов</a:t>
            </a:r>
            <a:r>
              <a:rPr lang="ru-RU" altLang="ru-RU" sz="1800" b="1">
                <a:solidFill>
                  <a:srgbClr val="FF0000"/>
                </a:solidFill>
              </a:rPr>
              <a:t>»</a:t>
            </a:r>
          </a:p>
          <a:p>
            <a:pPr eaLnBrk="1" hangingPunct="1"/>
            <a:r>
              <a:rPr lang="ru-RU" altLang="ru-RU" sz="1800" b="1">
                <a:solidFill>
                  <a:srgbClr val="FF0000"/>
                </a:solidFill>
              </a:rPr>
              <a:t>(праздник- музыкальное развлечение )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995738" y="620713"/>
            <a:ext cx="4464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 u="sng">
                <a:solidFill>
                  <a:schemeClr val="accent2"/>
                </a:solidFill>
              </a:rPr>
              <a:t>Содержание в соответствии с ФГОС</a:t>
            </a:r>
            <a:endParaRPr lang="ru-RU" altLang="ru-RU" sz="1200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284663" y="1125538"/>
            <a:ext cx="3816350" cy="524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100"/>
              <a:t>Утр. гимнастика«Волшебные цветы».</a:t>
            </a:r>
          </a:p>
          <a:p>
            <a:pPr eaLnBrk="1" hangingPunct="1"/>
            <a:r>
              <a:rPr lang="ru-RU" altLang="ru-RU" sz="1100"/>
              <a:t>Подв/игра « Живая клумба»,«Найди своё место»</a:t>
            </a:r>
          </a:p>
          <a:p>
            <a:pPr eaLnBrk="1" hangingPunct="1"/>
            <a:r>
              <a:rPr lang="ru-RU" altLang="ru-RU" sz="1100"/>
              <a:t>Пальчиковая игра « Тюльпан»</a:t>
            </a:r>
          </a:p>
          <a:p>
            <a:pPr eaLnBrk="1" hangingPunct="1"/>
            <a:r>
              <a:rPr lang="ru-RU" altLang="ru-RU" sz="1800"/>
              <a:t> </a:t>
            </a:r>
            <a:r>
              <a:rPr lang="ru-RU" altLang="ru-RU" sz="1100"/>
              <a:t>Сюж/ р. Игра «День рождение»</a:t>
            </a:r>
          </a:p>
          <a:p>
            <a:pPr eaLnBrk="1" hangingPunct="1"/>
            <a:r>
              <a:rPr lang="ru-RU" altLang="ru-RU" sz="1100"/>
              <a:t>Собери пазлы по сказке «Дюймовочка»</a:t>
            </a:r>
          </a:p>
          <a:p>
            <a:pPr eaLnBrk="1" hangingPunct="1"/>
            <a:r>
              <a:rPr lang="ru-RU" altLang="ru-RU" sz="1100"/>
              <a:t>Дид/игра « Четвёртый лишний»</a:t>
            </a:r>
          </a:p>
          <a:p>
            <a:pPr eaLnBrk="1" hangingPunct="1"/>
            <a:r>
              <a:rPr lang="ru-RU" altLang="ru-RU" sz="1100"/>
              <a:t>Дид/игра «Украсим комнату», </a:t>
            </a:r>
          </a:p>
          <a:p>
            <a:pPr eaLnBrk="1" hangingPunct="1"/>
            <a:r>
              <a:rPr lang="ru-RU" altLang="ru-RU" sz="1100"/>
              <a:t>Дид/игра «Найди такой же»,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Коллаж «Цветочное царство». </a:t>
            </a:r>
          </a:p>
          <a:p>
            <a:pPr eaLnBrk="1" hangingPunct="1"/>
            <a:r>
              <a:rPr lang="ru-RU" altLang="ru-RU" sz="1100"/>
              <a:t>«Икебана» - это букет. Оформление выставки поделок и рисунков «Цветы вокруг нас»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«Расскажем Незнайке» о комнатных растениях»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Поручения: «Найди лист такой же, какой покажу».</a:t>
            </a:r>
          </a:p>
          <a:p>
            <a:pPr eaLnBrk="1" hangingPunct="1"/>
            <a:r>
              <a:rPr lang="ru-RU" altLang="ru-RU" sz="1100"/>
              <a:t>Мытье комнатных растений</a:t>
            </a:r>
            <a:r>
              <a:rPr lang="ru-RU" altLang="ru-RU" sz="1100" b="1"/>
              <a:t>.</a:t>
            </a:r>
            <a:r>
              <a:rPr lang="ru-RU" altLang="ru-RU" sz="1100"/>
              <a:t> </a:t>
            </a:r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Красная книга – сигнал опасности. Развивать у детей представления о назначении Красной книги; развивать у детей бережное отношение к исчезающим видам растений.</a:t>
            </a:r>
            <a:endParaRPr lang="en-US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Обсуждение пословиц, поговорок, загадок о растениях. </a:t>
            </a:r>
          </a:p>
          <a:p>
            <a:pPr eaLnBrk="1" hangingPunct="1"/>
            <a:endParaRPr lang="ru-RU" altLang="ru-RU" sz="1100"/>
          </a:p>
          <a:p>
            <a:pPr eaLnBrk="1" hangingPunct="1"/>
            <a:endParaRPr lang="ru-RU" altLang="ru-RU" sz="1100"/>
          </a:p>
          <a:p>
            <a:pPr eaLnBrk="1" hangingPunct="1"/>
            <a:r>
              <a:rPr lang="ru-RU" altLang="ru-RU" sz="1100"/>
              <a:t>Музыкальное оформление праздника-развлечения </a:t>
            </a:r>
          </a:p>
          <a:p>
            <a:pPr eaLnBrk="1" hangingPunct="1"/>
            <a:r>
              <a:rPr lang="ru-RU" altLang="ru-RU" sz="1100"/>
              <a:t>« Бал цветов». «Вальс цветов» из  балета Чайковского, «Щелкунчик»)» Танец с цветами. </a:t>
            </a:r>
          </a:p>
          <a:p>
            <a:pPr eaLnBrk="1" hangingPunct="1"/>
            <a:r>
              <a:rPr lang="ru-RU" altLang="ru-RU" sz="1100"/>
              <a:t>В.Моцарт “Цветы” 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971550" y="1268413"/>
            <a:ext cx="41195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Двигательная</a:t>
            </a:r>
            <a:r>
              <a:rPr lang="ru-RU" altLang="ru-RU" sz="1400"/>
              <a:t> 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1042988" y="1987550"/>
            <a:ext cx="3863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1400">
                <a:solidFill>
                  <a:schemeClr val="accent2"/>
                </a:solidFill>
              </a:rPr>
              <a:t>Игровая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971550" y="2779713"/>
            <a:ext cx="4108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Продуктивная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042988" y="3429000"/>
            <a:ext cx="414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Коммуникативная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1042988" y="3933825"/>
            <a:ext cx="194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Трудовая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042988" y="4437063"/>
            <a:ext cx="58150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Познавательно-</a:t>
            </a:r>
          </a:p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исследовательская</a:t>
            </a: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900113" y="5157788"/>
            <a:ext cx="3311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Чтение художественной литературы</a:t>
            </a: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971550" y="5734050"/>
            <a:ext cx="4560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400">
                <a:solidFill>
                  <a:schemeClr val="accent2"/>
                </a:solidFill>
              </a:rPr>
              <a:t>Музыкально-художественная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4579" name="Picture 3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1752600" y="152400"/>
            <a:ext cx="5791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 u="sng">
                <a:solidFill>
                  <a:srgbClr val="FF0000"/>
                </a:solidFill>
              </a:rPr>
              <a:t>Музыкальное развлечение   </a:t>
            </a:r>
            <a:endParaRPr lang="ru-RU" altLang="ru-RU" b="1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b="1">
                <a:solidFill>
                  <a:srgbClr val="FF0000"/>
                </a:solidFill>
              </a:rPr>
              <a:t>«Бал цветов»</a:t>
            </a:r>
          </a:p>
        </p:txBody>
      </p:sp>
      <p:sp>
        <p:nvSpPr>
          <p:cNvPr id="24582" name="Rectangle 12"/>
          <p:cNvSpPr>
            <a:spLocks noChangeArrowheads="1"/>
          </p:cNvSpPr>
          <p:nvPr/>
        </p:nvSpPr>
        <p:spPr bwMode="auto">
          <a:xfrm>
            <a:off x="1905000" y="5253038"/>
            <a:ext cx="4876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ru-RU" sz="1600" b="1">
                <a:solidFill>
                  <a:srgbClr val="0000FF"/>
                </a:solidFill>
              </a:rPr>
              <a:t>Образовательные области:</a:t>
            </a:r>
            <a:r>
              <a:rPr lang="ru-RU" altLang="ru-RU" sz="1600">
                <a:solidFill>
                  <a:srgbClr val="0000FF"/>
                </a:solidFill>
              </a:rPr>
              <a:t> Познавательная, социально-коммуникативная, речевая,  художественно-эстетическая, физическая. </a:t>
            </a:r>
          </a:p>
        </p:txBody>
      </p:sp>
      <p:sp>
        <p:nvSpPr>
          <p:cNvPr id="24583" name="Rectangle 13"/>
          <p:cNvSpPr>
            <a:spLocks noChangeArrowheads="1"/>
          </p:cNvSpPr>
          <p:nvPr/>
        </p:nvSpPr>
        <p:spPr bwMode="auto">
          <a:xfrm>
            <a:off x="1828800" y="1117600"/>
            <a:ext cx="5818188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algn="ctr" eaLnBrk="1" hangingPunct="1"/>
            <a:r>
              <a:rPr lang="ru-RU" altLang="ru-RU" b="1">
                <a:solidFill>
                  <a:srgbClr val="0000FF"/>
                </a:solidFill>
              </a:rPr>
              <a:t>Цель:</a:t>
            </a:r>
            <a:r>
              <a:rPr lang="ru-RU" altLang="ru-RU" sz="2000" b="1">
                <a:solidFill>
                  <a:srgbClr val="0000FF"/>
                </a:solidFill>
              </a:rPr>
              <a:t> </a:t>
            </a:r>
          </a:p>
          <a:p>
            <a:pPr indent="254000" eaLnBrk="1" hangingPunct="1"/>
            <a:r>
              <a:rPr lang="ru-RU" altLang="ru-RU" sz="2000" b="1">
                <a:solidFill>
                  <a:srgbClr val="0000FF"/>
                </a:solidFill>
              </a:rPr>
              <a:t>Формировать представления детей о разнообразии цветущих растений.</a:t>
            </a:r>
          </a:p>
          <a:p>
            <a:pPr indent="254000" algn="ctr" eaLnBrk="1" hangingPunct="1"/>
            <a:endParaRPr lang="ru-RU" altLang="ru-RU" sz="2000" b="1">
              <a:solidFill>
                <a:srgbClr val="0000FF"/>
              </a:solidFill>
            </a:endParaRPr>
          </a:p>
          <a:p>
            <a:pPr indent="254000" eaLnBrk="1" hangingPunct="1"/>
            <a:r>
              <a:rPr lang="ru-RU" altLang="ru-RU" sz="2000" b="1">
                <a:solidFill>
                  <a:srgbClr val="0000FF"/>
                </a:solidFill>
              </a:rPr>
              <a:t>                                Задачи:</a:t>
            </a:r>
            <a:r>
              <a:rPr lang="ru-RU" altLang="ru-RU" sz="2000">
                <a:solidFill>
                  <a:srgbClr val="0000FF"/>
                </a:solidFill>
              </a:rPr>
              <a:t> </a:t>
            </a:r>
            <a:r>
              <a:rPr lang="ru-RU" altLang="ru-RU" sz="2000" b="1">
                <a:solidFill>
                  <a:srgbClr val="0000FF"/>
                </a:solidFill>
              </a:rPr>
              <a:t/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- воспитывать бережное отношение к растениям, окружающему миру,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- пополнять активный словарь детей,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- развивать артикуляционный аппарат детей,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- учить проговаривать стихотворения и загадки четко, с интонацией, выразительно.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5603" name="Picture 3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133600" y="265113"/>
            <a:ext cx="556260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eaLnBrk="1" hangingPunct="1"/>
            <a:r>
              <a:rPr lang="ru-RU" altLang="ru-RU" sz="1200" b="1" i="1"/>
              <a:t>Под музыку входят дети. Они обходят зал и садятся на стульчики.</a:t>
            </a:r>
            <a:endParaRPr lang="ru-RU" altLang="ru-RU" sz="1200" b="1"/>
          </a:p>
          <a:p>
            <a:pPr indent="254000" eaLnBrk="1" hangingPunct="1"/>
            <a:r>
              <a:rPr lang="ru-RU" altLang="ru-RU" sz="1200" b="1"/>
              <a:t>ВЕД:</a:t>
            </a:r>
            <a:r>
              <a:rPr lang="ru-RU" altLang="ru-RU" sz="1200"/>
              <a:t> Здравствуйте, дорогие друзья! Добро пожаловать на бал цветов.!!!</a:t>
            </a:r>
          </a:p>
          <a:p>
            <a:pPr indent="254000" eaLnBrk="1" hangingPunct="1"/>
            <a:r>
              <a:rPr lang="ru-RU" altLang="ru-RU" sz="1200"/>
              <a:t>Сегодня нас ждёт много сюрпризов и  гостей. Кажется, кто-то из гостей уже здесь…</a:t>
            </a:r>
          </a:p>
          <a:p>
            <a:pPr indent="254000" algn="ctr" eaLnBrk="1" hangingPunct="1"/>
            <a:endParaRPr lang="ru-RU" altLang="ru-RU" sz="1200"/>
          </a:p>
          <a:p>
            <a:pPr indent="254000" eaLnBrk="1" hangingPunct="1"/>
            <a:r>
              <a:rPr lang="ru-RU" altLang="ru-RU" sz="1200"/>
              <a:t>(Под музыку вальсируя входит ФЕЯ ЦВЕТОВ).</a:t>
            </a:r>
          </a:p>
          <a:p>
            <a:pPr indent="254000" eaLnBrk="1" hangingPunct="1"/>
            <a:r>
              <a:rPr lang="ru-RU" altLang="ru-RU" sz="1200" b="1"/>
              <a:t>ФЕЯ:</a:t>
            </a:r>
            <a:r>
              <a:rPr lang="ru-RU" altLang="ru-RU" sz="1200"/>
              <a:t> Я всех сегодня в гости жду, на бал цветов вас поведу,</a:t>
            </a:r>
          </a:p>
          <a:p>
            <a:pPr indent="254000" eaLnBrk="1" hangingPunct="1"/>
            <a:r>
              <a:rPr lang="ru-RU" altLang="ru-RU" sz="1200"/>
              <a:t>         Для радости и красоты цветут весною все цветы</a:t>
            </a:r>
          </a:p>
          <a:p>
            <a:pPr indent="254000" eaLnBrk="1" hangingPunct="1"/>
            <a:r>
              <a:rPr lang="ru-RU" altLang="ru-RU" sz="1200"/>
              <a:t>         Но рвать не будем их, друзья, со мною вы согласны?</a:t>
            </a:r>
          </a:p>
          <a:p>
            <a:pPr indent="254000" eaLnBrk="1" hangingPunct="1"/>
            <a:r>
              <a:rPr lang="ru-RU" altLang="ru-RU" sz="1200"/>
              <a:t>Дети: ДА…</a:t>
            </a:r>
          </a:p>
          <a:p>
            <a:pPr indent="254000" algn="ctr" eaLnBrk="1" hangingPunct="1"/>
            <a:endParaRPr lang="ru-RU" altLang="ru-RU" sz="1200"/>
          </a:p>
          <a:p>
            <a:pPr indent="254000" eaLnBrk="1" hangingPunct="1"/>
            <a:r>
              <a:rPr lang="ru-RU" altLang="ru-RU" sz="1200"/>
              <a:t>Дети в шапочках цветов выходят на центр музыкального зала. Становятся полукругом, лицом к зрителям, зачитывают стихи- загадки.</a:t>
            </a:r>
          </a:p>
          <a:p>
            <a:pPr indent="254000" algn="ctr" eaLnBrk="1" hangingPunct="1"/>
            <a:endParaRPr lang="ru-RU" altLang="ru-RU" sz="12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371600" y="3182938"/>
            <a:ext cx="32004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eaLnBrk="1" hangingPunct="1">
              <a:buFontTx/>
              <a:buAutoNum type="arabicPeriod"/>
            </a:pPr>
            <a:r>
              <a:rPr lang="ru-RU" altLang="ru-RU" sz="1200"/>
              <a:t>Ребенок в  шапочке </a:t>
            </a:r>
            <a:r>
              <a:rPr lang="ru-RU" altLang="ru-RU" sz="1200" u="sng"/>
              <a:t>Мака</a:t>
            </a:r>
            <a:br>
              <a:rPr lang="ru-RU" altLang="ru-RU" sz="1200" u="sng"/>
            </a:br>
            <a:r>
              <a:rPr lang="ru-RU" altLang="ru-RU" sz="1200"/>
              <a:t>Маки узкой тропкой забрели на луг</a:t>
            </a:r>
            <a:br>
              <a:rPr lang="ru-RU" altLang="ru-RU" sz="1200"/>
            </a:br>
            <a:r>
              <a:rPr lang="ru-RU" altLang="ru-RU" sz="1200"/>
              <a:t>«Кто здесь самый ловкий?</a:t>
            </a:r>
            <a:br>
              <a:rPr lang="ru-RU" altLang="ru-RU" sz="1200"/>
            </a:br>
            <a:r>
              <a:rPr lang="ru-RU" altLang="ru-RU" sz="1200"/>
              <a:t>Выходи на круг!»</a:t>
            </a:r>
            <a:br>
              <a:rPr lang="ru-RU" altLang="ru-RU" sz="1200"/>
            </a:br>
            <a:r>
              <a:rPr lang="ru-RU" altLang="ru-RU" sz="1200"/>
              <a:t>И под ветром маки сняли пиджаки,</a:t>
            </a:r>
            <a:br>
              <a:rPr lang="ru-RU" altLang="ru-RU" sz="1200"/>
            </a:br>
            <a:r>
              <a:rPr lang="ru-RU" altLang="ru-RU" sz="1200"/>
              <a:t>Приготовясь к драке, сжали кулачки.</a:t>
            </a:r>
            <a:br>
              <a:rPr lang="ru-RU" altLang="ru-RU" sz="1200"/>
            </a:br>
            <a:r>
              <a:rPr lang="ru-RU" altLang="ru-RU" sz="1200"/>
              <a:t>Вот какие маки,</a:t>
            </a:r>
            <a:br>
              <a:rPr lang="ru-RU" altLang="ru-RU" sz="1200"/>
            </a:br>
            <a:r>
              <a:rPr lang="ru-RU" altLang="ru-RU" sz="1200"/>
              <a:t>Маки- забияки!</a:t>
            </a:r>
          </a:p>
          <a:p>
            <a:pPr indent="254000" eaLnBrk="1" hangingPunct="1">
              <a:buFontTx/>
              <a:buAutoNum type="arabicPeriod"/>
            </a:pPr>
            <a:endParaRPr lang="ru-RU" altLang="ru-RU" sz="1200"/>
          </a:p>
          <a:p>
            <a:pPr indent="254000" eaLnBrk="1" hangingPunct="1"/>
            <a:r>
              <a:rPr lang="ru-RU" altLang="ru-RU" sz="1200"/>
              <a:t>2. Ребенок в шапочке </a:t>
            </a:r>
            <a:r>
              <a:rPr lang="ru-RU" altLang="ru-RU" sz="1200" u="sng"/>
              <a:t>Ромашки</a:t>
            </a:r>
            <a:br>
              <a:rPr lang="ru-RU" altLang="ru-RU" sz="1200" u="sng"/>
            </a:br>
            <a:r>
              <a:rPr lang="ru-RU" altLang="ru-RU" sz="1200"/>
              <a:t>На лугу и в поле</a:t>
            </a:r>
            <a:br>
              <a:rPr lang="ru-RU" altLang="ru-RU" sz="1200"/>
            </a:br>
            <a:r>
              <a:rPr lang="ru-RU" altLang="ru-RU" sz="1200"/>
              <a:t>Ромашку мы встречаем</a:t>
            </a:r>
            <a:br>
              <a:rPr lang="ru-RU" altLang="ru-RU" sz="1200"/>
            </a:br>
            <a:r>
              <a:rPr lang="ru-RU" altLang="ru-RU" sz="1200"/>
              <a:t>Лепесточки белые мы на ней считаем</a:t>
            </a:r>
            <a:br>
              <a:rPr lang="ru-RU" altLang="ru-RU" sz="1200"/>
            </a:br>
            <a:r>
              <a:rPr lang="ru-RU" altLang="ru-RU" sz="1200"/>
              <a:t>Сердцевинка, желтая, у цветка такого,</a:t>
            </a:r>
            <a:br>
              <a:rPr lang="ru-RU" altLang="ru-RU" sz="1200"/>
            </a:br>
            <a:r>
              <a:rPr lang="ru-RU" altLang="ru-RU" sz="1200"/>
              <a:t>Будто крошка солнышко</a:t>
            </a:r>
            <a:br>
              <a:rPr lang="ru-RU" altLang="ru-RU" sz="1200"/>
            </a:br>
            <a:r>
              <a:rPr lang="ru-RU" altLang="ru-RU" sz="1200"/>
              <a:t>Забралось в него.</a:t>
            </a:r>
          </a:p>
          <a:p>
            <a:pPr indent="254000" eaLnBrk="1" hangingPunct="1"/>
            <a:endParaRPr lang="ru-RU" altLang="ru-RU" sz="12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648200" y="3505200"/>
            <a:ext cx="2514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/>
              <a:t>3. Ребенок в шапочке </a:t>
            </a:r>
            <a:r>
              <a:rPr lang="ru-RU" altLang="ru-RU" sz="1200" u="sng"/>
              <a:t>Одуванчика</a:t>
            </a:r>
            <a:r>
              <a:rPr lang="ru-RU" altLang="ru-RU" sz="1200"/>
              <a:t/>
            </a:r>
            <a:br>
              <a:rPr lang="ru-RU" altLang="ru-RU" sz="1200"/>
            </a:br>
            <a:r>
              <a:rPr lang="ru-RU" altLang="ru-RU" sz="1200"/>
              <a:t>Уронило солнышко</a:t>
            </a:r>
            <a:br>
              <a:rPr lang="ru-RU" altLang="ru-RU" sz="1200"/>
            </a:br>
            <a:r>
              <a:rPr lang="ru-RU" altLang="ru-RU" sz="1200"/>
              <a:t>Лучик золотой</a:t>
            </a:r>
            <a:br>
              <a:rPr lang="ru-RU" altLang="ru-RU" sz="1200"/>
            </a:br>
            <a:r>
              <a:rPr lang="ru-RU" altLang="ru-RU" sz="1200"/>
              <a:t>Врос одуванчик-</a:t>
            </a:r>
            <a:br>
              <a:rPr lang="ru-RU" altLang="ru-RU" sz="1200"/>
            </a:br>
            <a:r>
              <a:rPr lang="ru-RU" altLang="ru-RU" sz="1200"/>
              <a:t>Первый, молодой.</a:t>
            </a:r>
            <a:br>
              <a:rPr lang="ru-RU" altLang="ru-RU" sz="1200"/>
            </a:br>
            <a:r>
              <a:rPr lang="ru-RU" altLang="ru-RU" sz="1200"/>
              <a:t>У него чудесный, </a:t>
            </a:r>
            <a:br>
              <a:rPr lang="ru-RU" altLang="ru-RU" sz="1200"/>
            </a:br>
            <a:r>
              <a:rPr lang="ru-RU" altLang="ru-RU" sz="1200"/>
              <a:t>Золотистый цвет</a:t>
            </a:r>
            <a:br>
              <a:rPr lang="ru-RU" altLang="ru-RU" sz="1200"/>
            </a:br>
            <a:r>
              <a:rPr lang="ru-RU" altLang="ru-RU" sz="1200"/>
              <a:t>Он большого солнца</a:t>
            </a:r>
            <a:br>
              <a:rPr lang="ru-RU" altLang="ru-RU" sz="1200"/>
            </a:br>
            <a:r>
              <a:rPr lang="ru-RU" altLang="ru-RU" sz="1200"/>
              <a:t>Маленький привет.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7" name="Picture 3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2286000" y="152400"/>
            <a:ext cx="49530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/>
              <a:t>-А сейчас поиграем в игру «Веночек».</a:t>
            </a:r>
            <a:br>
              <a:rPr lang="ru-RU" altLang="ru-RU" sz="1200"/>
            </a:br>
            <a:r>
              <a:rPr lang="ru-RU" altLang="ru-RU" sz="1200" b="1"/>
              <a:t>Подвижная игра «Веночек».</a:t>
            </a:r>
            <a:r>
              <a:rPr lang="ru-RU" altLang="ru-RU" sz="1200"/>
              <a:t/>
            </a:r>
            <a:br>
              <a:rPr lang="ru-RU" altLang="ru-RU" sz="1200"/>
            </a:br>
            <a:r>
              <a:rPr lang="ru-RU" altLang="ru-RU" sz="1200"/>
              <a:t>Дети становятся в шеренгу на одном конце  зала: это «Цветы в саду»,</a:t>
            </a:r>
            <a:br>
              <a:rPr lang="ru-RU" altLang="ru-RU" sz="1200"/>
            </a:br>
            <a:r>
              <a:rPr lang="ru-RU" altLang="ru-RU" sz="1200"/>
              <a:t>Водящий  - садовник находится на расстоянии 3-4 метров от детей.</a:t>
            </a:r>
            <a:br>
              <a:rPr lang="ru-RU" altLang="ru-RU" sz="1200"/>
            </a:br>
            <a:r>
              <a:rPr lang="ru-RU" altLang="ru-RU" sz="1200"/>
              <a:t>Садовник приближается к цветам и говорит:</a:t>
            </a:r>
            <a:br>
              <a:rPr lang="ru-RU" altLang="ru-RU" sz="1200"/>
            </a:br>
            <a:r>
              <a:rPr lang="ru-RU" altLang="ru-RU" sz="1200"/>
              <a:t>             Я иду сорвать цветок,</a:t>
            </a:r>
            <a:br>
              <a:rPr lang="ru-RU" altLang="ru-RU" sz="1200"/>
            </a:br>
            <a:r>
              <a:rPr lang="ru-RU" altLang="ru-RU" sz="1200"/>
              <a:t>             Из цветов сплести венок.</a:t>
            </a:r>
            <a:br>
              <a:rPr lang="ru-RU" altLang="ru-RU" sz="1200"/>
            </a:br>
            <a:r>
              <a:rPr lang="ru-RU" altLang="ru-RU" sz="1200"/>
              <a:t>Дети – цветы отвечают:</a:t>
            </a:r>
            <a:br>
              <a:rPr lang="ru-RU" altLang="ru-RU" sz="1200"/>
            </a:br>
            <a:r>
              <a:rPr lang="ru-RU" altLang="ru-RU" sz="1200"/>
              <a:t>              Не хотим, чтоб нас срывали</a:t>
            </a:r>
            <a:br>
              <a:rPr lang="ru-RU" altLang="ru-RU" sz="1200"/>
            </a:br>
            <a:r>
              <a:rPr lang="ru-RU" altLang="ru-RU" sz="1200"/>
              <a:t>              И венки из нас сплетали.</a:t>
            </a:r>
            <a:br>
              <a:rPr lang="ru-RU" altLang="ru-RU" sz="1200"/>
            </a:br>
            <a:r>
              <a:rPr lang="ru-RU" altLang="ru-RU" sz="1200"/>
              <a:t>              Мы хотим в саду остаться,</a:t>
            </a:r>
            <a:br>
              <a:rPr lang="ru-RU" altLang="ru-RU" sz="1200"/>
            </a:br>
            <a:r>
              <a:rPr lang="ru-RU" altLang="ru-RU" sz="1200"/>
              <a:t>              Будут нами любоваться.</a:t>
            </a:r>
            <a:br>
              <a:rPr lang="ru-RU" altLang="ru-RU" sz="1200"/>
            </a:br>
            <a:r>
              <a:rPr lang="ru-RU" altLang="ru-RU" sz="1200"/>
              <a:t>Произнеся последние слова дети – цветы убегают, а садовник старается осалить кого-либо. Пойманный становится садовником.</a:t>
            </a:r>
            <a:br>
              <a:rPr lang="ru-RU" altLang="ru-RU" sz="1200"/>
            </a:br>
            <a:endParaRPr lang="ru-RU" altLang="ru-RU" sz="1200"/>
          </a:p>
          <a:p>
            <a:pPr eaLnBrk="1" hangingPunct="1"/>
            <a:r>
              <a:rPr lang="ru-RU" altLang="ru-RU" sz="1200"/>
              <a:t>4.Ребенок в шапочке </a:t>
            </a:r>
            <a:r>
              <a:rPr lang="ru-RU" altLang="ru-RU" sz="1200" u="sng"/>
              <a:t>Василька</a:t>
            </a:r>
            <a:br>
              <a:rPr lang="ru-RU" altLang="ru-RU" sz="1200" u="sng"/>
            </a:br>
            <a:r>
              <a:rPr lang="ru-RU" altLang="ru-RU" sz="1200"/>
              <a:t>Колосится в поле рожь</a:t>
            </a:r>
            <a:br>
              <a:rPr lang="ru-RU" altLang="ru-RU" sz="1200"/>
            </a:br>
            <a:r>
              <a:rPr lang="ru-RU" altLang="ru-RU" sz="1200"/>
              <a:t>Василек ты там найдешь</a:t>
            </a:r>
            <a:br>
              <a:rPr lang="ru-RU" altLang="ru-RU" sz="1200"/>
            </a:br>
            <a:r>
              <a:rPr lang="ru-RU" altLang="ru-RU" sz="1200"/>
              <a:t>Хоть не красный он, а синий,</a:t>
            </a:r>
            <a:br>
              <a:rPr lang="ru-RU" altLang="ru-RU" sz="1200"/>
            </a:br>
            <a:r>
              <a:rPr lang="ru-RU" altLang="ru-RU" sz="1200"/>
              <a:t>Все ж на звездочку похож.</a:t>
            </a:r>
          </a:p>
          <a:p>
            <a:pPr eaLnBrk="1" hangingPunct="1"/>
            <a:endParaRPr lang="ru-RU" altLang="ru-RU" sz="1200"/>
          </a:p>
          <a:p>
            <a:pPr eaLnBrk="1" hangingPunct="1"/>
            <a:r>
              <a:rPr lang="ru-RU" altLang="ru-RU" sz="1200"/>
              <a:t>5.Ребенок в шапочке </a:t>
            </a:r>
            <a:r>
              <a:rPr lang="ru-RU" altLang="ru-RU" sz="1200" u="sng"/>
              <a:t>Колокольчика</a:t>
            </a:r>
            <a:br>
              <a:rPr lang="ru-RU" altLang="ru-RU" sz="1200" u="sng"/>
            </a:br>
            <a:r>
              <a:rPr lang="ru-RU" altLang="ru-RU" sz="1200"/>
              <a:t>Этот колокольчик</a:t>
            </a:r>
            <a:br>
              <a:rPr lang="ru-RU" altLang="ru-RU" sz="1200"/>
            </a:br>
            <a:r>
              <a:rPr lang="ru-RU" altLang="ru-RU" sz="1200"/>
              <a:t>Звонким быть не хочет,</a:t>
            </a:r>
            <a:br>
              <a:rPr lang="ru-RU" altLang="ru-RU" sz="1200"/>
            </a:br>
            <a:r>
              <a:rPr lang="ru-RU" altLang="ru-RU" sz="1200"/>
              <a:t>Или к шуму не привык</a:t>
            </a:r>
            <a:br>
              <a:rPr lang="ru-RU" altLang="ru-RU" sz="1200"/>
            </a:br>
            <a:r>
              <a:rPr lang="ru-RU" altLang="ru-RU" sz="1200"/>
              <a:t>Или проглотил язык.</a:t>
            </a:r>
          </a:p>
          <a:p>
            <a:pPr eaLnBrk="1" hangingPunct="1"/>
            <a:r>
              <a:rPr lang="ru-RU" altLang="ru-RU" sz="1200"/>
              <a:t/>
            </a:r>
            <a:br>
              <a:rPr lang="ru-RU" altLang="ru-RU" sz="1200"/>
            </a:br>
            <a:endParaRPr lang="ru-RU" altLang="ru-RU" sz="1200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-90766900" y="2101850"/>
            <a:ext cx="1906793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-17581563"/>
            <a:r>
              <a:rPr lang="ru-RU" altLang="ru-RU"/>
              <a:t>4.Ребенок в шапочке </a:t>
            </a:r>
            <a:r>
              <a:rPr lang="ru-RU" altLang="ru-RU" u="sng"/>
              <a:t>Василька</a:t>
            </a:r>
            <a:br>
              <a:rPr lang="ru-RU" altLang="ru-RU" u="sng"/>
            </a:br>
            <a:r>
              <a:rPr lang="ru-RU" altLang="ru-RU"/>
              <a:t>Колосится в поле рожь</a:t>
            </a:r>
            <a:br>
              <a:rPr lang="ru-RU" altLang="ru-RU"/>
            </a:br>
            <a:r>
              <a:rPr lang="ru-RU" altLang="ru-RU"/>
              <a:t>Василек ты там найдешь</a:t>
            </a:r>
            <a:br>
              <a:rPr lang="ru-RU" altLang="ru-RU"/>
            </a:br>
            <a:r>
              <a:rPr lang="ru-RU" altLang="ru-RU"/>
              <a:t>Хоть не красный он, а синий,</a:t>
            </a:r>
            <a:br>
              <a:rPr lang="ru-RU" altLang="ru-RU"/>
            </a:br>
            <a:r>
              <a:rPr lang="ru-RU" altLang="ru-RU"/>
              <a:t>Все ж на звездочку похож. </a:t>
            </a: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-90766900" y="2101850"/>
            <a:ext cx="1906793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-17581563"/>
            <a:r>
              <a:rPr lang="ru-RU" altLang="ru-RU"/>
              <a:t>4.Ребенок в шапочке </a:t>
            </a:r>
            <a:r>
              <a:rPr lang="ru-RU" altLang="ru-RU" u="sng"/>
              <a:t>Василька</a:t>
            </a:r>
            <a:br>
              <a:rPr lang="ru-RU" altLang="ru-RU" u="sng"/>
            </a:br>
            <a:r>
              <a:rPr lang="ru-RU" altLang="ru-RU"/>
              <a:t>Колосится в поле рожь</a:t>
            </a:r>
            <a:br>
              <a:rPr lang="ru-RU" altLang="ru-RU"/>
            </a:br>
            <a:r>
              <a:rPr lang="ru-RU" altLang="ru-RU"/>
              <a:t>Василек ты там найдешь</a:t>
            </a:r>
            <a:br>
              <a:rPr lang="ru-RU" altLang="ru-RU"/>
            </a:br>
            <a:r>
              <a:rPr lang="ru-RU" altLang="ru-RU"/>
              <a:t>Хоть не красный он, а синий,</a:t>
            </a:r>
            <a:br>
              <a:rPr lang="ru-RU" altLang="ru-RU"/>
            </a:br>
            <a:r>
              <a:rPr lang="ru-RU" altLang="ru-RU"/>
              <a:t>Все ж на звездочку похож. </a:t>
            </a:r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-90766900" y="2101850"/>
            <a:ext cx="1906793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-17581563"/>
            <a:r>
              <a:rPr lang="ru-RU" altLang="ru-RU"/>
              <a:t>4.Ребенок в шапочке </a:t>
            </a:r>
            <a:r>
              <a:rPr lang="ru-RU" altLang="ru-RU" u="sng"/>
              <a:t>Василька</a:t>
            </a:r>
            <a:br>
              <a:rPr lang="ru-RU" altLang="ru-RU" u="sng"/>
            </a:br>
            <a:r>
              <a:rPr lang="ru-RU" altLang="ru-RU"/>
              <a:t>Колосится в поле рожь</a:t>
            </a:r>
            <a:br>
              <a:rPr lang="ru-RU" altLang="ru-RU"/>
            </a:br>
            <a:r>
              <a:rPr lang="ru-RU" altLang="ru-RU"/>
              <a:t>Василек ты там найдешь</a:t>
            </a:r>
            <a:br>
              <a:rPr lang="ru-RU" altLang="ru-RU"/>
            </a:br>
            <a:r>
              <a:rPr lang="ru-RU" altLang="ru-RU"/>
              <a:t>Хоть не красный он, а синий,</a:t>
            </a:r>
            <a:br>
              <a:rPr lang="ru-RU" altLang="ru-RU"/>
            </a:br>
            <a:r>
              <a:rPr lang="ru-RU" altLang="ru-RU"/>
              <a:t>Все ж на звездочку похож. </a:t>
            </a:r>
          </a:p>
        </p:txBody>
      </p:sp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-90766900" y="2101850"/>
            <a:ext cx="1906793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-17581563"/>
            <a:r>
              <a:rPr lang="ru-RU" altLang="ru-RU"/>
              <a:t>4.Ребенок в шапочке </a:t>
            </a:r>
            <a:r>
              <a:rPr lang="ru-RU" altLang="ru-RU" u="sng"/>
              <a:t>Василька</a:t>
            </a:r>
            <a:br>
              <a:rPr lang="ru-RU" altLang="ru-RU" u="sng"/>
            </a:br>
            <a:r>
              <a:rPr lang="ru-RU" altLang="ru-RU"/>
              <a:t>Колосится в поле рожь</a:t>
            </a:r>
            <a:br>
              <a:rPr lang="ru-RU" altLang="ru-RU"/>
            </a:br>
            <a:r>
              <a:rPr lang="ru-RU" altLang="ru-RU"/>
              <a:t>Василек ты там найдешь</a:t>
            </a:r>
            <a:br>
              <a:rPr lang="ru-RU" altLang="ru-RU"/>
            </a:br>
            <a:r>
              <a:rPr lang="ru-RU" altLang="ru-RU"/>
              <a:t>Хоть не красный он, а синий,</a:t>
            </a:r>
            <a:br>
              <a:rPr lang="ru-RU" altLang="ru-RU"/>
            </a:br>
            <a:r>
              <a:rPr lang="ru-RU" altLang="ru-RU"/>
              <a:t>Все ж на звездочку похож.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7651" name="Picture 3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2057400" y="152400"/>
            <a:ext cx="7010400" cy="636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/>
              <a:t>6.Ребенок в шапочке </a:t>
            </a:r>
            <a:r>
              <a:rPr lang="ru-RU" altLang="ru-RU" sz="1200" u="sng"/>
              <a:t>Ириса</a:t>
            </a:r>
            <a:r>
              <a:rPr lang="ru-RU" altLang="ru-RU" sz="1200"/>
              <a:t/>
            </a:r>
            <a:br>
              <a:rPr lang="ru-RU" altLang="ru-RU" sz="1200"/>
            </a:br>
            <a:r>
              <a:rPr lang="ru-RU" altLang="ru-RU" sz="1200"/>
              <a:t>Я травянистое растение</a:t>
            </a:r>
            <a:br>
              <a:rPr lang="ru-RU" altLang="ru-RU" sz="1200"/>
            </a:br>
            <a:r>
              <a:rPr lang="ru-RU" altLang="ru-RU" sz="1200"/>
              <a:t>С цветами сиреневого цвета</a:t>
            </a:r>
            <a:br>
              <a:rPr lang="ru-RU" altLang="ru-RU" sz="1200"/>
            </a:br>
            <a:r>
              <a:rPr lang="ru-RU" altLang="ru-RU" sz="1200"/>
              <a:t>Но переставьте ударение</a:t>
            </a:r>
            <a:br>
              <a:rPr lang="ru-RU" altLang="ru-RU" sz="1200"/>
            </a:br>
            <a:r>
              <a:rPr lang="ru-RU" altLang="ru-RU" sz="1200"/>
              <a:t>И превращаюсь я в конфету.</a:t>
            </a:r>
          </a:p>
          <a:p>
            <a:pPr eaLnBrk="1" hangingPunct="1"/>
            <a:endParaRPr lang="ru-RU" altLang="ru-RU" sz="1200"/>
          </a:p>
          <a:p>
            <a:pPr eaLnBrk="1" hangingPunct="1"/>
            <a:r>
              <a:rPr lang="ru-RU" altLang="ru-RU" sz="1200"/>
              <a:t>7.Ребенок в шапочке </a:t>
            </a:r>
            <a:r>
              <a:rPr lang="ru-RU" altLang="ru-RU" sz="1200" u="sng"/>
              <a:t>Розы</a:t>
            </a:r>
            <a:br>
              <a:rPr lang="ru-RU" altLang="ru-RU" sz="1200" u="sng"/>
            </a:br>
            <a:r>
              <a:rPr lang="ru-RU" altLang="ru-RU" sz="1200"/>
              <a:t>Есть цветы различные</a:t>
            </a:r>
            <a:br>
              <a:rPr lang="ru-RU" altLang="ru-RU" sz="1200"/>
            </a:br>
            <a:r>
              <a:rPr lang="ru-RU" altLang="ru-RU" sz="1200"/>
              <a:t>Полевые и тепличные</a:t>
            </a:r>
            <a:br>
              <a:rPr lang="ru-RU" altLang="ru-RU" sz="1200"/>
            </a:br>
            <a:r>
              <a:rPr lang="ru-RU" altLang="ru-RU" sz="1200"/>
              <a:t>Все цветы разные</a:t>
            </a:r>
            <a:br>
              <a:rPr lang="ru-RU" altLang="ru-RU" sz="1200"/>
            </a:br>
            <a:r>
              <a:rPr lang="ru-RU" altLang="ru-RU" sz="1200"/>
              <a:t>И все они прекрасные</a:t>
            </a:r>
            <a:br>
              <a:rPr lang="ru-RU" altLang="ru-RU" sz="1200"/>
            </a:br>
            <a:r>
              <a:rPr lang="ru-RU" altLang="ru-RU" sz="1200"/>
              <a:t>Но один цветочек есть</a:t>
            </a:r>
            <a:br>
              <a:rPr lang="ru-RU" altLang="ru-RU" sz="1200"/>
            </a:br>
            <a:r>
              <a:rPr lang="ru-RU" altLang="ru-RU" sz="1200"/>
              <a:t>Что и глаз нельзя отвесть-</a:t>
            </a:r>
            <a:br>
              <a:rPr lang="ru-RU" altLang="ru-RU" sz="1200"/>
            </a:br>
            <a:r>
              <a:rPr lang="ru-RU" altLang="ru-RU" sz="1200"/>
              <a:t>Это- прекрасная роза!</a:t>
            </a:r>
            <a:br>
              <a:rPr lang="ru-RU" altLang="ru-RU" sz="1200"/>
            </a:br>
            <a:r>
              <a:rPr lang="ru-RU" altLang="ru-RU" sz="1200"/>
              <a:t>Словно ангел воздушна, нежна</a:t>
            </a:r>
            <a:br>
              <a:rPr lang="ru-RU" altLang="ru-RU" sz="1200"/>
            </a:br>
            <a:r>
              <a:rPr lang="ru-RU" altLang="ru-RU" sz="1200"/>
              <a:t>На балу у цветов – баронесса она!</a:t>
            </a:r>
          </a:p>
          <a:p>
            <a:pPr eaLnBrk="1" hangingPunct="1"/>
            <a:r>
              <a:rPr lang="ru-RU" altLang="ru-RU" sz="1200" b="1"/>
              <a:t>Исполняется танец «Пчёлка и цветы».</a:t>
            </a:r>
            <a:br>
              <a:rPr lang="ru-RU" altLang="ru-RU" sz="1200" b="1"/>
            </a:br>
            <a:r>
              <a:rPr lang="ru-RU" altLang="ru-RU" sz="1200"/>
              <a:t>После танца садятся на стульчики.</a:t>
            </a:r>
            <a:br>
              <a:rPr lang="ru-RU" altLang="ru-RU" sz="1200"/>
            </a:br>
            <a:r>
              <a:rPr lang="ru-RU" altLang="ru-RU" sz="1200" b="1"/>
              <a:t>Фея:</a:t>
            </a:r>
            <a:r>
              <a:rPr lang="ru-RU" altLang="ru-RU" sz="1200"/>
              <a:t> Я предлагаю вам  поиграть вот в такую игру «Кто больше знает». Я буду загадывать загадки, а вы их отадывать.</a:t>
            </a:r>
          </a:p>
          <a:p>
            <a:pPr eaLnBrk="1" hangingPunct="1"/>
            <a:r>
              <a:rPr lang="ru-RU" altLang="ru-RU" sz="1200" b="1"/>
              <a:t>Загадки:</a:t>
            </a:r>
          </a:p>
          <a:p>
            <a:pPr eaLnBrk="1" hangingPunct="1"/>
            <a:r>
              <a:rPr lang="ru-RU" altLang="ru-RU" sz="1200"/>
              <a:t>1.белые горошки на зеленой ножке</a:t>
            </a:r>
            <a:r>
              <a:rPr lang="ru-RU" altLang="ru-RU"/>
              <a:t> </a:t>
            </a:r>
            <a:r>
              <a:rPr lang="ru-RU" altLang="ru-RU" sz="1200"/>
              <a:t>(ландыш)2.колосится в поле рожь,</a:t>
            </a:r>
          </a:p>
          <a:p>
            <a:pPr eaLnBrk="1" hangingPunct="1"/>
            <a:r>
              <a:rPr lang="ru-RU" altLang="ru-RU" sz="1200"/>
              <a:t>Там цветок, во ржи найдешь.</a:t>
            </a:r>
            <a:br>
              <a:rPr lang="ru-RU" altLang="ru-RU" sz="1200"/>
            </a:br>
            <a:r>
              <a:rPr lang="ru-RU" altLang="ru-RU" sz="1200"/>
              <a:t>Ярко-синий и пушистый,</a:t>
            </a:r>
            <a:br>
              <a:rPr lang="ru-RU" altLang="ru-RU" sz="1200"/>
            </a:br>
            <a:r>
              <a:rPr lang="ru-RU" altLang="ru-RU" sz="1200"/>
              <a:t>Только жаль. Что не пушистый. (василек)</a:t>
            </a:r>
          </a:p>
          <a:p>
            <a:pPr eaLnBrk="1" hangingPunct="1"/>
            <a:r>
              <a:rPr lang="ru-RU" altLang="ru-RU" sz="1200"/>
              <a:t>3.Стоят в лугах сестрички-</a:t>
            </a:r>
            <a:br>
              <a:rPr lang="ru-RU" altLang="ru-RU" sz="1200"/>
            </a:br>
            <a:r>
              <a:rPr lang="ru-RU" altLang="ru-RU" sz="1200"/>
              <a:t>золотой глазок, белые реснички (ромашка)</a:t>
            </a:r>
          </a:p>
          <a:p>
            <a:pPr eaLnBrk="1" hangingPunct="1"/>
            <a:r>
              <a:rPr lang="ru-RU" altLang="ru-RU" sz="1200"/>
              <a:t>4.Эй, звоночки, синий цвет,</a:t>
            </a:r>
          </a:p>
          <a:p>
            <a:pPr eaLnBrk="1" hangingPunct="1"/>
            <a:r>
              <a:rPr lang="ru-RU" altLang="ru-RU" sz="1200"/>
              <a:t>С язычком, а звону нет ( колокольчик)</a:t>
            </a:r>
          </a:p>
          <a:p>
            <a:pPr eaLnBrk="1" hangingPunct="1"/>
            <a:r>
              <a:rPr lang="ru-RU" altLang="ru-RU" sz="1200"/>
              <a:t>5.Я шариком пушистым</a:t>
            </a:r>
            <a:br>
              <a:rPr lang="ru-RU" altLang="ru-RU" sz="1200"/>
            </a:br>
            <a:r>
              <a:rPr lang="ru-RU" altLang="ru-RU" sz="1200"/>
              <a:t>Белею в поле чистом,</a:t>
            </a:r>
            <a:br>
              <a:rPr lang="ru-RU" altLang="ru-RU" sz="1200"/>
            </a:br>
            <a:r>
              <a:rPr lang="ru-RU" altLang="ru-RU" sz="1200"/>
              <a:t>А дунул ветерок-</a:t>
            </a:r>
            <a:br>
              <a:rPr lang="ru-RU" altLang="ru-RU" sz="1200"/>
            </a:br>
            <a:r>
              <a:rPr lang="ru-RU" altLang="ru-RU" sz="1200"/>
              <a:t>Остался стебелек ( одуванчик)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2133600" y="381000"/>
            <a:ext cx="6096000" cy="587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200"/>
              <a:t>6.Солнце жжет мою макушку</a:t>
            </a:r>
            <a:br>
              <a:rPr lang="ru-RU" altLang="ru-RU" sz="1200"/>
            </a:br>
            <a:r>
              <a:rPr lang="ru-RU" altLang="ru-RU" sz="1200"/>
              <a:t>Хочет сделать погремушку ( мак)</a:t>
            </a:r>
          </a:p>
          <a:p>
            <a:pPr eaLnBrk="1" hangingPunct="1"/>
            <a:r>
              <a:rPr lang="ru-RU" altLang="ru-RU" sz="1200"/>
              <a:t>7.Лик пахучий</a:t>
            </a:r>
            <a:r>
              <a:rPr lang="ru-RU" altLang="ru-RU"/>
              <a:t> </a:t>
            </a:r>
            <a:r>
              <a:rPr lang="ru-RU" altLang="ru-RU" sz="1200"/>
              <a:t>А хвост колючий ( роза)</a:t>
            </a:r>
          </a:p>
          <a:p>
            <a:pPr eaLnBrk="1" hangingPunct="1"/>
            <a:r>
              <a:rPr lang="ru-RU" altLang="ru-RU" sz="1200"/>
              <a:t>8.Над лугом парашютики</a:t>
            </a:r>
            <a:br>
              <a:rPr lang="ru-RU" altLang="ru-RU" sz="1200"/>
            </a:br>
            <a:r>
              <a:rPr lang="ru-RU" altLang="ru-RU" sz="1200"/>
              <a:t>Качаются на прутике. (одуванчик)</a:t>
            </a:r>
          </a:p>
          <a:p>
            <a:pPr eaLnBrk="1" hangingPunct="1"/>
            <a:endParaRPr lang="ru-RU" altLang="ru-RU" sz="1200"/>
          </a:p>
          <a:p>
            <a:pPr eaLnBrk="1" hangingPunct="1"/>
            <a:r>
              <a:rPr lang="ru-RU" altLang="ru-RU" sz="1200" b="1"/>
              <a:t>Фея</a:t>
            </a:r>
            <a:r>
              <a:rPr lang="ru-RU" altLang="ru-RU" sz="1200"/>
              <a:t>: Ребята вы такие смекалистые, догадливые. Вы все мои загадки отгадали!</a:t>
            </a:r>
            <a:br>
              <a:rPr lang="ru-RU" altLang="ru-RU" sz="1200"/>
            </a:br>
            <a:r>
              <a:rPr lang="ru-RU" altLang="ru-RU" sz="1200"/>
              <a:t>А я вам еще приготовила  игру. Хотите поиграть!</a:t>
            </a:r>
            <a:br>
              <a:rPr lang="ru-RU" altLang="ru-RU" sz="1200"/>
            </a:br>
            <a:r>
              <a:rPr lang="ru-RU" altLang="ru-RU" sz="1200" b="1"/>
              <a:t>Поиграем - "Желтая игра".</a:t>
            </a:r>
            <a:endParaRPr lang="ru-RU" altLang="ru-RU" sz="1200"/>
          </a:p>
          <a:p>
            <a:pPr eaLnBrk="1" hangingPunct="1"/>
            <a:r>
              <a:rPr lang="ru-RU" altLang="ru-RU" sz="1200"/>
              <a:t>Желтое солнце на землю глядит,</a:t>
            </a:r>
            <a:r>
              <a:rPr lang="ru-RU" altLang="ru-RU"/>
              <a:t> </a:t>
            </a:r>
            <a:r>
              <a:rPr lang="ru-RU" altLang="ru-RU" sz="1200"/>
              <a:t>(поднимают ручки вверх)</a:t>
            </a:r>
          </a:p>
          <a:p>
            <a:pPr eaLnBrk="1" hangingPunct="1"/>
            <a:r>
              <a:rPr lang="ru-RU" altLang="ru-RU" sz="1200"/>
              <a:t>Желтый подсолнух за солнцем следит. (качают руками)</a:t>
            </a:r>
          </a:p>
          <a:p>
            <a:pPr eaLnBrk="1" hangingPunct="1"/>
            <a:r>
              <a:rPr lang="ru-RU" altLang="ru-RU" sz="1200"/>
              <a:t>Желтые груши на ветках висят. (фонарики)</a:t>
            </a:r>
          </a:p>
          <a:p>
            <a:pPr eaLnBrk="1" hangingPunct="1"/>
            <a:r>
              <a:rPr lang="ru-RU" altLang="ru-RU" sz="1200"/>
              <a:t>Желтые птенчики звонко пищат. (клюют)</a:t>
            </a:r>
          </a:p>
          <a:p>
            <a:pPr eaLnBrk="1" hangingPunct="1"/>
            <a:r>
              <a:rPr lang="ru-RU" altLang="ru-RU" sz="1200"/>
              <a:t>Желтая бабочка, желтая букашка. (машут руками)</a:t>
            </a:r>
          </a:p>
          <a:p>
            <a:pPr eaLnBrk="1" hangingPunct="1"/>
            <a:r>
              <a:rPr lang="ru-RU" altLang="ru-RU" sz="1200"/>
              <a:t>Желтые лютики, желтая ромашка. (вращают кистями рук)</a:t>
            </a:r>
          </a:p>
          <a:p>
            <a:pPr eaLnBrk="1" hangingPunct="1"/>
            <a:r>
              <a:rPr lang="ru-RU" altLang="ru-RU" sz="1200"/>
              <a:t>Желтое солнышко, желтенький песочек.</a:t>
            </a:r>
          </a:p>
          <a:p>
            <a:pPr eaLnBrk="1" hangingPunct="1"/>
            <a:r>
              <a:rPr lang="ru-RU" altLang="ru-RU" sz="1200"/>
              <a:t>Желтый цвет радости, радуйся, дружочек! (хлопают)</a:t>
            </a:r>
          </a:p>
          <a:p>
            <a:pPr eaLnBrk="1" hangingPunct="1"/>
            <a:r>
              <a:rPr lang="ru-RU" altLang="ru-RU" sz="1200"/>
              <a:t>Ребята, вам нравится рисовать?</a:t>
            </a:r>
            <a:br>
              <a:rPr lang="ru-RU" altLang="ru-RU" sz="1200"/>
            </a:br>
            <a:r>
              <a:rPr lang="ru-RU" altLang="ru-RU" sz="1200"/>
              <a:t>Тогда я объявляю конкурс рисунка.</a:t>
            </a:r>
            <a:br>
              <a:rPr lang="ru-RU" altLang="ru-RU" sz="1200"/>
            </a:br>
            <a:r>
              <a:rPr lang="ru-RU" altLang="ru-RU" sz="1200"/>
              <a:t>Дети рисуют цветы</a:t>
            </a:r>
          </a:p>
          <a:p>
            <a:pPr eaLnBrk="1" hangingPunct="1"/>
            <a:endParaRPr lang="ru-RU" altLang="ru-RU" sz="1200"/>
          </a:p>
          <a:p>
            <a:pPr eaLnBrk="1" hangingPunct="1"/>
            <a:r>
              <a:rPr lang="ru-RU" altLang="ru-RU" sz="1200" b="1"/>
              <a:t>Фея:</a:t>
            </a:r>
            <a:r>
              <a:rPr lang="ru-RU" altLang="ru-RU" sz="1200"/>
              <a:t> А теперь можно и потанцевать! (звучит  аудиозапись «Вальс цветов» из  балета Чайковского, «Щелкунчик»)</a:t>
            </a:r>
          </a:p>
          <a:p>
            <a:pPr eaLnBrk="1" hangingPunct="1"/>
            <a:r>
              <a:rPr lang="ru-RU" altLang="ru-RU" sz="1200" b="1"/>
              <a:t>Фея:</a:t>
            </a:r>
            <a:r>
              <a:rPr lang="ru-RU" altLang="ru-RU" sz="1200"/>
              <a:t> Вот и подошел к концу наш праздник цветов! Вам понравился праздник?</a:t>
            </a:r>
            <a:br>
              <a:rPr lang="ru-RU" altLang="ru-RU" sz="1200"/>
            </a:br>
            <a:r>
              <a:rPr lang="ru-RU" altLang="ru-RU" sz="1200"/>
              <a:t>И мне понравилось у вас в гостях. Я обязательно приду к вам в гости  снова. До скорой встречи!  (Фея уходит) </a:t>
            </a:r>
          </a:p>
          <a:p>
            <a:pPr eaLnBrk="1" hangingPunct="1"/>
            <a:r>
              <a:rPr lang="ru-RU" altLang="ru-RU" sz="1200"/>
              <a:t>Дети под музыку идут украшать свою группу рисунками.</a:t>
            </a:r>
            <a:br>
              <a:rPr lang="ru-RU" altLang="ru-RU" sz="1200"/>
            </a:br>
            <a:r>
              <a:rPr lang="ru-RU" altLang="ru-RU" sz="1200"/>
              <a:t/>
            </a:r>
            <a:br>
              <a:rPr lang="ru-RU" altLang="ru-RU" sz="1200"/>
            </a:br>
            <a:endParaRPr lang="ru-RU" altLang="ru-RU" sz="12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905000" y="152400"/>
            <a:ext cx="6553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600" b="1" u="sng">
                <a:solidFill>
                  <a:srgbClr val="FF0000"/>
                </a:solidFill>
              </a:rPr>
              <a:t>Пополнение развивающей среды</a:t>
            </a:r>
          </a:p>
        </p:txBody>
      </p:sp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914400" y="1676400"/>
            <a:ext cx="746760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* Пополнение уголка природы необходимым оборудованием (леечки, тряпочки, тазы и ведерки, фартучки);</a:t>
            </a: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* оформление демонстрационного альбома «Комнатные и садовые растения»</a:t>
            </a: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 * карточки – схемы ухода за комнатным и садовыми  растением; иллюстрации; </a:t>
            </a: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 * картотека дидактических игр по знакомству с комнатными и садовыми растениями.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18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2286000" y="228600"/>
            <a:ext cx="604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 u="sng">
                <a:solidFill>
                  <a:srgbClr val="FF0000"/>
                </a:solidFill>
              </a:rPr>
              <a:t>Работа с родителями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1981200" y="1371600"/>
            <a:ext cx="59436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* Родительское собрание на тему: «Озеленим свою группу и детский сад»; </a:t>
            </a: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 altLang="ru-RU" sz="1800" b="1">
                <a:solidFill>
                  <a:srgbClr val="0000FF"/>
                </a:solidFill>
              </a:rPr>
              <a:t>подбор фотографий «Комнатные и садовые растения»; </a:t>
            </a:r>
          </a:p>
          <a:p>
            <a:pPr eaLnBrk="1" hangingPunct="1">
              <a:buFontTx/>
              <a:buChar char="•"/>
            </a:pPr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 altLang="ru-RU" sz="1800" b="1">
                <a:solidFill>
                  <a:srgbClr val="0000FF"/>
                </a:solidFill>
              </a:rPr>
              <a:t>Организация деятельности детей, родителей по посадке,  наблюдения за  ростом и адаптацией растения;</a:t>
            </a:r>
            <a:r>
              <a:rPr lang="ru-RU" altLang="ru-RU" sz="1800">
                <a:solidFill>
                  <a:srgbClr val="0000FF"/>
                </a:solidFill>
              </a:rPr>
              <a:t> </a:t>
            </a:r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ru-RU" sz="1800" b="1">
                <a:solidFill>
                  <a:srgbClr val="0000FF"/>
                </a:solidFill>
              </a:rPr>
              <a:t>* фотовыставка  «Как мы ухаживаем за растениями».  </a:t>
            </a: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/>
            <a:endParaRPr lang="ru-RU" altLang="ru-RU" sz="1800" b="1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18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8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981200" y="990600"/>
            <a:ext cx="4724400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1">
                <a:solidFill>
                  <a:srgbClr val="FF3399"/>
                </a:solidFill>
              </a:rPr>
              <a:t>*  </a:t>
            </a:r>
            <a:r>
              <a:rPr lang="ru-RU" altLang="ru-RU" sz="2000" b="1">
                <a:solidFill>
                  <a:srgbClr val="FF3399"/>
                </a:solidFill>
              </a:rPr>
              <a:t>Дети понимают</a:t>
            </a:r>
            <a:r>
              <a:rPr lang="ru-RU" altLang="ru-RU" sz="2000"/>
              <a:t> </a:t>
            </a:r>
            <a:r>
              <a:rPr lang="ru-RU" altLang="ru-RU" sz="2000" b="1">
                <a:solidFill>
                  <a:srgbClr val="FF3399"/>
                </a:solidFill>
              </a:rPr>
              <a:t>что растения благотворно влияют на</a:t>
            </a:r>
            <a:r>
              <a:rPr lang="ru-RU" altLang="ru-RU" sz="2000"/>
              <a:t> </a:t>
            </a:r>
            <a:r>
              <a:rPr lang="ru-RU" altLang="ru-RU" sz="2000" b="1">
                <a:solidFill>
                  <a:srgbClr val="FF3399"/>
                </a:solidFill>
              </a:rPr>
              <a:t>их жизнь.</a:t>
            </a:r>
          </a:p>
          <a:p>
            <a:pPr eaLnBrk="1" hangingPunct="1"/>
            <a:endParaRPr lang="ru-RU" altLang="ru-RU" sz="2000" b="1">
              <a:solidFill>
                <a:srgbClr val="FF3399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 altLang="ru-RU" sz="2000" b="1">
                <a:solidFill>
                  <a:srgbClr val="FF3399"/>
                </a:solidFill>
              </a:rPr>
              <a:t> Осознают необходимость бережного и заботливого отношения к природе, основанного на ее нравственно-эстетическом и практическом значении для человека. </a:t>
            </a:r>
          </a:p>
          <a:p>
            <a:pPr eaLnBrk="1" hangingPunct="1"/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2286000" y="1295400"/>
            <a:ext cx="5486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FF3399"/>
                </a:solidFill>
              </a:rPr>
              <a:t>Цветы – это не только красота, но и часть живой природы, которую надо беречь и охранять, и, конечно же, знать. Знать строение цветка, его внешний вид, особенности, целебные свойства. </a:t>
            </a:r>
            <a:endParaRPr lang="en-US" altLang="ru-RU" sz="2000" b="1">
              <a:solidFill>
                <a:srgbClr val="FF3399"/>
              </a:solidFill>
            </a:endParaRPr>
          </a:p>
          <a:p>
            <a:pPr eaLnBrk="1" hangingPunct="1"/>
            <a:endParaRPr lang="en-US" altLang="ru-RU" sz="2000" b="1">
              <a:solidFill>
                <a:srgbClr val="FF3399"/>
              </a:solidFill>
            </a:endParaRPr>
          </a:p>
          <a:p>
            <a:pPr eaLnBrk="1" hangingPunct="1"/>
            <a:r>
              <a:rPr lang="ru-RU" altLang="ru-RU" sz="2000" b="1">
                <a:solidFill>
                  <a:srgbClr val="FF3399"/>
                </a:solidFill>
              </a:rPr>
              <a:t> Сорвать цветок может каждый, а вот сказать – какой цветок сорвал, далеко не все.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4" descr="leto_6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908175" y="2133600"/>
            <a:ext cx="49688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FF33CC"/>
                </a:solidFill>
              </a:rPr>
              <a:t>В дальнейшем мы будем также уделять большое внимание развитию экологической культуры детей. Будем развивать навыки наблюдения и экспериментирования в процессе поисково-познавательной деятельности.</a:t>
            </a:r>
          </a:p>
        </p:txBody>
      </p:sp>
      <p:sp>
        <p:nvSpPr>
          <p:cNvPr id="32775" name="Rectangle 10"/>
          <p:cNvSpPr>
            <a:spLocks noChangeArrowheads="1"/>
          </p:cNvSpPr>
          <p:nvPr/>
        </p:nvSpPr>
        <p:spPr bwMode="auto">
          <a:xfrm>
            <a:off x="1760538" y="685800"/>
            <a:ext cx="5624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FF3300"/>
                </a:solidFill>
              </a:rPr>
              <a:t>Дальнейшее развитие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743200"/>
            <a:ext cx="8229600" cy="1143000"/>
          </a:xfrm>
        </p:spPr>
        <p:txBody>
          <a:bodyPr/>
          <a:lstStyle/>
          <a:p>
            <a:r>
              <a:rPr lang="ru-RU" altLang="ru-RU" dirty="0" smtClean="0"/>
              <a:t>Спасибо за внимание!</a:t>
            </a:r>
            <a:endParaRPr lang="ru-RU" altLang="ru-RU" dirty="0" smtClean="0"/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-1189038" y="188913"/>
            <a:ext cx="56165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  <a:p>
            <a:pPr eaLnBrk="1" hangingPunct="1"/>
            <a:endParaRPr lang="ru-RU" altLang="ru-RU" sz="180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90800" y="4572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</a:rPr>
              <a:t>Содержание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828800" y="1600200"/>
            <a:ext cx="449580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1. Краткая аннотация проекта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2. Постановка проблемы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3. Цель и задачи проекта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4. Стратегия достижения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    поставленных целей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5. План мероприятий и 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    ожидаемые  результаты 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6. Оценка результатов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7. Дальнейшее развитие </a:t>
            </a:r>
            <a:r>
              <a:rPr lang="en-US" altLang="ru-RU" sz="2000" b="1">
                <a:solidFill>
                  <a:srgbClr val="0000FF"/>
                </a:solidFill>
              </a:rPr>
              <a:t>  </a:t>
            </a:r>
          </a:p>
          <a:p>
            <a:pPr eaLnBrk="1" hangingPunct="1"/>
            <a:r>
              <a:rPr lang="en-US" altLang="ru-RU" sz="2000" b="1">
                <a:solidFill>
                  <a:srgbClr val="0000FF"/>
                </a:solidFill>
              </a:rPr>
              <a:t>    </a:t>
            </a:r>
            <a:r>
              <a:rPr lang="ru-RU" altLang="ru-RU" sz="2000" b="1">
                <a:solidFill>
                  <a:srgbClr val="0000FF"/>
                </a:solidFill>
              </a:rPr>
              <a:t>проекта</a:t>
            </a:r>
          </a:p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8. Бюджет проекта</a:t>
            </a:r>
          </a:p>
          <a:p>
            <a:pPr eaLnBrk="1">
              <a:lnSpc>
                <a:spcPct val="90000"/>
              </a:lnSpc>
              <a:spcBef>
                <a:spcPct val="50000"/>
              </a:spcBef>
            </a:pPr>
            <a:r>
              <a:rPr lang="ru-RU" altLang="ru-RU" sz="200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600200" y="304800"/>
            <a:ext cx="7010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600" b="1" i="1">
                <a:solidFill>
                  <a:srgbClr val="FF3300"/>
                </a:solidFill>
              </a:rPr>
              <a:t> Краткая аннотация проекта</a:t>
            </a: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1143000" y="1600200"/>
            <a:ext cx="50292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00FF"/>
                </a:solidFill>
              </a:rPr>
              <a:t>Проект рассчитан на детей от 4 до 5 лет – средней группы. </a:t>
            </a:r>
            <a:r>
              <a:rPr lang="ru-RU" altLang="ru-RU" sz="2000" b="1" i="1">
                <a:solidFill>
                  <a:srgbClr val="0000FF"/>
                </a:solidFill>
              </a:rPr>
              <a:t>Данная программа способствует развитию у детей экологического и художественно-эстетического представления , </a:t>
            </a:r>
            <a:r>
              <a:rPr lang="ru-RU" altLang="ru-RU" sz="2000" b="1">
                <a:solidFill>
                  <a:srgbClr val="0000FF"/>
                </a:solidFill>
              </a:rPr>
              <a:t>в процессе ознакомления с комнатными и садовыми растениями.</a:t>
            </a:r>
            <a:r>
              <a:rPr lang="ru-RU" altLang="ru-RU" sz="2000" b="1" i="1">
                <a:solidFill>
                  <a:srgbClr val="0000FF"/>
                </a:solidFill>
              </a:rPr>
              <a:t> </a:t>
            </a:r>
            <a:endParaRPr lang="ru-RU" altLang="ru-RU" sz="2000" b="1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180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209800" y="304800"/>
            <a:ext cx="6019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</a:rPr>
              <a:t>Типология проекта</a:t>
            </a:r>
            <a:r>
              <a:rPr lang="ru-RU" altLang="ru-RU" sz="4800" b="1">
                <a:solidFill>
                  <a:srgbClr val="008000"/>
                </a:solidFill>
              </a:rPr>
              <a:t> </a:t>
            </a:r>
          </a:p>
        </p:txBody>
      </p:sp>
      <p:graphicFrame>
        <p:nvGraphicFramePr>
          <p:cNvPr id="43098" name="Group 90"/>
          <p:cNvGraphicFramePr>
            <a:graphicFrameLocks noGrp="1"/>
          </p:cNvGraphicFramePr>
          <p:nvPr>
            <p:ph idx="4294967295"/>
          </p:nvPr>
        </p:nvGraphicFramePr>
        <p:xfrm>
          <a:off x="990600" y="1371600"/>
          <a:ext cx="7467600" cy="5000626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565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Типология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Проект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777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Доминирующая в проекте деятельность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</a:rPr>
                        <a:t>Познавательно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</a:rPr>
                        <a:t>исследовательский -творческий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Предметно-содержательная область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Межпредметный проект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466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Характер координация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Непосредственный(гибкий)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Характер контактов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Среди участников одной группы детского сада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участников проекта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Индивидуальный (25 детей)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65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Продолжительность выполнения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Учебная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  <a:tr h="777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презентации результатов проекта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</a:rPr>
                        <a:t>Фотоотчёт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D5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209800" y="533400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</a:rPr>
              <a:t> Постановка проблемы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2514600" y="1905000"/>
            <a:ext cx="5181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Настоящей работой я хотела обратить внимание на такую проблему, как недостаточные знания детей о цветущих комнатных и садовых растениях. Отсутствие разнообразия цветущих растений в группе и на прогулочной площадке. </a:t>
            </a:r>
          </a:p>
          <a:p>
            <a:pPr eaLnBrk="1" hangingPunct="1"/>
            <a:endParaRPr lang="ru-RU" altLang="ru-RU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6"/>
          <p:cNvSpPr>
            <a:spLocks noChangeArrowheads="1"/>
          </p:cNvSpPr>
          <p:nvPr/>
        </p:nvSpPr>
        <p:spPr bwMode="auto">
          <a:xfrm>
            <a:off x="1600200" y="0"/>
            <a:ext cx="6705600" cy="1676400"/>
          </a:xfrm>
          <a:prstGeom prst="downArrowCallout">
            <a:avLst>
              <a:gd name="adj1" fmla="val 100000"/>
              <a:gd name="adj2" fmla="val 100000"/>
              <a:gd name="adj3" fmla="val 16667"/>
              <a:gd name="adj4" fmla="val 66667"/>
            </a:avLst>
          </a:prstGeom>
          <a:gradFill rotWithShape="0">
            <a:gsLst>
              <a:gs pos="0">
                <a:srgbClr val="D1FFC7"/>
              </a:gs>
              <a:gs pos="100000">
                <a:srgbClr val="9CFF82"/>
              </a:gs>
            </a:gsLst>
            <a:path path="rect">
              <a:fillToRect l="50000" t="50000" r="50000" b="50000"/>
            </a:path>
          </a:gradFill>
          <a:ln w="12600">
            <a:solidFill>
              <a:srgbClr val="5FC23D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>
                <a:solidFill>
                  <a:srgbClr val="FF0000"/>
                </a:solidFill>
                <a:latin typeface="Century Schoolbook" pitchFamily="18" charset="0"/>
              </a:rPr>
              <a:t>Цель</a:t>
            </a:r>
          </a:p>
          <a:p>
            <a:pPr algn="ctr" defTabSz="449263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/>
              <a:t>Знакомство с разнообразием цветущих растений, их связью со средой обитания. </a:t>
            </a: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3810000" y="16764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1">
                <a:solidFill>
                  <a:srgbClr val="FF0000"/>
                </a:solidFill>
              </a:rPr>
              <a:t>      Задачи:</a:t>
            </a:r>
          </a:p>
        </p:txBody>
      </p:sp>
      <p:sp>
        <p:nvSpPr>
          <p:cNvPr id="10244" name="Rectangle 11"/>
          <p:cNvSpPr>
            <a:spLocks noChangeArrowheads="1"/>
          </p:cNvSpPr>
          <p:nvPr/>
        </p:nvSpPr>
        <p:spPr bwMode="auto">
          <a:xfrm>
            <a:off x="990600" y="2057400"/>
            <a:ext cx="73152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 altLang="ru-RU" sz="1600" b="1">
                <a:solidFill>
                  <a:srgbClr val="0000FF"/>
                </a:solidFill>
              </a:rPr>
              <a:t>Углублять знания детей о цветах и их разнообразии</a:t>
            </a:r>
          </a:p>
          <a:p>
            <a:pPr marL="342900" indent="-342900" eaLnBrk="1" hangingPunct="1"/>
            <a:endParaRPr lang="ru-RU" altLang="ru-RU" sz="1600" b="1">
              <a:solidFill>
                <a:srgbClr val="0000FF"/>
              </a:solidFill>
            </a:endParaRPr>
          </a:p>
          <a:p>
            <a:pPr marL="342900" indent="-342900" eaLnBrk="1" hangingPunct="1"/>
            <a:r>
              <a:rPr lang="ru-RU" altLang="ru-RU" sz="1600" b="1">
                <a:solidFill>
                  <a:srgbClr val="0000FF"/>
                </a:solidFill>
              </a:rPr>
              <a:t>2.  Учить сравнивать растения, делать выводы на основе сравнения, </a:t>
            </a:r>
          </a:p>
          <a:p>
            <a:pPr marL="342900" indent="-342900" eaLnBrk="1" hangingPunct="1">
              <a:buFontTx/>
              <a:buChar char="•"/>
            </a:pPr>
            <a:endParaRPr lang="ru-RU" altLang="ru-RU" sz="1600" b="1">
              <a:solidFill>
                <a:srgbClr val="0000FF"/>
              </a:solidFill>
            </a:endParaRPr>
          </a:p>
          <a:p>
            <a:pPr marL="342900" indent="-342900" eaLnBrk="1" hangingPunct="1"/>
            <a:r>
              <a:rPr lang="ru-RU" altLang="ru-RU" sz="1600" b="1">
                <a:solidFill>
                  <a:srgbClr val="0000FF"/>
                </a:solidFill>
              </a:rPr>
              <a:t>3. Формировать бережное отношение к цветам, развивать желание ухаживать за цветами. </a:t>
            </a:r>
          </a:p>
          <a:p>
            <a:pPr marL="342900" indent="-342900" eaLnBrk="1" hangingPunct="1">
              <a:buFontTx/>
              <a:buChar char="•"/>
            </a:pPr>
            <a:endParaRPr lang="ru-RU" altLang="ru-RU" sz="1600" b="1">
              <a:solidFill>
                <a:srgbClr val="0000FF"/>
              </a:solidFill>
            </a:endParaRPr>
          </a:p>
          <a:p>
            <a:pPr marL="342900" indent="-342900" eaLnBrk="1" hangingPunct="1"/>
            <a:r>
              <a:rPr lang="ru-RU" altLang="ru-RU" sz="1600" b="1">
                <a:solidFill>
                  <a:srgbClr val="0000FF"/>
                </a:solidFill>
              </a:rPr>
              <a:t>4. Развивать творческие способности детей</a:t>
            </a:r>
          </a:p>
          <a:p>
            <a:pPr marL="342900" indent="-342900" eaLnBrk="1" hangingPunct="1"/>
            <a:endParaRPr lang="ru-RU" altLang="ru-RU" sz="1600" b="1">
              <a:solidFill>
                <a:srgbClr val="0000FF"/>
              </a:solidFill>
            </a:endParaRPr>
          </a:p>
          <a:p>
            <a:pPr marL="342900" indent="-342900" eaLnBrk="1" hangingPunct="1"/>
            <a:r>
              <a:rPr lang="ru-RU" altLang="ru-RU" sz="1600" b="1">
                <a:solidFill>
                  <a:srgbClr val="0000FF"/>
                </a:solidFill>
              </a:rPr>
              <a:t>5.  Воспитывать любовь к прекрасному, красоте окружающего мира. </a:t>
            </a:r>
          </a:p>
          <a:p>
            <a:pPr marL="342900" indent="-342900" eaLnBrk="1" hangingPunct="1">
              <a:buFontTx/>
              <a:buChar char="•"/>
            </a:pPr>
            <a:endParaRPr lang="ru-RU" altLang="ru-RU" sz="1600" b="1">
              <a:solidFill>
                <a:srgbClr val="0000FF"/>
              </a:solidFill>
            </a:endParaRPr>
          </a:p>
          <a:p>
            <a:pPr marL="342900" indent="-342900" eaLnBrk="1" hangingPunct="1"/>
            <a:r>
              <a:rPr lang="ru-RU" altLang="ru-RU" sz="1600" b="1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ChangeArrowheads="1"/>
          </p:cNvSpPr>
          <p:nvPr/>
        </p:nvSpPr>
        <p:spPr bwMode="auto">
          <a:xfrm>
            <a:off x="1905000" y="4572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</a:rPr>
              <a:t>Формы и методы работы</a:t>
            </a:r>
          </a:p>
        </p:txBody>
      </p:sp>
      <p:sp>
        <p:nvSpPr>
          <p:cNvPr id="11267" name="Rectangle 10"/>
          <p:cNvSpPr>
            <a:spLocks noChangeArrowheads="1"/>
          </p:cNvSpPr>
          <p:nvPr/>
        </p:nvSpPr>
        <p:spPr bwMode="auto">
          <a:xfrm>
            <a:off x="2078038" y="1708150"/>
            <a:ext cx="58515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altLang="ru-RU" sz="2000" b="1">
                <a:solidFill>
                  <a:srgbClr val="0000FF"/>
                </a:solidFill>
              </a:rPr>
              <a:t>• Наблюдения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Опыты и исследования</a:t>
            </a:r>
          </a:p>
          <a:p>
            <a:pPr algn="just"/>
            <a:r>
              <a:rPr lang="ru-RU" altLang="ru-RU" sz="2000" b="1">
                <a:solidFill>
                  <a:srgbClr val="0000FF"/>
                </a:solidFill>
              </a:rPr>
              <a:t>• Развивающие игры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Просмотр познавательного видео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Чтение художественной литературы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Рассматривание иллюстраций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Экскурсии на другие участки детского сада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Рисование</a:t>
            </a:r>
            <a:br>
              <a:rPr lang="ru-RU" altLang="ru-RU" sz="2000" b="1">
                <a:solidFill>
                  <a:srgbClr val="0000FF"/>
                </a:solidFill>
              </a:rPr>
            </a:br>
            <a:r>
              <a:rPr lang="ru-RU" altLang="ru-RU" sz="2000" b="1">
                <a:solidFill>
                  <a:srgbClr val="0000FF"/>
                </a:solidFill>
              </a:rPr>
              <a:t>• Аппликации </a:t>
            </a:r>
          </a:p>
          <a:p>
            <a:pPr algn="just"/>
            <a:r>
              <a:rPr lang="ru-RU" altLang="ru-RU" sz="2000" b="1">
                <a:solidFill>
                  <a:srgbClr val="0000FF"/>
                </a:solidFill>
              </a:rPr>
              <a:t>  Лепка</a:t>
            </a:r>
          </a:p>
          <a:p>
            <a:pPr algn="just"/>
            <a:r>
              <a:rPr lang="ru-RU" altLang="ru-RU" sz="2000" b="1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</TotalTime>
  <Words>1334</Words>
  <Application>Microsoft Office PowerPoint</Application>
  <PresentationFormat>Экран (4:3)</PresentationFormat>
  <Paragraphs>373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Times New Roman</vt:lpstr>
      <vt:lpstr>Century Schoolbook</vt:lpstr>
      <vt:lpstr>2_Оформление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SamLab.ws</cp:lastModifiedBy>
  <cp:revision>168</cp:revision>
  <cp:lastPrinted>1601-01-01T00:00:00Z</cp:lastPrinted>
  <dcterms:created xsi:type="dcterms:W3CDTF">1601-01-01T00:00:00Z</dcterms:created>
  <dcterms:modified xsi:type="dcterms:W3CDTF">2018-11-09T05:47:24Z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