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8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7" r:id="rId13"/>
    <p:sldId id="282" r:id="rId14"/>
    <p:sldId id="288" r:id="rId15"/>
    <p:sldId id="287" r:id="rId16"/>
    <p:sldId id="286" r:id="rId17"/>
    <p:sldId id="285" r:id="rId18"/>
    <p:sldId id="284" r:id="rId19"/>
    <p:sldId id="283" r:id="rId20"/>
    <p:sldId id="281" r:id="rId21"/>
    <p:sldId id="280" r:id="rId22"/>
    <p:sldId id="279" r:id="rId23"/>
    <p:sldId id="27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4299A-C214-4356-AC85-FCDCF8BFD764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AF0E2-99A2-4E23-9ED7-D4F2094153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4299A-C214-4356-AC85-FCDCF8BFD764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AF0E2-99A2-4E23-9ED7-D4F2094153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4299A-C214-4356-AC85-FCDCF8BFD764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AF0E2-99A2-4E23-9ED7-D4F209415329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4299A-C214-4356-AC85-FCDCF8BFD764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AF0E2-99A2-4E23-9ED7-D4F209415329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4299A-C214-4356-AC85-FCDCF8BFD764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AF0E2-99A2-4E23-9ED7-D4F2094153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4299A-C214-4356-AC85-FCDCF8BFD764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AF0E2-99A2-4E23-9ED7-D4F20941532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4299A-C214-4356-AC85-FCDCF8BFD764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AF0E2-99A2-4E23-9ED7-D4F2094153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4299A-C214-4356-AC85-FCDCF8BFD764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AF0E2-99A2-4E23-9ED7-D4F2094153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4299A-C214-4356-AC85-FCDCF8BFD764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AF0E2-99A2-4E23-9ED7-D4F2094153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4299A-C214-4356-AC85-FCDCF8BFD764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AF0E2-99A2-4E23-9ED7-D4F209415329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4299A-C214-4356-AC85-FCDCF8BFD764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AF0E2-99A2-4E23-9ED7-D4F209415329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6784299A-C214-4356-AC85-FCDCF8BFD764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9BAAF0E2-99A2-4E23-9ED7-D4F209415329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89814" y="1772816"/>
            <a:ext cx="7442626" cy="3528392"/>
          </a:xfrm>
        </p:spPr>
        <p:txBody>
          <a:bodyPr>
            <a:noAutofit/>
          </a:bodyPr>
          <a:lstStyle/>
          <a:p>
            <a:r>
              <a:rPr lang="ru-RU" b="1" i="1" dirty="0">
                <a:solidFill>
                  <a:schemeClr val="bg2">
                    <a:lumMod val="10000"/>
                  </a:schemeClr>
                </a:solidFill>
              </a:rPr>
              <a:t>«Профессиональная культура педагога как фактор эффективности  педагогической деятельности»</a:t>
            </a:r>
            <a:endParaRPr lang="ru-RU" dirty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03601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675467"/>
            <a:ext cx="8784975" cy="345069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4000" u="sng" dirty="0"/>
          </a:p>
          <a:p>
            <a:pPr marL="0" indent="0" algn="ctr">
              <a:buNone/>
            </a:pPr>
            <a:r>
              <a:rPr lang="ru-RU" sz="4000" dirty="0" smtClean="0"/>
              <a:t> </a:t>
            </a:r>
            <a:r>
              <a:rPr lang="ru-RU" sz="4000" dirty="0"/>
              <a:t>Достигайте синергии.</a:t>
            </a:r>
          </a:p>
          <a:p>
            <a:pPr marL="0" indent="0" algn="ctr">
              <a:buNone/>
            </a:pP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/>
              <a:t>Навык 6.</a:t>
            </a:r>
            <a:r>
              <a:rPr lang="ru-RU" dirty="0"/>
              <a:t> 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03101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564904"/>
            <a:ext cx="8568952" cy="388843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u="sng" dirty="0"/>
          </a:p>
          <a:p>
            <a:pPr marL="0" indent="0">
              <a:buNone/>
            </a:pPr>
            <a:endParaRPr lang="ru-RU" u="sng" dirty="0" smtClean="0"/>
          </a:p>
          <a:p>
            <a:pPr marL="0" indent="0">
              <a:buNone/>
            </a:pPr>
            <a:r>
              <a:rPr lang="ru-RU" sz="3200" dirty="0" smtClean="0"/>
              <a:t>Принцип </a:t>
            </a:r>
            <a:r>
              <a:rPr lang="ru-RU" sz="3200" dirty="0"/>
              <a:t>сбалансированного самообновления.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u="sng" dirty="0"/>
              <a:t>Навык 7</a:t>
            </a:r>
            <a:r>
              <a:rPr lang="ru-RU" dirty="0"/>
              <a:t>. 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1894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2800" i="1" dirty="0" smtClean="0"/>
              <a:t>- Физическое</a:t>
            </a:r>
            <a:r>
              <a:rPr lang="ru-RU" sz="2800" dirty="0"/>
              <a:t>: физические упражнения, питание, управление стрессовыми ситуациями.</a:t>
            </a:r>
          </a:p>
          <a:p>
            <a:pPr marL="0" indent="0">
              <a:buNone/>
            </a:pPr>
            <a:r>
              <a:rPr lang="ru-RU" sz="2800" i="1" dirty="0" smtClean="0"/>
              <a:t>- Интеллектуальное</a:t>
            </a:r>
            <a:r>
              <a:rPr lang="ru-RU" sz="2800" i="1" dirty="0"/>
              <a:t>:</a:t>
            </a:r>
            <a:r>
              <a:rPr lang="ru-RU" sz="2800" dirty="0"/>
              <a:t> чтение, воображение, планирование, письмо.</a:t>
            </a:r>
          </a:p>
          <a:p>
            <a:pPr marL="0" indent="0">
              <a:buNone/>
            </a:pPr>
            <a:r>
              <a:rPr lang="ru-RU" sz="2800" i="1" dirty="0" smtClean="0"/>
              <a:t>- Духовное</a:t>
            </a:r>
            <a:r>
              <a:rPr lang="ru-RU" sz="2800" dirty="0"/>
              <a:t>: прояснение ценностей и приверженность им, учеба и размышления.</a:t>
            </a:r>
          </a:p>
          <a:p>
            <a:pPr marL="0" indent="0">
              <a:buNone/>
            </a:pPr>
            <a:r>
              <a:rPr lang="ru-RU" sz="2800" i="1" dirty="0" smtClean="0"/>
              <a:t>- Социально-эмоциональное</a:t>
            </a:r>
            <a:r>
              <a:rPr lang="ru-RU" sz="2800" dirty="0"/>
              <a:t>: служение, сопереживание, синергия, внутренняя безопасность.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/>
              <a:t>Четыре фактора обновления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20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052736"/>
            <a:ext cx="8064896" cy="5073427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5509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340768"/>
            <a:ext cx="7704856" cy="4785395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3262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268760"/>
            <a:ext cx="7992888" cy="4857403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5333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268760"/>
            <a:ext cx="7992888" cy="4857403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755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052736"/>
            <a:ext cx="7920880" cy="5073427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58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052736"/>
            <a:ext cx="7848872" cy="5073427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2703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124744"/>
            <a:ext cx="7848872" cy="5001419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6533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548680"/>
            <a:ext cx="8352928" cy="5904656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	</a:t>
            </a:r>
            <a:r>
              <a:rPr lang="ru-RU" sz="5400" dirty="0" smtClean="0">
                <a:solidFill>
                  <a:srgbClr val="FF0000"/>
                </a:solidFill>
              </a:rPr>
              <a:t>4 </a:t>
            </a:r>
            <a:r>
              <a:rPr lang="ru-RU" sz="5400" dirty="0" smtClean="0">
                <a:solidFill>
                  <a:srgbClr val="FF0000"/>
                </a:solidFill>
              </a:rPr>
              <a:t>Умения: </a:t>
            </a:r>
          </a:p>
          <a:p>
            <a:pPr marL="0" indent="0">
              <a:buNone/>
            </a:pPr>
            <a:endParaRPr lang="ru-RU" sz="2800" dirty="0" smtClean="0"/>
          </a:p>
          <a:p>
            <a:pPr marL="0" indent="0">
              <a:buNone/>
            </a:pPr>
            <a:endParaRPr lang="ru-RU" sz="2800" dirty="0"/>
          </a:p>
          <a:p>
            <a:pPr marL="0" indent="0">
              <a:buNone/>
            </a:pPr>
            <a:r>
              <a:rPr lang="ru-RU" sz="2800" dirty="0"/>
              <a:t>	</a:t>
            </a:r>
            <a:r>
              <a:rPr lang="ru-RU" sz="4400" dirty="0" smtClean="0"/>
              <a:t>- умение учиться</a:t>
            </a:r>
          </a:p>
          <a:p>
            <a:pPr marL="0" indent="0">
              <a:buNone/>
            </a:pPr>
            <a:r>
              <a:rPr lang="ru-RU" sz="4400" dirty="0" smtClean="0"/>
              <a:t>	- умение работать </a:t>
            </a:r>
          </a:p>
          <a:p>
            <a:pPr marL="0" indent="0">
              <a:buNone/>
            </a:pPr>
            <a:r>
              <a:rPr lang="ru-RU" sz="4400" dirty="0" smtClean="0"/>
              <a:t>	- умение сотрудничать </a:t>
            </a:r>
          </a:p>
          <a:p>
            <a:pPr marL="0" indent="0">
              <a:buNone/>
            </a:pPr>
            <a:r>
              <a:rPr lang="ru-RU" sz="4400" dirty="0" smtClean="0"/>
              <a:t>	- умение </a:t>
            </a:r>
            <a:r>
              <a:rPr lang="ru-RU" sz="4400" dirty="0"/>
              <a:t>жить 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428824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268760"/>
            <a:ext cx="7704856" cy="4857403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2672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340768"/>
            <a:ext cx="7848872" cy="4785395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2878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412776"/>
            <a:ext cx="7776864" cy="4713387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9863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412776"/>
            <a:ext cx="7776864" cy="4713387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8184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	</a:t>
            </a:r>
            <a:r>
              <a:rPr lang="ru-RU" sz="3200" dirty="0" smtClean="0"/>
              <a:t>-</a:t>
            </a:r>
            <a:r>
              <a:rPr lang="ru-RU" sz="3200" dirty="0"/>
              <a:t>уметь понимающе слушать;</a:t>
            </a:r>
          </a:p>
          <a:p>
            <a:pPr marL="0" indent="0">
              <a:buNone/>
            </a:pPr>
            <a:r>
              <a:rPr lang="ru-RU" sz="3200" dirty="0" smtClean="0"/>
              <a:t>	-</a:t>
            </a:r>
            <a:r>
              <a:rPr lang="ru-RU" sz="3200" dirty="0"/>
              <a:t>быть доброжелательным;</a:t>
            </a:r>
          </a:p>
          <a:p>
            <a:pPr marL="0" indent="0">
              <a:buNone/>
            </a:pPr>
            <a:r>
              <a:rPr lang="ru-RU" sz="3200" dirty="0" smtClean="0"/>
              <a:t>	-</a:t>
            </a:r>
            <a:r>
              <a:rPr lang="ru-RU" sz="3200" dirty="0"/>
              <a:t>мало говорить, больше слушать;</a:t>
            </a:r>
          </a:p>
          <a:p>
            <a:pPr marL="0" indent="0">
              <a:buNone/>
            </a:pPr>
            <a:r>
              <a:rPr lang="ru-RU" sz="3200" dirty="0" smtClean="0"/>
              <a:t>	-</a:t>
            </a:r>
            <a:r>
              <a:rPr lang="ru-RU" sz="3200" dirty="0"/>
              <a:t>практически не говорить о себе, не искать любви, а давать ее.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970368"/>
          </a:xfrm>
        </p:spPr>
        <p:txBody>
          <a:bodyPr>
            <a:normAutofit fontScale="90000"/>
          </a:bodyPr>
          <a:lstStyle/>
          <a:p>
            <a:r>
              <a:rPr lang="ru-RU" sz="4000" dirty="0"/>
              <a:t>Чтобы стать Мастером общения необходимо: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0909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Книга Стивена </a:t>
            </a:r>
            <a:r>
              <a:rPr lang="ru-RU" dirty="0" err="1"/>
              <a:t>Кови</a:t>
            </a:r>
            <a:r>
              <a:rPr lang="ru-RU" dirty="0"/>
              <a:t> - это философия эффективности.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700808"/>
            <a:ext cx="3384376" cy="4896544"/>
          </a:xfrm>
        </p:spPr>
      </p:pic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Объект 6"/>
          <p:cNvSpPr>
            <a:spLocks noGrp="1"/>
          </p:cNvSpPr>
          <p:nvPr>
            <p:ph sz="quarter" idx="4"/>
          </p:nvPr>
        </p:nvSpPr>
        <p:spPr>
          <a:xfrm>
            <a:off x="4645025" y="1628800"/>
            <a:ext cx="3822192" cy="5040560"/>
          </a:xfrm>
        </p:spPr>
        <p:txBody>
          <a:bodyPr>
            <a:normAutofit lnSpcReduction="10000"/>
          </a:bodyPr>
          <a:lstStyle/>
          <a:p>
            <a:r>
              <a:rPr lang="ru-RU" dirty="0"/>
              <a:t>Стивен </a:t>
            </a:r>
            <a:r>
              <a:rPr lang="ru-RU" dirty="0" err="1"/>
              <a:t>Кови</a:t>
            </a:r>
            <a:r>
              <a:rPr lang="ru-RU" dirty="0"/>
              <a:t> — специалист по вопросам руководства, управления жизнью, преподаватель и консультант по организационному управлению. Имел докторскую степень, степень магистра экономики управления. Отец девяти детей и дед 52 внуков. Известен как лектор и автор книги «Семь навыков высокоэффективных людей», которая в августе 2011 была названа  одной из 25 наиболее влиятельных бизнес-книг.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993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sz="3200" dirty="0"/>
              <a:t>Навык 1 гласит: «Вы – творец. Вы за все в ответе». Обороты </a:t>
            </a:r>
            <a:r>
              <a:rPr lang="ru-RU" sz="3200" dirty="0" err="1"/>
              <a:t>проактивной</a:t>
            </a:r>
            <a:r>
              <a:rPr lang="ru-RU" sz="3200" dirty="0"/>
              <a:t> речи «Я могу быть более позитивным, более старательным, более открытым для сотрудничества, могу контролировать свои чувства». 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826352"/>
          </a:xfrm>
        </p:spPr>
        <p:txBody>
          <a:bodyPr>
            <a:normAutofit fontScale="90000"/>
          </a:bodyPr>
          <a:lstStyle/>
          <a:p>
            <a:r>
              <a:rPr lang="ru-RU" sz="5300" u="sng" dirty="0"/>
              <a:t>Навык 1.</a:t>
            </a:r>
            <a:r>
              <a:rPr lang="ru-RU" sz="5300" dirty="0"/>
              <a:t> </a:t>
            </a:r>
            <a:r>
              <a:rPr lang="ru-RU" sz="5300" dirty="0" err="1"/>
              <a:t>Проактивность</a:t>
            </a:r>
            <a:r>
              <a:rPr lang="ru-RU" sz="5300" dirty="0"/>
              <a:t>.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100" dirty="0" smtClean="0"/>
              <a:t/>
            </a:r>
            <a:br>
              <a:rPr lang="ru-RU" sz="3100" dirty="0" smtClean="0"/>
            </a:br>
            <a:endParaRPr lang="ru-RU" sz="3100" dirty="0"/>
          </a:p>
        </p:txBody>
      </p:sp>
    </p:spTree>
    <p:extLst>
      <p:ext uri="{BB962C8B-B14F-4D97-AF65-F5344CB8AC3E}">
        <p14:creationId xmlns:p14="http://schemas.microsoft.com/office/powerpoint/2010/main" val="4241382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276872"/>
            <a:ext cx="7408333" cy="3450696"/>
          </a:xfrm>
        </p:spPr>
        <p:txBody>
          <a:bodyPr/>
          <a:lstStyle/>
          <a:p>
            <a:pPr marL="0" indent="0">
              <a:buNone/>
            </a:pPr>
            <a:r>
              <a:rPr lang="ru-RU" sz="3200" dirty="0" smtClean="0"/>
              <a:t> </a:t>
            </a:r>
            <a:r>
              <a:rPr lang="ru-RU" sz="3200" dirty="0"/>
              <a:t>Представляйте конечную цель. Это наше мысленное творение, визуальная картинка, подкрепленная вербальной позитивной установкой.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u="sng" dirty="0"/>
              <a:t>Навык 2.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50482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132856"/>
            <a:ext cx="7408333" cy="40653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 </a:t>
            </a:r>
          </a:p>
          <a:p>
            <a:pPr marL="0" indent="0">
              <a:buNone/>
            </a:pPr>
            <a:endParaRPr lang="ru-RU" sz="3200" dirty="0"/>
          </a:p>
          <a:p>
            <a:pPr marL="0" indent="0">
              <a:buNone/>
            </a:pPr>
            <a:r>
              <a:rPr lang="ru-RU" sz="3200" dirty="0" smtClean="0"/>
              <a:t>Сначала </a:t>
            </a:r>
            <a:r>
              <a:rPr lang="ru-RU" sz="3200" dirty="0"/>
              <a:t>делайте то</a:t>
            </a:r>
            <a:r>
              <a:rPr lang="ru-RU" sz="3200" dirty="0" smtClean="0"/>
              <a:t>,</a:t>
            </a:r>
          </a:p>
          <a:p>
            <a:pPr marL="0" indent="0">
              <a:buNone/>
            </a:pPr>
            <a:r>
              <a:rPr lang="ru-RU" sz="3200" dirty="0" smtClean="0"/>
              <a:t> </a:t>
            </a:r>
            <a:r>
              <a:rPr lang="ru-RU" sz="3200" dirty="0"/>
              <a:t>что необходимо делать прежде всего.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 smtClean="0"/>
              <a:t>Навык </a:t>
            </a:r>
            <a:r>
              <a:rPr lang="ru-RU" u="sng" dirty="0"/>
              <a:t>3</a:t>
            </a:r>
            <a:r>
              <a:rPr lang="ru-RU" dirty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1037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988840"/>
            <a:ext cx="7408333" cy="3450696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ru-RU" sz="3200" dirty="0" smtClean="0"/>
          </a:p>
          <a:p>
            <a:pPr marL="0" indent="0">
              <a:buNone/>
            </a:pPr>
            <a:endParaRPr lang="ru-RU" sz="3200" dirty="0"/>
          </a:p>
          <a:p>
            <a:pPr marL="0" indent="0">
              <a:buNone/>
            </a:pPr>
            <a:r>
              <a:rPr lang="ru-RU" sz="3200" dirty="0" smtClean="0"/>
              <a:t>Думайте </a:t>
            </a:r>
            <a:r>
              <a:rPr lang="ru-RU" sz="3200" dirty="0"/>
              <a:t>в духе «</a:t>
            </a:r>
            <a:r>
              <a:rPr lang="ru-RU" sz="3200" dirty="0" smtClean="0"/>
              <a:t>Выиграл/Выиграл</a:t>
            </a:r>
            <a:r>
              <a:rPr lang="ru-RU" sz="3200" dirty="0"/>
              <a:t>». </a:t>
            </a:r>
          </a:p>
          <a:p>
            <a:pPr marL="0" indent="0">
              <a:buNone/>
            </a:pPr>
            <a:endParaRPr lang="ru-RU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/>
              <a:t>Навык 4</a:t>
            </a:r>
            <a:r>
              <a:rPr lang="ru-RU" dirty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1415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132856"/>
            <a:ext cx="7408333" cy="345069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3200" u="sng" dirty="0"/>
          </a:p>
          <a:p>
            <a:pPr marL="0" indent="0">
              <a:buNone/>
            </a:pPr>
            <a:r>
              <a:rPr lang="ru-RU" sz="3200" dirty="0" smtClean="0"/>
              <a:t>Сначала </a:t>
            </a:r>
            <a:r>
              <a:rPr lang="ru-RU" sz="3200" dirty="0"/>
              <a:t>стремитесь понять, а потом - быть понятым. </a:t>
            </a:r>
          </a:p>
          <a:p>
            <a:pPr marL="0" indent="0">
              <a:buNone/>
            </a:pPr>
            <a:endParaRPr lang="ru-RU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/>
              <a:t>Навык </a:t>
            </a:r>
            <a:r>
              <a:rPr lang="ru-RU" u="sng" dirty="0" smtClean="0"/>
              <a:t>5</a:t>
            </a:r>
            <a:r>
              <a:rPr lang="ru-RU" dirty="0" smtClean="0"/>
              <a:t>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9063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187</TotalTime>
  <Words>247</Words>
  <Application>Microsoft Office PowerPoint</Application>
  <PresentationFormat>Экран (4:3)</PresentationFormat>
  <Paragraphs>44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Волна</vt:lpstr>
      <vt:lpstr>«Профессиональная культура педагога как фактор эффективности  педагогической деятельности»</vt:lpstr>
      <vt:lpstr>Презентация PowerPoint</vt:lpstr>
      <vt:lpstr>Чтобы стать Мастером общения необходимо: </vt:lpstr>
      <vt:lpstr>Книга Стивена Кови - это философия эффективности.</vt:lpstr>
      <vt:lpstr>Навык 1. Проактивность.  </vt:lpstr>
      <vt:lpstr>Навык 2.</vt:lpstr>
      <vt:lpstr>Навык 3.</vt:lpstr>
      <vt:lpstr>Навык 4.</vt:lpstr>
      <vt:lpstr>Навык 5. </vt:lpstr>
      <vt:lpstr>Навык 6.  </vt:lpstr>
      <vt:lpstr> Навык 7.  </vt:lpstr>
      <vt:lpstr>Четыре фактора обновления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универсальных учебных действий на уроке математики</dc:title>
  <dc:creator>Пользователь</dc:creator>
  <cp:lastModifiedBy>i</cp:lastModifiedBy>
  <cp:revision>29</cp:revision>
  <dcterms:created xsi:type="dcterms:W3CDTF">2016-11-05T05:06:35Z</dcterms:created>
  <dcterms:modified xsi:type="dcterms:W3CDTF">2018-03-27T14:46:07Z</dcterms:modified>
</cp:coreProperties>
</file>