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31"/>
  </p:notesMasterIdLst>
  <p:sldIdLst>
    <p:sldId id="256" r:id="rId2"/>
    <p:sldId id="257" r:id="rId3"/>
    <p:sldId id="258" r:id="rId4"/>
    <p:sldId id="269" r:id="rId5"/>
    <p:sldId id="296" r:id="rId6"/>
    <p:sldId id="264" r:id="rId7"/>
    <p:sldId id="261" r:id="rId8"/>
    <p:sldId id="292" r:id="rId9"/>
    <p:sldId id="290" r:id="rId10"/>
    <p:sldId id="298" r:id="rId11"/>
    <p:sldId id="284" r:id="rId12"/>
    <p:sldId id="300" r:id="rId13"/>
    <p:sldId id="285" r:id="rId14"/>
    <p:sldId id="266" r:id="rId15"/>
    <p:sldId id="291" r:id="rId16"/>
    <p:sldId id="297" r:id="rId17"/>
    <p:sldId id="301" r:id="rId18"/>
    <p:sldId id="302" r:id="rId19"/>
    <p:sldId id="277" r:id="rId20"/>
    <p:sldId id="280" r:id="rId21"/>
    <p:sldId id="289" r:id="rId22"/>
    <p:sldId id="293" r:id="rId23"/>
    <p:sldId id="294" r:id="rId24"/>
    <p:sldId id="270" r:id="rId25"/>
    <p:sldId id="278" r:id="rId26"/>
    <p:sldId id="303" r:id="rId27"/>
    <p:sldId id="305" r:id="rId28"/>
    <p:sldId id="272" r:id="rId29"/>
    <p:sldId id="273" r:id="rId3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CC99FF"/>
    <a:srgbClr val="FF7C80"/>
    <a:srgbClr val="97DBB1"/>
    <a:srgbClr val="FFFF66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54" autoAdjust="0"/>
  </p:normalViewPr>
  <p:slideViewPr>
    <p:cSldViewPr>
      <p:cViewPr varScale="1">
        <p:scale>
          <a:sx n="67" d="100"/>
          <a:sy n="67" d="100"/>
        </p:scale>
        <p:origin x="147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FC88205-365B-47E5-AA27-4F0F8D5F97A6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9601469-F852-458C-BFA9-B09623CDBD63}">
      <dgm:prSet phldrT="[Текст]" custT="1"/>
      <dgm:spPr>
        <a:solidFill>
          <a:schemeClr val="tx2">
            <a:lumMod val="40000"/>
            <a:lumOff val="60000"/>
          </a:schemeClr>
        </a:solidFill>
        <a:ln>
          <a:solidFill>
            <a:schemeClr val="tx2">
              <a:lumMod val="60000"/>
              <a:lumOff val="40000"/>
            </a:schemeClr>
          </a:solidFill>
        </a:ln>
      </dgm:spPr>
      <dgm:t>
        <a:bodyPr/>
        <a:lstStyle/>
        <a:p>
          <a:r>
            <a:rPr lang="ru-RU" sz="3200" b="1" dirty="0" smtClean="0">
              <a:solidFill>
                <a:schemeClr val="tx1"/>
              </a:solidFill>
            </a:rPr>
            <a:t>Организационный момент</a:t>
          </a:r>
          <a:endParaRPr lang="ru-RU" sz="3200" b="1" dirty="0">
            <a:solidFill>
              <a:schemeClr val="tx1"/>
            </a:solidFill>
          </a:endParaRPr>
        </a:p>
      </dgm:t>
    </dgm:pt>
    <dgm:pt modelId="{28C134EF-5F4E-4AE3-A51C-2EB0341433D3}" type="parTrans" cxnId="{0D761DD8-3F7E-481B-9079-70AC33C7E721}">
      <dgm:prSet/>
      <dgm:spPr/>
      <dgm:t>
        <a:bodyPr/>
        <a:lstStyle/>
        <a:p>
          <a:endParaRPr lang="ru-RU"/>
        </a:p>
      </dgm:t>
    </dgm:pt>
    <dgm:pt modelId="{6CC68925-2E92-43CF-B3DD-E0916C1BA03F}" type="sibTrans" cxnId="{0D761DD8-3F7E-481B-9079-70AC33C7E721}">
      <dgm:prSet/>
      <dgm:spPr/>
      <dgm:t>
        <a:bodyPr/>
        <a:lstStyle/>
        <a:p>
          <a:endParaRPr lang="ru-RU"/>
        </a:p>
      </dgm:t>
    </dgm:pt>
    <dgm:pt modelId="{7FB2DC16-93D6-4285-9ADA-E11AB0A11D2F}">
      <dgm:prSet phldrT="[Текст]" custT="1"/>
      <dgm:spPr>
        <a:solidFill>
          <a:schemeClr val="accent4">
            <a:lumMod val="60000"/>
            <a:lumOff val="40000"/>
          </a:schemeClr>
        </a:solidFill>
        <a:ln>
          <a:solidFill>
            <a:schemeClr val="accent4">
              <a:lumMod val="75000"/>
            </a:schemeClr>
          </a:solidFill>
        </a:ln>
      </dgm:spPr>
      <dgm:t>
        <a:bodyPr/>
        <a:lstStyle/>
        <a:p>
          <a:r>
            <a:rPr lang="ru-RU" sz="3200" b="1" dirty="0" smtClean="0">
              <a:solidFill>
                <a:schemeClr val="tx1"/>
              </a:solidFill>
            </a:rPr>
            <a:t>Отчет центров</a:t>
          </a:r>
          <a:endParaRPr lang="ru-RU" sz="3200" b="1" dirty="0">
            <a:solidFill>
              <a:schemeClr val="tx1"/>
            </a:solidFill>
          </a:endParaRPr>
        </a:p>
      </dgm:t>
    </dgm:pt>
    <dgm:pt modelId="{F70F63E5-80B9-40EA-BAC5-71BB0028C7F0}" type="parTrans" cxnId="{7A952072-0970-4185-9F89-6027B1A5ABDD}">
      <dgm:prSet/>
      <dgm:spPr/>
      <dgm:t>
        <a:bodyPr/>
        <a:lstStyle/>
        <a:p>
          <a:endParaRPr lang="ru-RU"/>
        </a:p>
      </dgm:t>
    </dgm:pt>
    <dgm:pt modelId="{034C9A4B-C4D3-4D6D-BE59-5508ED1A3DD0}" type="sibTrans" cxnId="{7A952072-0970-4185-9F89-6027B1A5ABDD}">
      <dgm:prSet/>
      <dgm:spPr/>
      <dgm:t>
        <a:bodyPr/>
        <a:lstStyle/>
        <a:p>
          <a:endParaRPr lang="ru-RU"/>
        </a:p>
      </dgm:t>
    </dgm:pt>
    <dgm:pt modelId="{2E9B1432-3CF3-4DFE-9A4B-1FEDF380C7CA}">
      <dgm:prSet custT="1"/>
      <dgm:spPr>
        <a:solidFill>
          <a:schemeClr val="accent6">
            <a:lumMod val="60000"/>
            <a:lumOff val="40000"/>
          </a:schemeClr>
        </a:solidFill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pPr algn="ctr"/>
          <a:r>
            <a:rPr lang="ru-RU" sz="3200" b="1" dirty="0" smtClean="0">
              <a:solidFill>
                <a:schemeClr val="tx1"/>
              </a:solidFill>
            </a:rPr>
            <a:t>Итог</a:t>
          </a:r>
          <a:endParaRPr lang="ru-RU" sz="3200" b="1" dirty="0">
            <a:solidFill>
              <a:schemeClr val="tx1"/>
            </a:solidFill>
          </a:endParaRPr>
        </a:p>
      </dgm:t>
    </dgm:pt>
    <dgm:pt modelId="{F5C3E021-A202-4A48-AB1A-9F2015E636DE}" type="sibTrans" cxnId="{8E536D16-9A98-40B9-BE2E-863E964E3523}">
      <dgm:prSet/>
      <dgm:spPr/>
      <dgm:t>
        <a:bodyPr/>
        <a:lstStyle/>
        <a:p>
          <a:endParaRPr lang="ru-RU"/>
        </a:p>
      </dgm:t>
    </dgm:pt>
    <dgm:pt modelId="{F23E5828-21FE-451E-AF3C-A1FE2B8B2C16}" type="parTrans" cxnId="{8E536D16-9A98-40B9-BE2E-863E964E3523}">
      <dgm:prSet/>
      <dgm:spPr/>
      <dgm:t>
        <a:bodyPr/>
        <a:lstStyle/>
        <a:p>
          <a:endParaRPr lang="ru-RU"/>
        </a:p>
      </dgm:t>
    </dgm:pt>
    <dgm:pt modelId="{4178134A-6862-4B79-9147-CE353B6F323B}">
      <dgm:prSet phldrT="[Текст]" custT="1"/>
      <dgm:spPr>
        <a:solidFill>
          <a:srgbClr val="92D050"/>
        </a:solidFill>
        <a:ln>
          <a:solidFill>
            <a:srgbClr val="00B050"/>
          </a:solidFill>
        </a:ln>
      </dgm:spPr>
      <dgm:t>
        <a:bodyPr/>
        <a:lstStyle/>
        <a:p>
          <a:pPr algn="ctr"/>
          <a:r>
            <a:rPr lang="ru-RU" sz="3200" b="1" dirty="0" smtClean="0">
              <a:solidFill>
                <a:schemeClr val="tx1"/>
              </a:solidFill>
            </a:rPr>
            <a:t>Просмотр детских работ</a:t>
          </a:r>
          <a:endParaRPr lang="ru-RU" sz="3200" b="1" dirty="0">
            <a:solidFill>
              <a:schemeClr val="tx1"/>
            </a:solidFill>
          </a:endParaRPr>
        </a:p>
      </dgm:t>
    </dgm:pt>
    <dgm:pt modelId="{BF4C884F-BBB1-4AB3-AE5E-803CE9083874}" type="sibTrans" cxnId="{83FB1A08-09C0-49DE-B72A-2E3A00FECBE9}">
      <dgm:prSet/>
      <dgm:spPr/>
      <dgm:t>
        <a:bodyPr/>
        <a:lstStyle/>
        <a:p>
          <a:endParaRPr lang="ru-RU"/>
        </a:p>
      </dgm:t>
    </dgm:pt>
    <dgm:pt modelId="{AEC0C012-A356-4366-8421-DE234688373C}" type="parTrans" cxnId="{83FB1A08-09C0-49DE-B72A-2E3A00FECBE9}">
      <dgm:prSet/>
      <dgm:spPr/>
      <dgm:t>
        <a:bodyPr/>
        <a:lstStyle/>
        <a:p>
          <a:endParaRPr lang="ru-RU"/>
        </a:p>
      </dgm:t>
    </dgm:pt>
    <dgm:pt modelId="{22F49CD3-CE07-4C6B-BE1F-B86FACEC9D76}" type="pres">
      <dgm:prSet presAssocID="{AFC88205-365B-47E5-AA27-4F0F8D5F97A6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0223E41-FD70-44CE-B75C-D9DB3C1818FE}" type="pres">
      <dgm:prSet presAssocID="{AFC88205-365B-47E5-AA27-4F0F8D5F97A6}" presName="dummyMaxCanvas" presStyleCnt="0">
        <dgm:presLayoutVars/>
      </dgm:prSet>
      <dgm:spPr/>
    </dgm:pt>
    <dgm:pt modelId="{EA44D98E-7B3F-4641-8E1E-ECB7A950AAE6}" type="pres">
      <dgm:prSet presAssocID="{AFC88205-365B-47E5-AA27-4F0F8D5F97A6}" presName="FourNodes_1" presStyleLbl="node1" presStyleIdx="0" presStyleCnt="4" custLinFactNeighborX="-6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E21888-1C75-4D79-B4D0-08D47DE8C759}" type="pres">
      <dgm:prSet presAssocID="{AFC88205-365B-47E5-AA27-4F0F8D5F97A6}" presName="FourNodes_2" presStyleLbl="node1" presStyleIdx="1" presStyleCnt="4" custLinFactNeighborX="-1064" custLinFactNeighborY="6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20B663-DB5D-436E-9583-8046FAAE336F}" type="pres">
      <dgm:prSet presAssocID="{AFC88205-365B-47E5-AA27-4F0F8D5F97A6}" presName="FourNodes_3" presStyleLbl="node1" presStyleIdx="2" presStyleCnt="4" custLinFactNeighborX="-6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033BBD-E1F2-473E-B6CA-A08245A83AC5}" type="pres">
      <dgm:prSet presAssocID="{AFC88205-365B-47E5-AA27-4F0F8D5F97A6}" presName="FourNodes_4" presStyleLbl="node1" presStyleIdx="3" presStyleCnt="4" custLinFactNeighborX="-6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F49CA3-E43F-41DA-A2D9-935153755F7C}" type="pres">
      <dgm:prSet presAssocID="{AFC88205-365B-47E5-AA27-4F0F8D5F97A6}" presName="FourConn_1-2" presStyleLbl="fgAccFollowNode1" presStyleIdx="0" presStyleCnt="3" custLinFactNeighborX="1022" custLinFactNeighborY="5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988E8A-7023-4726-8AF0-5EF22BB971F8}" type="pres">
      <dgm:prSet presAssocID="{AFC88205-365B-47E5-AA27-4F0F8D5F97A6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143696-91E5-4E5C-8313-B1C884F536CB}" type="pres">
      <dgm:prSet presAssocID="{AFC88205-365B-47E5-AA27-4F0F8D5F97A6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9477D6-42DD-47A5-AC38-9ADB4BDAEC40}" type="pres">
      <dgm:prSet presAssocID="{AFC88205-365B-47E5-AA27-4F0F8D5F97A6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99AB46-185D-44DF-AFE7-D7C577A7F022}" type="pres">
      <dgm:prSet presAssocID="{AFC88205-365B-47E5-AA27-4F0F8D5F97A6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110D1A-C211-43BB-BA9A-4372A0943F89}" type="pres">
      <dgm:prSet presAssocID="{AFC88205-365B-47E5-AA27-4F0F8D5F97A6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DE2D7B-4B18-467F-AEB3-1B9B50272135}" type="pres">
      <dgm:prSet presAssocID="{AFC88205-365B-47E5-AA27-4F0F8D5F97A6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6E3432E-FD68-4AF5-9B36-3A38ADB3BB09}" type="presOf" srcId="{2E9B1432-3CF3-4DFE-9A4B-1FEDF380C7CA}" destId="{C6DE2D7B-4B18-467F-AEB3-1B9B50272135}" srcOrd="1" destOrd="0" presId="urn:microsoft.com/office/officeart/2005/8/layout/vProcess5"/>
    <dgm:cxn modelId="{BE91BA9E-A951-4E4B-99FA-8D5DFE119DB6}" type="presOf" srcId="{7FB2DC16-93D6-4285-9ADA-E11AB0A11D2F}" destId="{FBE21888-1C75-4D79-B4D0-08D47DE8C759}" srcOrd="0" destOrd="0" presId="urn:microsoft.com/office/officeart/2005/8/layout/vProcess5"/>
    <dgm:cxn modelId="{08C78590-4BD6-4A80-8152-759B9AC1A0B0}" type="presOf" srcId="{BF4C884F-BBB1-4AB3-AE5E-803CE9083874}" destId="{EE143696-91E5-4E5C-8313-B1C884F536CB}" srcOrd="0" destOrd="0" presId="urn:microsoft.com/office/officeart/2005/8/layout/vProcess5"/>
    <dgm:cxn modelId="{B208398A-FC5A-4595-9C73-743E96EC8934}" type="presOf" srcId="{6CC68925-2E92-43CF-B3DD-E0916C1BA03F}" destId="{B0F49CA3-E43F-41DA-A2D9-935153755F7C}" srcOrd="0" destOrd="0" presId="urn:microsoft.com/office/officeart/2005/8/layout/vProcess5"/>
    <dgm:cxn modelId="{0D761DD8-3F7E-481B-9079-70AC33C7E721}" srcId="{AFC88205-365B-47E5-AA27-4F0F8D5F97A6}" destId="{59601469-F852-458C-BFA9-B09623CDBD63}" srcOrd="0" destOrd="0" parTransId="{28C134EF-5F4E-4AE3-A51C-2EB0341433D3}" sibTransId="{6CC68925-2E92-43CF-B3DD-E0916C1BA03F}"/>
    <dgm:cxn modelId="{3D08715A-F007-4108-BAF7-3E52D2B65A9C}" type="presOf" srcId="{4178134A-6862-4B79-9147-CE353B6F323B}" destId="{C7110D1A-C211-43BB-BA9A-4372A0943F89}" srcOrd="1" destOrd="0" presId="urn:microsoft.com/office/officeart/2005/8/layout/vProcess5"/>
    <dgm:cxn modelId="{7A952072-0970-4185-9F89-6027B1A5ABDD}" srcId="{AFC88205-365B-47E5-AA27-4F0F8D5F97A6}" destId="{7FB2DC16-93D6-4285-9ADA-E11AB0A11D2F}" srcOrd="1" destOrd="0" parTransId="{F70F63E5-80B9-40EA-BAC5-71BB0028C7F0}" sibTransId="{034C9A4B-C4D3-4D6D-BE59-5508ED1A3DD0}"/>
    <dgm:cxn modelId="{E88C1FD4-1915-4B0E-BE70-ADEDA8D27677}" type="presOf" srcId="{2E9B1432-3CF3-4DFE-9A4B-1FEDF380C7CA}" destId="{35033BBD-E1F2-473E-B6CA-A08245A83AC5}" srcOrd="0" destOrd="0" presId="urn:microsoft.com/office/officeart/2005/8/layout/vProcess5"/>
    <dgm:cxn modelId="{ECE76F5A-9E5F-4C36-87B2-3A924C97D831}" type="presOf" srcId="{59601469-F852-458C-BFA9-B09623CDBD63}" destId="{EA44D98E-7B3F-4641-8E1E-ECB7A950AAE6}" srcOrd="0" destOrd="0" presId="urn:microsoft.com/office/officeart/2005/8/layout/vProcess5"/>
    <dgm:cxn modelId="{CD261D6B-BD45-484E-9CCD-CDDDD6A205C1}" type="presOf" srcId="{59601469-F852-458C-BFA9-B09623CDBD63}" destId="{659477D6-42DD-47A5-AC38-9ADB4BDAEC40}" srcOrd="1" destOrd="0" presId="urn:microsoft.com/office/officeart/2005/8/layout/vProcess5"/>
    <dgm:cxn modelId="{8B701225-5D0F-4BC4-BFCC-C753D6E483DB}" type="presOf" srcId="{4178134A-6862-4B79-9147-CE353B6F323B}" destId="{8120B663-DB5D-436E-9583-8046FAAE336F}" srcOrd="0" destOrd="0" presId="urn:microsoft.com/office/officeart/2005/8/layout/vProcess5"/>
    <dgm:cxn modelId="{8E536D16-9A98-40B9-BE2E-863E964E3523}" srcId="{AFC88205-365B-47E5-AA27-4F0F8D5F97A6}" destId="{2E9B1432-3CF3-4DFE-9A4B-1FEDF380C7CA}" srcOrd="3" destOrd="0" parTransId="{F23E5828-21FE-451E-AF3C-A1FE2B8B2C16}" sibTransId="{F5C3E021-A202-4A48-AB1A-9F2015E636DE}"/>
    <dgm:cxn modelId="{B7220072-A66F-4DBE-A735-D23C6D5BC0D4}" type="presOf" srcId="{AFC88205-365B-47E5-AA27-4F0F8D5F97A6}" destId="{22F49CD3-CE07-4C6B-BE1F-B86FACEC9D76}" srcOrd="0" destOrd="0" presId="urn:microsoft.com/office/officeart/2005/8/layout/vProcess5"/>
    <dgm:cxn modelId="{691DF14E-5F0B-4D72-86A7-DF48989BD7F3}" type="presOf" srcId="{7FB2DC16-93D6-4285-9ADA-E11AB0A11D2F}" destId="{0A99AB46-185D-44DF-AFE7-D7C577A7F022}" srcOrd="1" destOrd="0" presId="urn:microsoft.com/office/officeart/2005/8/layout/vProcess5"/>
    <dgm:cxn modelId="{D6A5F8FB-0B27-481E-8587-89CE597F1262}" type="presOf" srcId="{034C9A4B-C4D3-4D6D-BE59-5508ED1A3DD0}" destId="{1C988E8A-7023-4726-8AF0-5EF22BB971F8}" srcOrd="0" destOrd="0" presId="urn:microsoft.com/office/officeart/2005/8/layout/vProcess5"/>
    <dgm:cxn modelId="{83FB1A08-09C0-49DE-B72A-2E3A00FECBE9}" srcId="{AFC88205-365B-47E5-AA27-4F0F8D5F97A6}" destId="{4178134A-6862-4B79-9147-CE353B6F323B}" srcOrd="2" destOrd="0" parTransId="{AEC0C012-A356-4366-8421-DE234688373C}" sibTransId="{BF4C884F-BBB1-4AB3-AE5E-803CE9083874}"/>
    <dgm:cxn modelId="{BCA9DC92-ABED-4702-A789-180CA1040B27}" type="presParOf" srcId="{22F49CD3-CE07-4C6B-BE1F-B86FACEC9D76}" destId="{60223E41-FD70-44CE-B75C-D9DB3C1818FE}" srcOrd="0" destOrd="0" presId="urn:microsoft.com/office/officeart/2005/8/layout/vProcess5"/>
    <dgm:cxn modelId="{00D880F1-5854-450E-97C4-D6C9FEDBC714}" type="presParOf" srcId="{22F49CD3-CE07-4C6B-BE1F-B86FACEC9D76}" destId="{EA44D98E-7B3F-4641-8E1E-ECB7A950AAE6}" srcOrd="1" destOrd="0" presId="urn:microsoft.com/office/officeart/2005/8/layout/vProcess5"/>
    <dgm:cxn modelId="{241E546E-0190-473F-AC41-513091A4452C}" type="presParOf" srcId="{22F49CD3-CE07-4C6B-BE1F-B86FACEC9D76}" destId="{FBE21888-1C75-4D79-B4D0-08D47DE8C759}" srcOrd="2" destOrd="0" presId="urn:microsoft.com/office/officeart/2005/8/layout/vProcess5"/>
    <dgm:cxn modelId="{DA7FF8E0-0C7F-49B7-BA7D-FA0BB14DD62C}" type="presParOf" srcId="{22F49CD3-CE07-4C6B-BE1F-B86FACEC9D76}" destId="{8120B663-DB5D-436E-9583-8046FAAE336F}" srcOrd="3" destOrd="0" presId="urn:microsoft.com/office/officeart/2005/8/layout/vProcess5"/>
    <dgm:cxn modelId="{DFD351FA-2799-4A03-9615-75BAAC56390B}" type="presParOf" srcId="{22F49CD3-CE07-4C6B-BE1F-B86FACEC9D76}" destId="{35033BBD-E1F2-473E-B6CA-A08245A83AC5}" srcOrd="4" destOrd="0" presId="urn:microsoft.com/office/officeart/2005/8/layout/vProcess5"/>
    <dgm:cxn modelId="{80A199E0-3CDC-484C-818A-10B503DD7CEA}" type="presParOf" srcId="{22F49CD3-CE07-4C6B-BE1F-B86FACEC9D76}" destId="{B0F49CA3-E43F-41DA-A2D9-935153755F7C}" srcOrd="5" destOrd="0" presId="urn:microsoft.com/office/officeart/2005/8/layout/vProcess5"/>
    <dgm:cxn modelId="{BE57F42D-694C-426E-B673-79D29323F0FD}" type="presParOf" srcId="{22F49CD3-CE07-4C6B-BE1F-B86FACEC9D76}" destId="{1C988E8A-7023-4726-8AF0-5EF22BB971F8}" srcOrd="6" destOrd="0" presId="urn:microsoft.com/office/officeart/2005/8/layout/vProcess5"/>
    <dgm:cxn modelId="{7383BD8F-B2A3-4924-8E11-F4E651ECD3BD}" type="presParOf" srcId="{22F49CD3-CE07-4C6B-BE1F-B86FACEC9D76}" destId="{EE143696-91E5-4E5C-8313-B1C884F536CB}" srcOrd="7" destOrd="0" presId="urn:microsoft.com/office/officeart/2005/8/layout/vProcess5"/>
    <dgm:cxn modelId="{21100F84-A644-45FB-A9CF-B510D82EE52B}" type="presParOf" srcId="{22F49CD3-CE07-4C6B-BE1F-B86FACEC9D76}" destId="{659477D6-42DD-47A5-AC38-9ADB4BDAEC40}" srcOrd="8" destOrd="0" presId="urn:microsoft.com/office/officeart/2005/8/layout/vProcess5"/>
    <dgm:cxn modelId="{D0E0EA76-4728-48C0-8243-93216250EAB9}" type="presParOf" srcId="{22F49CD3-CE07-4C6B-BE1F-B86FACEC9D76}" destId="{0A99AB46-185D-44DF-AFE7-D7C577A7F022}" srcOrd="9" destOrd="0" presId="urn:microsoft.com/office/officeart/2005/8/layout/vProcess5"/>
    <dgm:cxn modelId="{8A6E44AA-1E16-4CFB-914F-6AB2DCB1E322}" type="presParOf" srcId="{22F49CD3-CE07-4C6B-BE1F-B86FACEC9D76}" destId="{C7110D1A-C211-43BB-BA9A-4372A0943F89}" srcOrd="10" destOrd="0" presId="urn:microsoft.com/office/officeart/2005/8/layout/vProcess5"/>
    <dgm:cxn modelId="{4B2E502B-AEB4-4D76-8BFA-FEB5CBF1DCFB}" type="presParOf" srcId="{22F49CD3-CE07-4C6B-BE1F-B86FACEC9D76}" destId="{C6DE2D7B-4B18-467F-AEB3-1B9B50272135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44D98E-7B3F-4641-8E1E-ECB7A950AAE6}">
      <dsp:nvSpPr>
        <dsp:cNvPr id="0" name=""/>
        <dsp:cNvSpPr/>
      </dsp:nvSpPr>
      <dsp:spPr>
        <a:xfrm>
          <a:off x="0" y="0"/>
          <a:ext cx="5372137" cy="1021563"/>
        </a:xfrm>
        <a:prstGeom prst="roundRect">
          <a:avLst>
            <a:gd name="adj" fmla="val 10000"/>
          </a:avLst>
        </a:prstGeom>
        <a:solidFill>
          <a:schemeClr val="tx2">
            <a:lumMod val="40000"/>
            <a:lumOff val="60000"/>
          </a:schemeClr>
        </a:solidFill>
        <a:ln w="25400" cap="flat" cmpd="sng" algn="ctr">
          <a:solidFill>
            <a:schemeClr val="tx2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tx1"/>
              </a:solidFill>
            </a:rPr>
            <a:t>Организационный момент</a:t>
          </a:r>
          <a:endParaRPr lang="ru-RU" sz="3200" b="1" kern="1200" dirty="0">
            <a:solidFill>
              <a:schemeClr val="tx1"/>
            </a:solidFill>
          </a:endParaRPr>
        </a:p>
      </dsp:txBody>
      <dsp:txXfrm>
        <a:off x="29921" y="29921"/>
        <a:ext cx="4183468" cy="961721"/>
      </dsp:txXfrm>
    </dsp:sp>
    <dsp:sp modelId="{FBE21888-1C75-4D79-B4D0-08D47DE8C759}">
      <dsp:nvSpPr>
        <dsp:cNvPr id="0" name=""/>
        <dsp:cNvSpPr/>
      </dsp:nvSpPr>
      <dsp:spPr>
        <a:xfrm>
          <a:off x="392756" y="1214442"/>
          <a:ext cx="5372137" cy="1021563"/>
        </a:xfrm>
        <a:prstGeom prst="roundRect">
          <a:avLst>
            <a:gd name="adj" fmla="val 10000"/>
          </a:avLst>
        </a:prstGeom>
        <a:solidFill>
          <a:schemeClr val="accent4">
            <a:lumMod val="60000"/>
            <a:lumOff val="40000"/>
          </a:schemeClr>
        </a:solidFill>
        <a:ln w="25400" cap="flat" cmpd="sng" algn="ctr">
          <a:solidFill>
            <a:schemeClr val="accent4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tx1"/>
              </a:solidFill>
            </a:rPr>
            <a:t>Отчет центров</a:t>
          </a:r>
          <a:endParaRPr lang="ru-RU" sz="3200" b="1" kern="1200" dirty="0">
            <a:solidFill>
              <a:schemeClr val="tx1"/>
            </a:solidFill>
          </a:endParaRPr>
        </a:p>
      </dsp:txBody>
      <dsp:txXfrm>
        <a:off x="422677" y="1244363"/>
        <a:ext cx="4198362" cy="961721"/>
      </dsp:txXfrm>
    </dsp:sp>
    <dsp:sp modelId="{8120B663-DB5D-436E-9583-8046FAAE336F}">
      <dsp:nvSpPr>
        <dsp:cNvPr id="0" name=""/>
        <dsp:cNvSpPr/>
      </dsp:nvSpPr>
      <dsp:spPr>
        <a:xfrm>
          <a:off x="857231" y="2414604"/>
          <a:ext cx="5372137" cy="1021563"/>
        </a:xfrm>
        <a:prstGeom prst="roundRect">
          <a:avLst>
            <a:gd name="adj" fmla="val 10000"/>
          </a:avLst>
        </a:prstGeom>
        <a:solidFill>
          <a:srgbClr val="92D050"/>
        </a:solidFill>
        <a:ln w="25400" cap="flat" cmpd="sng" algn="ctr">
          <a:solidFill>
            <a:srgbClr val="00B05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tx1"/>
              </a:solidFill>
            </a:rPr>
            <a:t>Просмотр детских работ</a:t>
          </a:r>
          <a:endParaRPr lang="ru-RU" sz="3200" b="1" kern="1200" dirty="0">
            <a:solidFill>
              <a:schemeClr val="tx1"/>
            </a:solidFill>
          </a:endParaRPr>
        </a:p>
      </dsp:txBody>
      <dsp:txXfrm>
        <a:off x="887152" y="2444525"/>
        <a:ext cx="4205078" cy="961721"/>
      </dsp:txXfrm>
    </dsp:sp>
    <dsp:sp modelId="{35033BBD-E1F2-473E-B6CA-A08245A83AC5}">
      <dsp:nvSpPr>
        <dsp:cNvPr id="0" name=""/>
        <dsp:cNvSpPr/>
      </dsp:nvSpPr>
      <dsp:spPr>
        <a:xfrm>
          <a:off x="1307148" y="3621906"/>
          <a:ext cx="5372137" cy="1021563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 w="25400" cap="flat" cmpd="sng" algn="ctr">
          <a:solidFill>
            <a:schemeClr val="accent6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tx1"/>
              </a:solidFill>
            </a:rPr>
            <a:t>Итог</a:t>
          </a:r>
          <a:endParaRPr lang="ru-RU" sz="3200" b="1" kern="1200" dirty="0">
            <a:solidFill>
              <a:schemeClr val="tx1"/>
            </a:solidFill>
          </a:endParaRPr>
        </a:p>
      </dsp:txBody>
      <dsp:txXfrm>
        <a:off x="1337069" y="3651827"/>
        <a:ext cx="4198362" cy="961721"/>
      </dsp:txXfrm>
    </dsp:sp>
    <dsp:sp modelId="{B0F49CA3-E43F-41DA-A2D9-935153755F7C}">
      <dsp:nvSpPr>
        <dsp:cNvPr id="0" name=""/>
        <dsp:cNvSpPr/>
      </dsp:nvSpPr>
      <dsp:spPr>
        <a:xfrm>
          <a:off x="4714907" y="785817"/>
          <a:ext cx="664016" cy="664016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000" kern="1200"/>
        </a:p>
      </dsp:txBody>
      <dsp:txXfrm>
        <a:off x="4864311" y="785817"/>
        <a:ext cx="365208" cy="499672"/>
      </dsp:txXfrm>
    </dsp:sp>
    <dsp:sp modelId="{1C988E8A-7023-4726-8AF0-5EF22BB971F8}">
      <dsp:nvSpPr>
        <dsp:cNvPr id="0" name=""/>
        <dsp:cNvSpPr/>
      </dsp:nvSpPr>
      <dsp:spPr>
        <a:xfrm>
          <a:off x="5158037" y="1989726"/>
          <a:ext cx="664016" cy="664016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000" kern="1200"/>
        </a:p>
      </dsp:txBody>
      <dsp:txXfrm>
        <a:off x="5307441" y="1989726"/>
        <a:ext cx="365208" cy="499672"/>
      </dsp:txXfrm>
    </dsp:sp>
    <dsp:sp modelId="{EE143696-91E5-4E5C-8313-B1C884F536CB}">
      <dsp:nvSpPr>
        <dsp:cNvPr id="0" name=""/>
        <dsp:cNvSpPr/>
      </dsp:nvSpPr>
      <dsp:spPr>
        <a:xfrm>
          <a:off x="5601239" y="3197029"/>
          <a:ext cx="664016" cy="664016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000" kern="1200"/>
        </a:p>
      </dsp:txBody>
      <dsp:txXfrm>
        <a:off x="5750643" y="3197029"/>
        <a:ext cx="365208" cy="4996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84D995-E778-4E01-B337-64953A1873A3}" type="datetimeFigureOut">
              <a:rPr lang="ru-RU" smtClean="0"/>
              <a:t>10.11.2018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690687-3182-4FBB-89E8-6B4370B7E4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19502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0687-3182-4FBB-89E8-6B4370B7E4C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35999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67BE92-5412-4403-9708-52C245264C81}" type="datetimeFigureOut">
              <a:rPr lang="ru-RU"/>
              <a:pPr>
                <a:defRPr/>
              </a:pPr>
              <a:t>10.11.2018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57B743-D4F4-422A-966B-F256696023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3272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16E5B9-BEFA-40A2-B015-925D7ED55C52}" type="datetimeFigureOut">
              <a:rPr lang="ru-RU"/>
              <a:pPr>
                <a:defRPr/>
              </a:pPr>
              <a:t>10.11.2018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C6F96-314A-4BAA-A36C-C48662F8E8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5347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683282-73CD-4053-836C-960E0053E503}" type="datetimeFigureOut">
              <a:rPr lang="ru-RU"/>
              <a:pPr>
                <a:defRPr/>
              </a:pPr>
              <a:t>10.11.2018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182626-498C-4F01-82DA-0614A9338C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2799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A179BB-93D7-4DEB-85D2-07D9E08C3AA1}" type="datetimeFigureOut">
              <a:rPr lang="ru-RU"/>
              <a:pPr>
                <a:defRPr/>
              </a:pPr>
              <a:t>10.11.2018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B043FF-C7EE-4123-88FB-DA3066D54B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34027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BE24A9-89BD-446B-BD09-1F8610AB89E3}" type="datetimeFigureOut">
              <a:rPr lang="ru-RU"/>
              <a:pPr>
                <a:defRPr/>
              </a:pPr>
              <a:t>10.11.2018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11D4A9-D56A-43B4-AD95-B52703152B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5680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C87872-216D-4D97-BBF0-C32C8FDB601C}" type="datetimeFigureOut">
              <a:rPr lang="ru-RU"/>
              <a:pPr>
                <a:defRPr/>
              </a:pPr>
              <a:t>10.11.2018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963C2C-1E4B-405B-8016-FBC25EF5C9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3260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86E274-8E1F-484A-80F1-AF11310E045E}" type="datetimeFigureOut">
              <a:rPr lang="ru-RU"/>
              <a:pPr>
                <a:defRPr/>
              </a:pPr>
              <a:t>10.11.2018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EF0633-1512-4FCF-A0FE-8647AAC3D8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73743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EA5B1F-210A-46CE-829A-BB33494AA7B0}" type="datetimeFigureOut">
              <a:rPr lang="ru-RU"/>
              <a:pPr>
                <a:defRPr/>
              </a:pPr>
              <a:t>10.11.2018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EBFDFE-949C-4AA6-8092-A5B699712B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6760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39DE71-68B8-4EF0-9D72-F166FF0DB7DE}" type="datetimeFigureOut">
              <a:rPr lang="ru-RU"/>
              <a:pPr>
                <a:defRPr/>
              </a:pPr>
              <a:t>10.11.2018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DF47F5-17C8-4418-A0FD-C530BDC9A4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4775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5F2EEC-8BDA-4420-98EE-22FB9BEF8101}" type="datetimeFigureOut">
              <a:rPr lang="ru-RU"/>
              <a:pPr>
                <a:defRPr/>
              </a:pPr>
              <a:t>10.11.2018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072FDC-CC89-4798-93F8-50FF695A2A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72914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4C0C9B-72FB-4668-83EE-56F067596A92}" type="datetimeFigureOut">
              <a:rPr lang="ru-RU"/>
              <a:pPr>
                <a:defRPr/>
              </a:pPr>
              <a:t>10.11.2018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8DB2CE-BD2D-42E9-9133-31B1F93F48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9161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CC07D68-C715-43E5-A6C4-39F7529AD86C}" type="datetimeFigureOut">
              <a:rPr lang="ru-RU"/>
              <a:pPr>
                <a:defRPr/>
              </a:pPr>
              <a:t>10.11.2018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D0ADBAA-6164-4D13-8E95-F6B8C9FF26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14" r:id="rId2"/>
    <p:sldLayoutId id="2147483813" r:id="rId3"/>
    <p:sldLayoutId id="2147483812" r:id="rId4"/>
    <p:sldLayoutId id="2147483811" r:id="rId5"/>
    <p:sldLayoutId id="2147483810" r:id="rId6"/>
    <p:sldLayoutId id="2147483809" r:id="rId7"/>
    <p:sldLayoutId id="2147483808" r:id="rId8"/>
    <p:sldLayoutId id="2147483807" r:id="rId9"/>
    <p:sldLayoutId id="2147483806" r:id="rId10"/>
    <p:sldLayoutId id="214748380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904056" y="1628800"/>
            <a:ext cx="7772400" cy="864096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4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Технология группового сбора</a:t>
            </a:r>
            <a:br>
              <a:rPr lang="ru-RU" sz="4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endParaRPr lang="ru-RU" sz="4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521174"/>
            <a:ext cx="7560840" cy="40011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j-lt"/>
                <a:cs typeface="Times New Roman" pitchFamily="18" charset="0"/>
              </a:rPr>
              <a:t>Мадоу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j-lt"/>
                <a:cs typeface="Times New Roman" pitchFamily="18" charset="0"/>
              </a:rPr>
              <a:t> №6 «Золушка»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j-lt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9752" y="2780928"/>
            <a:ext cx="4484400" cy="276206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1556792"/>
            <a:ext cx="828092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00FF"/>
                </a:solidFill>
              </a:rPr>
              <a:t>Цель </a:t>
            </a:r>
            <a:r>
              <a:rPr lang="ru-RU" b="1" dirty="0">
                <a:solidFill>
                  <a:srgbClr val="0000FF"/>
                </a:solidFill>
              </a:rPr>
              <a:t>этого этапа </a:t>
            </a:r>
            <a:r>
              <a:rPr lang="ru-RU" dirty="0"/>
              <a:t>– создание комфортной эмоциональной атмосферы для всех детей, создание единой общности детей, в которой каждый ребенок чувствует себя принятым и понятым. Этот блок призван решать задачи преимущественно эмоционального и социального развития. </a:t>
            </a:r>
            <a:endParaRPr lang="ru-RU" dirty="0" smtClean="0"/>
          </a:p>
          <a:p>
            <a:r>
              <a:rPr lang="ru-RU" b="1" dirty="0" smtClean="0">
                <a:solidFill>
                  <a:srgbClr val="0000FF"/>
                </a:solidFill>
              </a:rPr>
              <a:t>Задача </a:t>
            </a:r>
            <a:r>
              <a:rPr lang="ru-RU" b="1" dirty="0">
                <a:solidFill>
                  <a:srgbClr val="0000FF"/>
                </a:solidFill>
              </a:rPr>
              <a:t>педагога </a:t>
            </a:r>
            <a:r>
              <a:rPr lang="ru-RU" dirty="0"/>
              <a:t>– задать детям «правильный» эмоциональный настрой на весь день</a:t>
            </a:r>
            <a:r>
              <a:rPr lang="ru-RU" dirty="0" smtClean="0"/>
              <a:t>.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92211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Tahoma" pitchFamily="32" charset="0"/>
                <a:ea typeface="Microsoft YaHei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Tahoma" pitchFamily="32" charset="0"/>
                <a:ea typeface="Microsoft YaHei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Tahoma" pitchFamily="32" charset="0"/>
                <a:ea typeface="Microsoft YaHei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Tahoma" pitchFamily="32" charset="0"/>
                <a:ea typeface="Microsoft YaHei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Tahoma" pitchFamily="32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Tahoma" pitchFamily="32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Tahoma" pitchFamily="32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Tahoma" pitchFamily="32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Tahoma" pitchFamily="32" charset="0"/>
                <a:ea typeface="Microsoft YaHei" charset="-122"/>
              </a:defRPr>
            </a:lvl9pPr>
          </a:lstStyle>
          <a:p>
            <a:pPr>
              <a:buClrTx/>
              <a:buFontTx/>
              <a:buNone/>
              <a:defRPr/>
            </a:pPr>
            <a:r>
              <a:rPr lang="ru-RU" altLang="ru-RU" sz="3200" b="1" dirty="0" smtClean="0">
                <a:solidFill>
                  <a:srgbClr val="C00000"/>
                </a:solidFill>
                <a:latin typeface="+mj-lt"/>
              </a:rPr>
              <a:t>Приветствия</a:t>
            </a:r>
            <a:endParaRPr lang="ru-RU" altLang="ru-RU" sz="3200" b="1" dirty="0" smtClean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3728" y="3068960"/>
            <a:ext cx="6424337" cy="3613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3629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251518" y="1052736"/>
            <a:ext cx="8784977" cy="496855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>
            <a:lvl1pPr marL="603250" indent="-603250">
              <a:tabLst>
                <a:tab pos="603250" algn="l"/>
                <a:tab pos="1050925" algn="l"/>
                <a:tab pos="1500188" algn="l"/>
                <a:tab pos="1949450" algn="l"/>
                <a:tab pos="2398713" algn="l"/>
                <a:tab pos="2847975" algn="l"/>
                <a:tab pos="3297238" algn="l"/>
                <a:tab pos="3746500" algn="l"/>
                <a:tab pos="4195763" algn="l"/>
                <a:tab pos="4645025" algn="l"/>
                <a:tab pos="5094288" algn="l"/>
                <a:tab pos="5543550" algn="l"/>
                <a:tab pos="5992813" algn="l"/>
                <a:tab pos="6442075" algn="l"/>
                <a:tab pos="6891338" algn="l"/>
                <a:tab pos="7340600" algn="l"/>
                <a:tab pos="7789863" algn="l"/>
                <a:tab pos="8239125" algn="l"/>
                <a:tab pos="8688388" algn="l"/>
                <a:tab pos="9137650" algn="l"/>
                <a:tab pos="9586913" algn="l"/>
              </a:tabLst>
              <a:defRPr>
                <a:solidFill>
                  <a:srgbClr val="FFFFFF"/>
                </a:solidFill>
                <a:latin typeface="Tahoma" pitchFamily="32" charset="0"/>
                <a:ea typeface="Microsoft YaHei" charset="-122"/>
              </a:defRPr>
            </a:lvl1pPr>
            <a:lvl2pPr>
              <a:tabLst>
                <a:tab pos="603250" algn="l"/>
                <a:tab pos="1050925" algn="l"/>
                <a:tab pos="1500188" algn="l"/>
                <a:tab pos="1949450" algn="l"/>
                <a:tab pos="2398713" algn="l"/>
                <a:tab pos="2847975" algn="l"/>
                <a:tab pos="3297238" algn="l"/>
                <a:tab pos="3746500" algn="l"/>
                <a:tab pos="4195763" algn="l"/>
                <a:tab pos="4645025" algn="l"/>
                <a:tab pos="5094288" algn="l"/>
                <a:tab pos="5543550" algn="l"/>
                <a:tab pos="5992813" algn="l"/>
                <a:tab pos="6442075" algn="l"/>
                <a:tab pos="6891338" algn="l"/>
                <a:tab pos="7340600" algn="l"/>
                <a:tab pos="7789863" algn="l"/>
                <a:tab pos="8239125" algn="l"/>
                <a:tab pos="8688388" algn="l"/>
                <a:tab pos="9137650" algn="l"/>
                <a:tab pos="9586913" algn="l"/>
              </a:tabLst>
              <a:defRPr>
                <a:solidFill>
                  <a:srgbClr val="FFFFFF"/>
                </a:solidFill>
                <a:latin typeface="Tahoma" pitchFamily="32" charset="0"/>
                <a:ea typeface="Microsoft YaHei" charset="-122"/>
              </a:defRPr>
            </a:lvl2pPr>
            <a:lvl3pPr>
              <a:tabLst>
                <a:tab pos="603250" algn="l"/>
                <a:tab pos="1050925" algn="l"/>
                <a:tab pos="1500188" algn="l"/>
                <a:tab pos="1949450" algn="l"/>
                <a:tab pos="2398713" algn="l"/>
                <a:tab pos="2847975" algn="l"/>
                <a:tab pos="3297238" algn="l"/>
                <a:tab pos="3746500" algn="l"/>
                <a:tab pos="4195763" algn="l"/>
                <a:tab pos="4645025" algn="l"/>
                <a:tab pos="5094288" algn="l"/>
                <a:tab pos="5543550" algn="l"/>
                <a:tab pos="5992813" algn="l"/>
                <a:tab pos="6442075" algn="l"/>
                <a:tab pos="6891338" algn="l"/>
                <a:tab pos="7340600" algn="l"/>
                <a:tab pos="7789863" algn="l"/>
                <a:tab pos="8239125" algn="l"/>
                <a:tab pos="8688388" algn="l"/>
                <a:tab pos="9137650" algn="l"/>
                <a:tab pos="9586913" algn="l"/>
              </a:tabLst>
              <a:defRPr>
                <a:solidFill>
                  <a:srgbClr val="FFFFFF"/>
                </a:solidFill>
                <a:latin typeface="Tahoma" pitchFamily="32" charset="0"/>
                <a:ea typeface="Microsoft YaHei" charset="-122"/>
              </a:defRPr>
            </a:lvl3pPr>
            <a:lvl4pPr>
              <a:tabLst>
                <a:tab pos="603250" algn="l"/>
                <a:tab pos="1050925" algn="l"/>
                <a:tab pos="1500188" algn="l"/>
                <a:tab pos="1949450" algn="l"/>
                <a:tab pos="2398713" algn="l"/>
                <a:tab pos="2847975" algn="l"/>
                <a:tab pos="3297238" algn="l"/>
                <a:tab pos="3746500" algn="l"/>
                <a:tab pos="4195763" algn="l"/>
                <a:tab pos="4645025" algn="l"/>
                <a:tab pos="5094288" algn="l"/>
                <a:tab pos="5543550" algn="l"/>
                <a:tab pos="5992813" algn="l"/>
                <a:tab pos="6442075" algn="l"/>
                <a:tab pos="6891338" algn="l"/>
                <a:tab pos="7340600" algn="l"/>
                <a:tab pos="7789863" algn="l"/>
                <a:tab pos="8239125" algn="l"/>
                <a:tab pos="8688388" algn="l"/>
                <a:tab pos="9137650" algn="l"/>
                <a:tab pos="9586913" algn="l"/>
              </a:tabLst>
              <a:defRPr>
                <a:solidFill>
                  <a:srgbClr val="FFFFFF"/>
                </a:solidFill>
                <a:latin typeface="Tahoma" pitchFamily="32" charset="0"/>
                <a:ea typeface="Microsoft YaHei" charset="-122"/>
              </a:defRPr>
            </a:lvl4pPr>
            <a:lvl5pPr>
              <a:tabLst>
                <a:tab pos="603250" algn="l"/>
                <a:tab pos="1050925" algn="l"/>
                <a:tab pos="1500188" algn="l"/>
                <a:tab pos="1949450" algn="l"/>
                <a:tab pos="2398713" algn="l"/>
                <a:tab pos="2847975" algn="l"/>
                <a:tab pos="3297238" algn="l"/>
                <a:tab pos="3746500" algn="l"/>
                <a:tab pos="4195763" algn="l"/>
                <a:tab pos="4645025" algn="l"/>
                <a:tab pos="5094288" algn="l"/>
                <a:tab pos="5543550" algn="l"/>
                <a:tab pos="5992813" algn="l"/>
                <a:tab pos="6442075" algn="l"/>
                <a:tab pos="6891338" algn="l"/>
                <a:tab pos="7340600" algn="l"/>
                <a:tab pos="7789863" algn="l"/>
                <a:tab pos="8239125" algn="l"/>
                <a:tab pos="8688388" algn="l"/>
                <a:tab pos="9137650" algn="l"/>
                <a:tab pos="9586913" algn="l"/>
              </a:tabLst>
              <a:defRPr>
                <a:solidFill>
                  <a:srgbClr val="FFFFFF"/>
                </a:solidFill>
                <a:latin typeface="Tahoma" pitchFamily="32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03250" algn="l"/>
                <a:tab pos="1050925" algn="l"/>
                <a:tab pos="1500188" algn="l"/>
                <a:tab pos="1949450" algn="l"/>
                <a:tab pos="2398713" algn="l"/>
                <a:tab pos="2847975" algn="l"/>
                <a:tab pos="3297238" algn="l"/>
                <a:tab pos="3746500" algn="l"/>
                <a:tab pos="4195763" algn="l"/>
                <a:tab pos="4645025" algn="l"/>
                <a:tab pos="5094288" algn="l"/>
                <a:tab pos="5543550" algn="l"/>
                <a:tab pos="5992813" algn="l"/>
                <a:tab pos="6442075" algn="l"/>
                <a:tab pos="6891338" algn="l"/>
                <a:tab pos="7340600" algn="l"/>
                <a:tab pos="7789863" algn="l"/>
                <a:tab pos="8239125" algn="l"/>
                <a:tab pos="8688388" algn="l"/>
                <a:tab pos="9137650" algn="l"/>
                <a:tab pos="9586913" algn="l"/>
              </a:tabLst>
              <a:defRPr>
                <a:solidFill>
                  <a:srgbClr val="FFFFFF"/>
                </a:solidFill>
                <a:latin typeface="Tahoma" pitchFamily="32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03250" algn="l"/>
                <a:tab pos="1050925" algn="l"/>
                <a:tab pos="1500188" algn="l"/>
                <a:tab pos="1949450" algn="l"/>
                <a:tab pos="2398713" algn="l"/>
                <a:tab pos="2847975" algn="l"/>
                <a:tab pos="3297238" algn="l"/>
                <a:tab pos="3746500" algn="l"/>
                <a:tab pos="4195763" algn="l"/>
                <a:tab pos="4645025" algn="l"/>
                <a:tab pos="5094288" algn="l"/>
                <a:tab pos="5543550" algn="l"/>
                <a:tab pos="5992813" algn="l"/>
                <a:tab pos="6442075" algn="l"/>
                <a:tab pos="6891338" algn="l"/>
                <a:tab pos="7340600" algn="l"/>
                <a:tab pos="7789863" algn="l"/>
                <a:tab pos="8239125" algn="l"/>
                <a:tab pos="8688388" algn="l"/>
                <a:tab pos="9137650" algn="l"/>
                <a:tab pos="9586913" algn="l"/>
              </a:tabLst>
              <a:defRPr>
                <a:solidFill>
                  <a:srgbClr val="FFFFFF"/>
                </a:solidFill>
                <a:latin typeface="Tahoma" pitchFamily="32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03250" algn="l"/>
                <a:tab pos="1050925" algn="l"/>
                <a:tab pos="1500188" algn="l"/>
                <a:tab pos="1949450" algn="l"/>
                <a:tab pos="2398713" algn="l"/>
                <a:tab pos="2847975" algn="l"/>
                <a:tab pos="3297238" algn="l"/>
                <a:tab pos="3746500" algn="l"/>
                <a:tab pos="4195763" algn="l"/>
                <a:tab pos="4645025" algn="l"/>
                <a:tab pos="5094288" algn="l"/>
                <a:tab pos="5543550" algn="l"/>
                <a:tab pos="5992813" algn="l"/>
                <a:tab pos="6442075" algn="l"/>
                <a:tab pos="6891338" algn="l"/>
                <a:tab pos="7340600" algn="l"/>
                <a:tab pos="7789863" algn="l"/>
                <a:tab pos="8239125" algn="l"/>
                <a:tab pos="8688388" algn="l"/>
                <a:tab pos="9137650" algn="l"/>
                <a:tab pos="9586913" algn="l"/>
              </a:tabLst>
              <a:defRPr>
                <a:solidFill>
                  <a:srgbClr val="FFFFFF"/>
                </a:solidFill>
                <a:latin typeface="Tahoma" pitchFamily="32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03250" algn="l"/>
                <a:tab pos="1050925" algn="l"/>
                <a:tab pos="1500188" algn="l"/>
                <a:tab pos="1949450" algn="l"/>
                <a:tab pos="2398713" algn="l"/>
                <a:tab pos="2847975" algn="l"/>
                <a:tab pos="3297238" algn="l"/>
                <a:tab pos="3746500" algn="l"/>
                <a:tab pos="4195763" algn="l"/>
                <a:tab pos="4645025" algn="l"/>
                <a:tab pos="5094288" algn="l"/>
                <a:tab pos="5543550" algn="l"/>
                <a:tab pos="5992813" algn="l"/>
                <a:tab pos="6442075" algn="l"/>
                <a:tab pos="6891338" algn="l"/>
                <a:tab pos="7340600" algn="l"/>
                <a:tab pos="7789863" algn="l"/>
                <a:tab pos="8239125" algn="l"/>
                <a:tab pos="8688388" algn="l"/>
                <a:tab pos="9137650" algn="l"/>
                <a:tab pos="9586913" algn="l"/>
              </a:tabLst>
              <a:defRPr>
                <a:solidFill>
                  <a:srgbClr val="FFFFFF"/>
                </a:solidFill>
                <a:latin typeface="Tahoma" pitchFamily="32" charset="0"/>
                <a:ea typeface="Microsoft YaHei" charset="-122"/>
              </a:defRPr>
            </a:lvl9pPr>
          </a:lstStyle>
          <a:p>
            <a:pPr>
              <a:lnSpc>
                <a:spcPct val="90000"/>
              </a:lnSpc>
              <a:spcBef>
                <a:spcPts val="700"/>
              </a:spcBef>
              <a:buClr>
                <a:srgbClr val="FFCC00"/>
              </a:buClr>
              <a:buSzPct val="120000"/>
              <a:buFont typeface="Wingdings" charset="2"/>
              <a:buChar char=""/>
              <a:defRPr/>
            </a:pPr>
            <a:r>
              <a:rPr lang="ru-RU" altLang="ru-RU" b="1" dirty="0" smtClean="0">
                <a:solidFill>
                  <a:srgbClr val="0000FF"/>
                </a:solidFill>
              </a:rPr>
              <a:t>типичные виды приветствий</a:t>
            </a:r>
          </a:p>
          <a:p>
            <a:pPr>
              <a:lnSpc>
                <a:spcPct val="90000"/>
              </a:lnSpc>
              <a:spcBef>
                <a:spcPts val="700"/>
              </a:spcBef>
              <a:buClr>
                <a:srgbClr val="FFCC00"/>
              </a:buClr>
              <a:buSzPct val="120000"/>
              <a:buFont typeface="Wingdings" charset="2"/>
              <a:buChar char=""/>
              <a:defRPr/>
            </a:pPr>
            <a:r>
              <a:rPr lang="ru-RU" altLang="ru-RU" b="1" dirty="0" smtClean="0">
                <a:solidFill>
                  <a:srgbClr val="0000FF"/>
                </a:solidFill>
              </a:rPr>
              <a:t>приветствия с действиями:</a:t>
            </a:r>
          </a:p>
          <a:p>
            <a:pPr marL="0" indent="0"/>
            <a:r>
              <a:rPr lang="ru-RU" dirty="0" smtClean="0">
                <a:solidFill>
                  <a:schemeClr val="tx1"/>
                </a:solidFill>
              </a:rPr>
              <a:t>         - </a:t>
            </a:r>
            <a:r>
              <a:rPr lang="ru-RU" sz="1600" dirty="0" smtClean="0">
                <a:solidFill>
                  <a:schemeClr val="tx1"/>
                </a:solidFill>
              </a:rPr>
              <a:t>«</a:t>
            </a:r>
            <a:r>
              <a:rPr lang="ru-RU" sz="1600" dirty="0">
                <a:solidFill>
                  <a:schemeClr val="tx1"/>
                </a:solidFill>
              </a:rPr>
              <a:t>Ладошки» </a:t>
            </a:r>
            <a:r>
              <a:rPr lang="ru-RU" sz="1400" i="1" dirty="0">
                <a:solidFill>
                  <a:schemeClr val="tx1"/>
                </a:solidFill>
              </a:rPr>
              <a:t>(дети касаются друг друга ладошками и говорят ласковые слова – комплименты</a:t>
            </a:r>
            <a:r>
              <a:rPr lang="ru-RU" sz="1400" i="1" dirty="0" smtClean="0">
                <a:solidFill>
                  <a:schemeClr val="tx1"/>
                </a:solidFill>
              </a:rPr>
              <a:t>).</a:t>
            </a:r>
          </a:p>
          <a:p>
            <a:pPr marL="0" indent="0"/>
            <a:r>
              <a:rPr lang="ru-RU" sz="1400" i="1" dirty="0">
                <a:solidFill>
                  <a:schemeClr val="tx1"/>
                </a:solidFill>
              </a:rPr>
              <a:t> </a:t>
            </a:r>
            <a:r>
              <a:rPr lang="ru-RU" sz="1400" i="1" dirty="0" smtClean="0">
                <a:solidFill>
                  <a:schemeClr val="tx1"/>
                </a:solidFill>
              </a:rPr>
              <a:t>         - </a:t>
            </a:r>
            <a:r>
              <a:rPr lang="ru-RU" sz="1600" dirty="0" smtClean="0">
                <a:solidFill>
                  <a:schemeClr val="tx1"/>
                </a:solidFill>
              </a:rPr>
              <a:t>«</a:t>
            </a:r>
            <a:r>
              <a:rPr lang="ru-RU" sz="1600" dirty="0">
                <a:solidFill>
                  <a:schemeClr val="tx1"/>
                </a:solidFill>
              </a:rPr>
              <a:t>Солнечный лучик»</a:t>
            </a:r>
            <a:r>
              <a:rPr lang="ru-RU" sz="1600" i="1" dirty="0">
                <a:solidFill>
                  <a:schemeClr val="tx1"/>
                </a:solidFill>
              </a:rPr>
              <a:t> </a:t>
            </a:r>
            <a:r>
              <a:rPr lang="ru-RU" sz="1400" i="1" dirty="0">
                <a:solidFill>
                  <a:schemeClr val="tx1"/>
                </a:solidFill>
              </a:rPr>
              <a:t>(дети передают в ладошках, сложенных </a:t>
            </a:r>
            <a:r>
              <a:rPr lang="ru-RU" sz="1400" i="1" dirty="0" err="1">
                <a:solidFill>
                  <a:schemeClr val="tx1"/>
                </a:solidFill>
              </a:rPr>
              <a:t>ковшичком</a:t>
            </a:r>
            <a:r>
              <a:rPr lang="ru-RU" sz="1400" i="1" dirty="0">
                <a:solidFill>
                  <a:schemeClr val="tx1"/>
                </a:solidFill>
              </a:rPr>
              <a:t>, хорошее настроение</a:t>
            </a:r>
            <a:r>
              <a:rPr lang="ru-RU" sz="1400" i="1" dirty="0" smtClean="0">
                <a:solidFill>
                  <a:schemeClr val="tx1"/>
                </a:solidFill>
              </a:rPr>
              <a:t>).</a:t>
            </a:r>
          </a:p>
          <a:p>
            <a:pPr marL="0" indent="0"/>
            <a:r>
              <a:rPr lang="ru-RU" sz="1400" i="1" dirty="0">
                <a:solidFill>
                  <a:schemeClr val="tx1"/>
                </a:solidFill>
              </a:rPr>
              <a:t> </a:t>
            </a:r>
            <a:r>
              <a:rPr lang="ru-RU" sz="1400" i="1" dirty="0" smtClean="0">
                <a:solidFill>
                  <a:schemeClr val="tx1"/>
                </a:solidFill>
              </a:rPr>
              <a:t>          - </a:t>
            </a:r>
            <a:r>
              <a:rPr lang="ru-RU" sz="1600" dirty="0" smtClean="0">
                <a:solidFill>
                  <a:schemeClr val="tx1"/>
                </a:solidFill>
              </a:rPr>
              <a:t>«</a:t>
            </a:r>
            <a:r>
              <a:rPr lang="ru-RU" sz="1600" dirty="0">
                <a:solidFill>
                  <a:schemeClr val="tx1"/>
                </a:solidFill>
              </a:rPr>
              <a:t>Паучок»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sz="1400" dirty="0">
                <a:solidFill>
                  <a:schemeClr val="tx1"/>
                </a:solidFill>
              </a:rPr>
              <a:t>(воображаемый паучок, живущий в группе, здоровается с детьми, переходя из одних ладошек в другие</a:t>
            </a:r>
            <a:r>
              <a:rPr lang="ru-RU" sz="1400" dirty="0" smtClean="0">
                <a:solidFill>
                  <a:schemeClr val="tx1"/>
                </a:solidFill>
              </a:rPr>
              <a:t>).</a:t>
            </a:r>
          </a:p>
          <a:p>
            <a:pPr marL="0" indent="0"/>
            <a:r>
              <a:rPr lang="ru-RU" sz="1400" dirty="0">
                <a:solidFill>
                  <a:schemeClr val="tx1"/>
                </a:solidFill>
              </a:rPr>
              <a:t> </a:t>
            </a:r>
            <a:r>
              <a:rPr lang="ru-RU" sz="1400" dirty="0" smtClean="0">
                <a:solidFill>
                  <a:schemeClr val="tx1"/>
                </a:solidFill>
              </a:rPr>
              <a:t>         - </a:t>
            </a:r>
            <a:r>
              <a:rPr lang="ru-RU" sz="1600" dirty="0" err="1" smtClean="0">
                <a:solidFill>
                  <a:schemeClr val="tx1"/>
                </a:solidFill>
              </a:rPr>
              <a:t>Речевки</a:t>
            </a:r>
            <a:r>
              <a:rPr lang="ru-RU" sz="1600" dirty="0" smtClean="0">
                <a:solidFill>
                  <a:schemeClr val="tx1"/>
                </a:solidFill>
              </a:rPr>
              <a:t> </a:t>
            </a:r>
            <a:r>
              <a:rPr lang="ru-RU" sz="1400" i="1" dirty="0">
                <a:solidFill>
                  <a:schemeClr val="tx1"/>
                </a:solidFill>
              </a:rPr>
              <a:t>(с именами детей группы), сопровождаемые </a:t>
            </a:r>
            <a:r>
              <a:rPr lang="ru-RU" sz="1400" i="1" dirty="0" err="1">
                <a:solidFill>
                  <a:schemeClr val="tx1"/>
                </a:solidFill>
              </a:rPr>
              <a:t>прохлопыванием</a:t>
            </a:r>
            <a:r>
              <a:rPr lang="ru-RU" sz="1400" i="1" dirty="0">
                <a:solidFill>
                  <a:schemeClr val="tx1"/>
                </a:solidFill>
              </a:rPr>
              <a:t> ритма и движениями</a:t>
            </a:r>
            <a:endParaRPr lang="ru-RU" altLang="ru-RU" sz="1400" i="1" dirty="0" smtClean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  <a:spcBef>
                <a:spcPts val="700"/>
              </a:spcBef>
              <a:buClr>
                <a:srgbClr val="FFCC00"/>
              </a:buClr>
              <a:buSzPct val="120000"/>
              <a:buFont typeface="Wingdings" charset="2"/>
              <a:buChar char=""/>
              <a:defRPr/>
            </a:pPr>
            <a:r>
              <a:rPr lang="ru-RU" altLang="ru-RU" b="1" dirty="0" smtClean="0">
                <a:solidFill>
                  <a:srgbClr val="0000FF"/>
                </a:solidFill>
              </a:rPr>
              <a:t>приветствия с передачей предмета</a:t>
            </a:r>
          </a:p>
          <a:p>
            <a:pPr>
              <a:lnSpc>
                <a:spcPct val="90000"/>
              </a:lnSpc>
              <a:spcBef>
                <a:spcPts val="700"/>
              </a:spcBef>
              <a:buClr>
                <a:srgbClr val="FFCC00"/>
              </a:buClr>
              <a:buSzPct val="120000"/>
              <a:buFont typeface="Wingdings" charset="2"/>
              <a:buChar char=""/>
              <a:defRPr/>
            </a:pPr>
            <a:r>
              <a:rPr lang="ru-RU" altLang="ru-RU" b="1" dirty="0" smtClean="0">
                <a:solidFill>
                  <a:srgbClr val="0000FF"/>
                </a:solidFill>
              </a:rPr>
              <a:t>с именными карточками</a:t>
            </a:r>
          </a:p>
          <a:p>
            <a:pPr>
              <a:lnSpc>
                <a:spcPct val="90000"/>
              </a:lnSpc>
              <a:spcBef>
                <a:spcPts val="700"/>
              </a:spcBef>
              <a:buClr>
                <a:srgbClr val="FFCC00"/>
              </a:buClr>
              <a:buSzPct val="120000"/>
              <a:buFont typeface="Wingdings" charset="2"/>
              <a:buChar char=""/>
              <a:defRPr/>
            </a:pPr>
            <a:r>
              <a:rPr lang="ru-RU" altLang="ru-RU" b="1" dirty="0" smtClean="0">
                <a:solidFill>
                  <a:srgbClr val="0000FF"/>
                </a:solidFill>
              </a:rPr>
              <a:t>стихотворные приветствия</a:t>
            </a:r>
          </a:p>
          <a:p>
            <a:pPr>
              <a:lnSpc>
                <a:spcPct val="90000"/>
              </a:lnSpc>
              <a:spcBef>
                <a:spcPts val="700"/>
              </a:spcBef>
              <a:buClr>
                <a:srgbClr val="FFCC00"/>
              </a:buClr>
              <a:buSzPct val="120000"/>
              <a:buFont typeface="Wingdings" charset="2"/>
              <a:buChar char=""/>
              <a:defRPr/>
            </a:pPr>
            <a:r>
              <a:rPr lang="ru-RU" altLang="ru-RU" b="1" dirty="0" smtClean="0">
                <a:solidFill>
                  <a:srgbClr val="0000FF"/>
                </a:solidFill>
              </a:rPr>
              <a:t>официальные приветствия</a:t>
            </a:r>
          </a:p>
          <a:p>
            <a:pPr>
              <a:lnSpc>
                <a:spcPct val="90000"/>
              </a:lnSpc>
              <a:spcBef>
                <a:spcPts val="700"/>
              </a:spcBef>
              <a:buClr>
                <a:srgbClr val="FFCC00"/>
              </a:buClr>
              <a:buSzPct val="120000"/>
              <a:buFont typeface="Wingdings" charset="2"/>
              <a:buChar char=""/>
              <a:defRPr/>
            </a:pPr>
            <a:r>
              <a:rPr lang="ru-RU" altLang="ru-RU" b="1" dirty="0" smtClean="0">
                <a:solidFill>
                  <a:srgbClr val="0000FF"/>
                </a:solidFill>
              </a:rPr>
              <a:t>пожелания</a:t>
            </a:r>
          </a:p>
          <a:p>
            <a:pPr>
              <a:lnSpc>
                <a:spcPct val="90000"/>
              </a:lnSpc>
              <a:spcBef>
                <a:spcPts val="700"/>
              </a:spcBef>
              <a:buClr>
                <a:srgbClr val="FFCC00"/>
              </a:buClr>
              <a:buSzPct val="120000"/>
              <a:buFont typeface="Wingdings" charset="2"/>
              <a:buChar char=""/>
              <a:defRPr/>
            </a:pPr>
            <a:r>
              <a:rPr lang="ru-RU" altLang="ru-RU" b="1" dirty="0" smtClean="0">
                <a:solidFill>
                  <a:srgbClr val="0000FF"/>
                </a:solidFill>
              </a:rPr>
              <a:t>комплименты</a:t>
            </a:r>
          </a:p>
          <a:p>
            <a:pPr>
              <a:lnSpc>
                <a:spcPct val="90000"/>
              </a:lnSpc>
              <a:spcBef>
                <a:spcPts val="700"/>
              </a:spcBef>
              <a:buClr>
                <a:srgbClr val="FFCC00"/>
              </a:buClr>
              <a:buSzPct val="120000"/>
              <a:buFont typeface="Wingdings" charset="2"/>
              <a:buChar char=""/>
              <a:defRPr/>
            </a:pPr>
            <a:r>
              <a:rPr lang="ru-RU" altLang="ru-RU" b="1" dirty="0" smtClean="0">
                <a:solidFill>
                  <a:srgbClr val="0000FF"/>
                </a:solidFill>
              </a:rPr>
              <a:t>подарки</a:t>
            </a:r>
          </a:p>
          <a:p>
            <a:pPr marL="609600">
              <a:lnSpc>
                <a:spcPct val="90000"/>
              </a:lnSpc>
              <a:spcBef>
                <a:spcPts val="600"/>
              </a:spcBef>
              <a:buClrTx/>
              <a:buSzPct val="120000"/>
              <a:buFontTx/>
              <a:buNone/>
              <a:defRPr/>
            </a:pPr>
            <a:r>
              <a:rPr lang="ru-RU" alt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    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92211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Tahoma" pitchFamily="32" charset="0"/>
                <a:ea typeface="Microsoft YaHei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Tahoma" pitchFamily="32" charset="0"/>
                <a:ea typeface="Microsoft YaHei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Tahoma" pitchFamily="32" charset="0"/>
                <a:ea typeface="Microsoft YaHei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Tahoma" pitchFamily="32" charset="0"/>
                <a:ea typeface="Microsoft YaHei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Tahoma" pitchFamily="32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Tahoma" pitchFamily="32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Tahoma" pitchFamily="32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Tahoma" pitchFamily="32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Tahoma" pitchFamily="32" charset="0"/>
                <a:ea typeface="Microsoft YaHei" charset="-122"/>
              </a:defRPr>
            </a:lvl9pPr>
          </a:lstStyle>
          <a:p>
            <a:pPr>
              <a:buClrTx/>
              <a:buFontTx/>
              <a:buNone/>
              <a:defRPr/>
            </a:pPr>
            <a:r>
              <a:rPr lang="ru-RU" altLang="ru-RU" sz="3200" b="1" dirty="0" smtClean="0">
                <a:solidFill>
                  <a:srgbClr val="C00000"/>
                </a:solidFill>
                <a:latin typeface="+mj-lt"/>
              </a:rPr>
              <a:t>Приветствия</a:t>
            </a:r>
            <a:endParaRPr lang="ru-RU" altLang="ru-RU" sz="3200" b="1" dirty="0" smtClean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3811534"/>
            <a:ext cx="4009923" cy="2959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3131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323528" y="1556792"/>
            <a:ext cx="8229600" cy="51339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>
            <a:lvl1pPr marL="603250" indent="-603250">
              <a:tabLst>
                <a:tab pos="603250" algn="l"/>
                <a:tab pos="1050925" algn="l"/>
                <a:tab pos="1500188" algn="l"/>
                <a:tab pos="1949450" algn="l"/>
                <a:tab pos="2398713" algn="l"/>
                <a:tab pos="2847975" algn="l"/>
                <a:tab pos="3297238" algn="l"/>
                <a:tab pos="3746500" algn="l"/>
                <a:tab pos="4195763" algn="l"/>
                <a:tab pos="4645025" algn="l"/>
                <a:tab pos="5094288" algn="l"/>
                <a:tab pos="5543550" algn="l"/>
                <a:tab pos="5992813" algn="l"/>
                <a:tab pos="6442075" algn="l"/>
                <a:tab pos="6891338" algn="l"/>
                <a:tab pos="7340600" algn="l"/>
                <a:tab pos="7789863" algn="l"/>
                <a:tab pos="8239125" algn="l"/>
                <a:tab pos="8688388" algn="l"/>
                <a:tab pos="9137650" algn="l"/>
                <a:tab pos="9586913" algn="l"/>
              </a:tabLst>
              <a:defRPr>
                <a:solidFill>
                  <a:srgbClr val="FFFFFF"/>
                </a:solidFill>
                <a:latin typeface="Tahoma" pitchFamily="32" charset="0"/>
                <a:ea typeface="Microsoft YaHei" charset="-122"/>
              </a:defRPr>
            </a:lvl1pPr>
            <a:lvl2pPr>
              <a:tabLst>
                <a:tab pos="603250" algn="l"/>
                <a:tab pos="1050925" algn="l"/>
                <a:tab pos="1500188" algn="l"/>
                <a:tab pos="1949450" algn="l"/>
                <a:tab pos="2398713" algn="l"/>
                <a:tab pos="2847975" algn="l"/>
                <a:tab pos="3297238" algn="l"/>
                <a:tab pos="3746500" algn="l"/>
                <a:tab pos="4195763" algn="l"/>
                <a:tab pos="4645025" algn="l"/>
                <a:tab pos="5094288" algn="l"/>
                <a:tab pos="5543550" algn="l"/>
                <a:tab pos="5992813" algn="l"/>
                <a:tab pos="6442075" algn="l"/>
                <a:tab pos="6891338" algn="l"/>
                <a:tab pos="7340600" algn="l"/>
                <a:tab pos="7789863" algn="l"/>
                <a:tab pos="8239125" algn="l"/>
                <a:tab pos="8688388" algn="l"/>
                <a:tab pos="9137650" algn="l"/>
                <a:tab pos="9586913" algn="l"/>
              </a:tabLst>
              <a:defRPr>
                <a:solidFill>
                  <a:srgbClr val="FFFFFF"/>
                </a:solidFill>
                <a:latin typeface="Tahoma" pitchFamily="32" charset="0"/>
                <a:ea typeface="Microsoft YaHei" charset="-122"/>
              </a:defRPr>
            </a:lvl2pPr>
            <a:lvl3pPr>
              <a:tabLst>
                <a:tab pos="603250" algn="l"/>
                <a:tab pos="1050925" algn="l"/>
                <a:tab pos="1500188" algn="l"/>
                <a:tab pos="1949450" algn="l"/>
                <a:tab pos="2398713" algn="l"/>
                <a:tab pos="2847975" algn="l"/>
                <a:tab pos="3297238" algn="l"/>
                <a:tab pos="3746500" algn="l"/>
                <a:tab pos="4195763" algn="l"/>
                <a:tab pos="4645025" algn="l"/>
                <a:tab pos="5094288" algn="l"/>
                <a:tab pos="5543550" algn="l"/>
                <a:tab pos="5992813" algn="l"/>
                <a:tab pos="6442075" algn="l"/>
                <a:tab pos="6891338" algn="l"/>
                <a:tab pos="7340600" algn="l"/>
                <a:tab pos="7789863" algn="l"/>
                <a:tab pos="8239125" algn="l"/>
                <a:tab pos="8688388" algn="l"/>
                <a:tab pos="9137650" algn="l"/>
                <a:tab pos="9586913" algn="l"/>
              </a:tabLst>
              <a:defRPr>
                <a:solidFill>
                  <a:srgbClr val="FFFFFF"/>
                </a:solidFill>
                <a:latin typeface="Tahoma" pitchFamily="32" charset="0"/>
                <a:ea typeface="Microsoft YaHei" charset="-122"/>
              </a:defRPr>
            </a:lvl3pPr>
            <a:lvl4pPr>
              <a:tabLst>
                <a:tab pos="603250" algn="l"/>
                <a:tab pos="1050925" algn="l"/>
                <a:tab pos="1500188" algn="l"/>
                <a:tab pos="1949450" algn="l"/>
                <a:tab pos="2398713" algn="l"/>
                <a:tab pos="2847975" algn="l"/>
                <a:tab pos="3297238" algn="l"/>
                <a:tab pos="3746500" algn="l"/>
                <a:tab pos="4195763" algn="l"/>
                <a:tab pos="4645025" algn="l"/>
                <a:tab pos="5094288" algn="l"/>
                <a:tab pos="5543550" algn="l"/>
                <a:tab pos="5992813" algn="l"/>
                <a:tab pos="6442075" algn="l"/>
                <a:tab pos="6891338" algn="l"/>
                <a:tab pos="7340600" algn="l"/>
                <a:tab pos="7789863" algn="l"/>
                <a:tab pos="8239125" algn="l"/>
                <a:tab pos="8688388" algn="l"/>
                <a:tab pos="9137650" algn="l"/>
                <a:tab pos="9586913" algn="l"/>
              </a:tabLst>
              <a:defRPr>
                <a:solidFill>
                  <a:srgbClr val="FFFFFF"/>
                </a:solidFill>
                <a:latin typeface="Tahoma" pitchFamily="32" charset="0"/>
                <a:ea typeface="Microsoft YaHei" charset="-122"/>
              </a:defRPr>
            </a:lvl4pPr>
            <a:lvl5pPr>
              <a:tabLst>
                <a:tab pos="603250" algn="l"/>
                <a:tab pos="1050925" algn="l"/>
                <a:tab pos="1500188" algn="l"/>
                <a:tab pos="1949450" algn="l"/>
                <a:tab pos="2398713" algn="l"/>
                <a:tab pos="2847975" algn="l"/>
                <a:tab pos="3297238" algn="l"/>
                <a:tab pos="3746500" algn="l"/>
                <a:tab pos="4195763" algn="l"/>
                <a:tab pos="4645025" algn="l"/>
                <a:tab pos="5094288" algn="l"/>
                <a:tab pos="5543550" algn="l"/>
                <a:tab pos="5992813" algn="l"/>
                <a:tab pos="6442075" algn="l"/>
                <a:tab pos="6891338" algn="l"/>
                <a:tab pos="7340600" algn="l"/>
                <a:tab pos="7789863" algn="l"/>
                <a:tab pos="8239125" algn="l"/>
                <a:tab pos="8688388" algn="l"/>
                <a:tab pos="9137650" algn="l"/>
                <a:tab pos="9586913" algn="l"/>
              </a:tabLst>
              <a:defRPr>
                <a:solidFill>
                  <a:srgbClr val="FFFFFF"/>
                </a:solidFill>
                <a:latin typeface="Tahoma" pitchFamily="32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03250" algn="l"/>
                <a:tab pos="1050925" algn="l"/>
                <a:tab pos="1500188" algn="l"/>
                <a:tab pos="1949450" algn="l"/>
                <a:tab pos="2398713" algn="l"/>
                <a:tab pos="2847975" algn="l"/>
                <a:tab pos="3297238" algn="l"/>
                <a:tab pos="3746500" algn="l"/>
                <a:tab pos="4195763" algn="l"/>
                <a:tab pos="4645025" algn="l"/>
                <a:tab pos="5094288" algn="l"/>
                <a:tab pos="5543550" algn="l"/>
                <a:tab pos="5992813" algn="l"/>
                <a:tab pos="6442075" algn="l"/>
                <a:tab pos="6891338" algn="l"/>
                <a:tab pos="7340600" algn="l"/>
                <a:tab pos="7789863" algn="l"/>
                <a:tab pos="8239125" algn="l"/>
                <a:tab pos="8688388" algn="l"/>
                <a:tab pos="9137650" algn="l"/>
                <a:tab pos="9586913" algn="l"/>
              </a:tabLst>
              <a:defRPr>
                <a:solidFill>
                  <a:srgbClr val="FFFFFF"/>
                </a:solidFill>
                <a:latin typeface="Tahoma" pitchFamily="32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03250" algn="l"/>
                <a:tab pos="1050925" algn="l"/>
                <a:tab pos="1500188" algn="l"/>
                <a:tab pos="1949450" algn="l"/>
                <a:tab pos="2398713" algn="l"/>
                <a:tab pos="2847975" algn="l"/>
                <a:tab pos="3297238" algn="l"/>
                <a:tab pos="3746500" algn="l"/>
                <a:tab pos="4195763" algn="l"/>
                <a:tab pos="4645025" algn="l"/>
                <a:tab pos="5094288" algn="l"/>
                <a:tab pos="5543550" algn="l"/>
                <a:tab pos="5992813" algn="l"/>
                <a:tab pos="6442075" algn="l"/>
                <a:tab pos="6891338" algn="l"/>
                <a:tab pos="7340600" algn="l"/>
                <a:tab pos="7789863" algn="l"/>
                <a:tab pos="8239125" algn="l"/>
                <a:tab pos="8688388" algn="l"/>
                <a:tab pos="9137650" algn="l"/>
                <a:tab pos="9586913" algn="l"/>
              </a:tabLst>
              <a:defRPr>
                <a:solidFill>
                  <a:srgbClr val="FFFFFF"/>
                </a:solidFill>
                <a:latin typeface="Tahoma" pitchFamily="32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03250" algn="l"/>
                <a:tab pos="1050925" algn="l"/>
                <a:tab pos="1500188" algn="l"/>
                <a:tab pos="1949450" algn="l"/>
                <a:tab pos="2398713" algn="l"/>
                <a:tab pos="2847975" algn="l"/>
                <a:tab pos="3297238" algn="l"/>
                <a:tab pos="3746500" algn="l"/>
                <a:tab pos="4195763" algn="l"/>
                <a:tab pos="4645025" algn="l"/>
                <a:tab pos="5094288" algn="l"/>
                <a:tab pos="5543550" algn="l"/>
                <a:tab pos="5992813" algn="l"/>
                <a:tab pos="6442075" algn="l"/>
                <a:tab pos="6891338" algn="l"/>
                <a:tab pos="7340600" algn="l"/>
                <a:tab pos="7789863" algn="l"/>
                <a:tab pos="8239125" algn="l"/>
                <a:tab pos="8688388" algn="l"/>
                <a:tab pos="9137650" algn="l"/>
                <a:tab pos="9586913" algn="l"/>
              </a:tabLst>
              <a:defRPr>
                <a:solidFill>
                  <a:srgbClr val="FFFFFF"/>
                </a:solidFill>
                <a:latin typeface="Tahoma" pitchFamily="32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03250" algn="l"/>
                <a:tab pos="1050925" algn="l"/>
                <a:tab pos="1500188" algn="l"/>
                <a:tab pos="1949450" algn="l"/>
                <a:tab pos="2398713" algn="l"/>
                <a:tab pos="2847975" algn="l"/>
                <a:tab pos="3297238" algn="l"/>
                <a:tab pos="3746500" algn="l"/>
                <a:tab pos="4195763" algn="l"/>
                <a:tab pos="4645025" algn="l"/>
                <a:tab pos="5094288" algn="l"/>
                <a:tab pos="5543550" algn="l"/>
                <a:tab pos="5992813" algn="l"/>
                <a:tab pos="6442075" algn="l"/>
                <a:tab pos="6891338" algn="l"/>
                <a:tab pos="7340600" algn="l"/>
                <a:tab pos="7789863" algn="l"/>
                <a:tab pos="8239125" algn="l"/>
                <a:tab pos="8688388" algn="l"/>
                <a:tab pos="9137650" algn="l"/>
                <a:tab pos="9586913" algn="l"/>
              </a:tabLst>
              <a:defRPr>
                <a:solidFill>
                  <a:srgbClr val="FFFFFF"/>
                </a:solidFill>
                <a:latin typeface="Tahoma" pitchFamily="32" charset="0"/>
                <a:ea typeface="Microsoft YaHei" charset="-122"/>
              </a:defRPr>
            </a:lvl9pPr>
          </a:lstStyle>
          <a:p>
            <a:pPr>
              <a:spcBef>
                <a:spcPts val="700"/>
              </a:spcBef>
              <a:buClr>
                <a:srgbClr val="FFCC00"/>
              </a:buClr>
              <a:buSzPct val="120000"/>
              <a:buFont typeface="Wingdings" charset="2"/>
              <a:buChar char=""/>
              <a:defRPr/>
            </a:pPr>
            <a:r>
              <a:rPr lang="ru-RU" altLang="ru-RU" sz="2000" b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пальчиковые</a:t>
            </a:r>
          </a:p>
          <a:p>
            <a:pPr>
              <a:spcBef>
                <a:spcPts val="700"/>
              </a:spcBef>
              <a:buClr>
                <a:srgbClr val="FFCC00"/>
              </a:buClr>
              <a:buSzPct val="120000"/>
              <a:buFont typeface="Wingdings" charset="2"/>
              <a:buChar char=""/>
              <a:defRPr/>
            </a:pPr>
            <a:r>
              <a:rPr lang="ru-RU" altLang="ru-RU" sz="2000" b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словесные</a:t>
            </a:r>
          </a:p>
          <a:p>
            <a:pPr>
              <a:spcBef>
                <a:spcPts val="700"/>
              </a:spcBef>
              <a:buClr>
                <a:srgbClr val="FFCC00"/>
              </a:buClr>
              <a:buSzPct val="120000"/>
              <a:buFont typeface="Wingdings" charset="2"/>
              <a:buChar char=""/>
              <a:defRPr/>
            </a:pPr>
            <a:r>
              <a:rPr lang="ru-RU" altLang="ru-RU" sz="2000" b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элементы тренинга</a:t>
            </a:r>
          </a:p>
          <a:p>
            <a:pPr>
              <a:spcBef>
                <a:spcPts val="700"/>
              </a:spcBef>
              <a:buClr>
                <a:srgbClr val="FFCC00"/>
              </a:buClr>
              <a:buSzPct val="120000"/>
              <a:buFont typeface="Wingdings" charset="2"/>
              <a:buChar char=""/>
              <a:defRPr/>
            </a:pPr>
            <a:r>
              <a:rPr lang="ru-RU" altLang="ru-RU" sz="2000" b="1" dirty="0" err="1" smtClean="0">
                <a:solidFill>
                  <a:srgbClr val="00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психогимнастика</a:t>
            </a:r>
            <a:endParaRPr lang="ru-RU" altLang="ru-RU" sz="2000" b="1" dirty="0" smtClean="0">
              <a:solidFill>
                <a:srgbClr val="00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spcBef>
                <a:spcPts val="700"/>
              </a:spcBef>
              <a:buClr>
                <a:srgbClr val="FFCC00"/>
              </a:buClr>
              <a:buSzPct val="120000"/>
              <a:buFont typeface="Wingdings" charset="2"/>
              <a:buChar char=""/>
              <a:defRPr/>
            </a:pPr>
            <a:r>
              <a:rPr lang="ru-RU" altLang="ru-RU" sz="2000" b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игры-шутки</a:t>
            </a:r>
          </a:p>
          <a:p>
            <a:pPr>
              <a:spcBef>
                <a:spcPts val="700"/>
              </a:spcBef>
              <a:buClr>
                <a:srgbClr val="FFCC00"/>
              </a:buClr>
              <a:buSzPct val="120000"/>
              <a:buFont typeface="Wingdings" charset="2"/>
              <a:buChar char=""/>
              <a:defRPr/>
            </a:pPr>
            <a:r>
              <a:rPr lang="ru-RU" altLang="ru-RU" sz="2000" b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игры-цепочки</a:t>
            </a:r>
          </a:p>
          <a:p>
            <a:pPr>
              <a:spcBef>
                <a:spcPts val="700"/>
              </a:spcBef>
              <a:buClr>
                <a:srgbClr val="FFCC00"/>
              </a:buClr>
              <a:buSzPct val="120000"/>
              <a:buFont typeface="Wingdings" charset="2"/>
              <a:buChar char=""/>
              <a:defRPr/>
            </a:pPr>
            <a:r>
              <a:rPr lang="ru-RU" altLang="ru-RU" sz="2000" b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игры-фантазии</a:t>
            </a:r>
          </a:p>
          <a:p>
            <a:pPr>
              <a:spcBef>
                <a:spcPts val="700"/>
              </a:spcBef>
              <a:buClr>
                <a:srgbClr val="FFCC00"/>
              </a:buClr>
              <a:buSzPct val="120000"/>
              <a:buFont typeface="Wingdings" charset="2"/>
              <a:buChar char=""/>
              <a:defRPr/>
            </a:pPr>
            <a:r>
              <a:rPr lang="ru-RU" altLang="ru-RU" sz="2000" b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пение</a:t>
            </a:r>
          </a:p>
          <a:p>
            <a:pPr>
              <a:spcBef>
                <a:spcPts val="700"/>
              </a:spcBef>
              <a:buClr>
                <a:srgbClr val="FFCC00"/>
              </a:buClr>
              <a:buSzPct val="120000"/>
              <a:buFont typeface="Wingdings" charset="2"/>
              <a:buChar char=""/>
              <a:defRPr/>
            </a:pPr>
            <a:r>
              <a:rPr lang="ru-RU" altLang="ru-RU" sz="2000" b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загадки</a:t>
            </a:r>
          </a:p>
          <a:p>
            <a:pPr>
              <a:spcBef>
                <a:spcPts val="700"/>
              </a:spcBef>
              <a:buClr>
                <a:srgbClr val="FFCC00"/>
              </a:buClr>
              <a:buSzPct val="120000"/>
              <a:buFont typeface="Wingdings" charset="2"/>
              <a:buChar char=""/>
              <a:defRPr/>
            </a:pPr>
            <a:r>
              <a:rPr lang="ru-RU" altLang="ru-RU" sz="2000" b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скороговорки и т.д.</a:t>
            </a:r>
          </a:p>
          <a:p>
            <a:pPr marL="608013">
              <a:spcBef>
                <a:spcPts val="700"/>
              </a:spcBef>
              <a:buClrTx/>
              <a:buSzPct val="120000"/>
              <a:buFontTx/>
              <a:buNone/>
              <a:defRPr/>
            </a:pPr>
            <a:endParaRPr lang="ru-RU" altLang="ru-RU" sz="2000" b="1" dirty="0" smtClean="0">
              <a:solidFill>
                <a:srgbClr val="00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608013">
              <a:spcBef>
                <a:spcPts val="700"/>
              </a:spcBef>
              <a:buClrTx/>
              <a:buSzPct val="120000"/>
              <a:buFontTx/>
              <a:buNone/>
              <a:defRPr/>
            </a:pPr>
            <a:endParaRPr lang="ru-RU" altLang="ru-RU" sz="2000" b="1" dirty="0" smtClean="0">
              <a:solidFill>
                <a:srgbClr val="00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107504" y="274638"/>
            <a:ext cx="8856984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Tahoma" pitchFamily="32" charset="0"/>
                <a:ea typeface="Microsoft YaHei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Tahoma" pitchFamily="32" charset="0"/>
                <a:ea typeface="Microsoft YaHei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Tahoma" pitchFamily="32" charset="0"/>
                <a:ea typeface="Microsoft YaHei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Tahoma" pitchFamily="32" charset="0"/>
                <a:ea typeface="Microsoft YaHei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Tahoma" pitchFamily="32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Tahoma" pitchFamily="32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Tahoma" pitchFamily="32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Tahoma" pitchFamily="32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Tahoma" pitchFamily="32" charset="0"/>
                <a:ea typeface="Microsoft YaHei" charset="-122"/>
              </a:defRPr>
            </a:lvl9pPr>
          </a:lstStyle>
          <a:p>
            <a:pPr>
              <a:buClrTx/>
              <a:buFontTx/>
              <a:buNone/>
            </a:pPr>
            <a:r>
              <a:rPr lang="ru-RU" altLang="ru-RU" sz="3200" b="1" dirty="0">
                <a:solidFill>
                  <a:srgbClr val="C00000"/>
                </a:solidFill>
                <a:latin typeface="Arial" charset="0"/>
              </a:rPr>
              <a:t>Игра</a:t>
            </a:r>
            <a:r>
              <a:rPr lang="ru-RU" altLang="ru-RU" sz="3200" b="1" dirty="0">
                <a:solidFill>
                  <a:srgbClr val="003300"/>
                </a:solidFill>
                <a:latin typeface="Arial" charset="0"/>
              </a:rPr>
              <a:t> </a:t>
            </a:r>
            <a:br>
              <a:rPr lang="ru-RU" altLang="ru-RU" sz="3200" b="1" dirty="0">
                <a:solidFill>
                  <a:srgbClr val="003300"/>
                </a:solidFill>
                <a:latin typeface="Arial" charset="0"/>
              </a:rPr>
            </a:br>
            <a:r>
              <a:rPr lang="ru-RU" altLang="ru-RU" sz="2000" b="1" dirty="0" smtClean="0">
                <a:solidFill>
                  <a:srgbClr val="003300"/>
                </a:solidFill>
                <a:latin typeface="Arial" charset="0"/>
              </a:rPr>
              <a:t>(</a:t>
            </a:r>
            <a:r>
              <a:rPr lang="ru-RU" altLang="ru-RU" sz="2000" b="1" dirty="0">
                <a:solidFill>
                  <a:srgbClr val="003300"/>
                </a:solidFill>
                <a:latin typeface="Arial" charset="0"/>
              </a:rPr>
              <a:t>вариант: элементы тренинга, </a:t>
            </a:r>
            <a:r>
              <a:rPr lang="ru-RU" altLang="ru-RU" sz="2000" b="1" dirty="0" err="1">
                <a:solidFill>
                  <a:srgbClr val="003300"/>
                </a:solidFill>
                <a:latin typeface="Arial" charset="0"/>
              </a:rPr>
              <a:t>психогимнастика</a:t>
            </a:r>
            <a:r>
              <a:rPr lang="ru-RU" altLang="ru-RU" sz="2000" b="1" dirty="0">
                <a:solidFill>
                  <a:srgbClr val="003300"/>
                </a:solidFill>
                <a:latin typeface="Arial" charset="0"/>
              </a:rPr>
              <a:t>, пение</a:t>
            </a:r>
            <a:r>
              <a:rPr lang="ru-RU" altLang="ru-RU" sz="2000" b="1" dirty="0" smtClean="0">
                <a:solidFill>
                  <a:srgbClr val="003300"/>
                </a:solidFill>
                <a:latin typeface="Arial" charset="0"/>
              </a:rPr>
              <a:t>, слушание</a:t>
            </a:r>
            <a:r>
              <a:rPr lang="ru-RU" altLang="ru-RU" sz="2000" b="1" dirty="0">
                <a:solidFill>
                  <a:srgbClr val="003300"/>
                </a:solidFill>
                <a:latin typeface="Arial" charset="0"/>
              </a:rPr>
              <a:t>) </a:t>
            </a:r>
            <a:endParaRPr lang="ru-RU" altLang="ru-RU" sz="2000" b="1" dirty="0">
              <a:solidFill>
                <a:srgbClr val="C00000"/>
              </a:solidFill>
              <a:latin typeface="+mj-lt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6220" y="1700808"/>
            <a:ext cx="5288268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9834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457200" y="231775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Tahoma" pitchFamily="32" charset="0"/>
                <a:ea typeface="Microsoft YaHei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Tahoma" pitchFamily="32" charset="0"/>
                <a:ea typeface="Microsoft YaHei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Tahoma" pitchFamily="32" charset="0"/>
                <a:ea typeface="Microsoft YaHei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Tahoma" pitchFamily="32" charset="0"/>
                <a:ea typeface="Microsoft YaHei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Tahoma" pitchFamily="32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Tahoma" pitchFamily="32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Tahoma" pitchFamily="32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Tahoma" pitchFamily="32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Tahoma" pitchFamily="32" charset="0"/>
                <a:ea typeface="Microsoft YaHei" charset="-122"/>
              </a:defRPr>
            </a:lvl9pPr>
          </a:lstStyle>
          <a:p>
            <a:pPr>
              <a:buClrTx/>
              <a:buFontTx/>
              <a:buNone/>
            </a:pPr>
            <a:r>
              <a:rPr lang="ru-RU" altLang="ru-RU" sz="3200" b="1" dirty="0">
                <a:solidFill>
                  <a:srgbClr val="C00000"/>
                </a:solidFill>
                <a:latin typeface="+mj-lt"/>
              </a:rPr>
              <a:t>Обмен новостями</a:t>
            </a: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468313" y="1374775"/>
            <a:ext cx="8229600" cy="50339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6800" rIns="90000" bIns="46800"/>
          <a:lstStyle>
            <a:lvl1pPr marL="609600" indent="-603250">
              <a:tabLst>
                <a:tab pos="609600" algn="l"/>
                <a:tab pos="1057275" algn="l"/>
                <a:tab pos="1506538" algn="l"/>
                <a:tab pos="1955800" algn="l"/>
                <a:tab pos="2405063" algn="l"/>
                <a:tab pos="2854325" algn="l"/>
                <a:tab pos="3303588" algn="l"/>
                <a:tab pos="3752850" algn="l"/>
                <a:tab pos="4202113" algn="l"/>
                <a:tab pos="4651375" algn="l"/>
                <a:tab pos="5100638" algn="l"/>
                <a:tab pos="5549900" algn="l"/>
                <a:tab pos="5999163" algn="l"/>
                <a:tab pos="6448425" algn="l"/>
                <a:tab pos="6897688" algn="l"/>
                <a:tab pos="7346950" algn="l"/>
                <a:tab pos="7796213" algn="l"/>
                <a:tab pos="8245475" algn="l"/>
                <a:tab pos="8694738" algn="l"/>
                <a:tab pos="9144000" algn="l"/>
                <a:tab pos="9593263" algn="l"/>
              </a:tabLst>
              <a:defRPr>
                <a:solidFill>
                  <a:srgbClr val="FFFFFF"/>
                </a:solidFill>
                <a:latin typeface="Tahoma" pitchFamily="32" charset="0"/>
                <a:ea typeface="Microsoft YaHei" charset="-122"/>
              </a:defRPr>
            </a:lvl1pPr>
            <a:lvl2pPr>
              <a:tabLst>
                <a:tab pos="609600" algn="l"/>
                <a:tab pos="1057275" algn="l"/>
                <a:tab pos="1506538" algn="l"/>
                <a:tab pos="1955800" algn="l"/>
                <a:tab pos="2405063" algn="l"/>
                <a:tab pos="2854325" algn="l"/>
                <a:tab pos="3303588" algn="l"/>
                <a:tab pos="3752850" algn="l"/>
                <a:tab pos="4202113" algn="l"/>
                <a:tab pos="4651375" algn="l"/>
                <a:tab pos="5100638" algn="l"/>
                <a:tab pos="5549900" algn="l"/>
                <a:tab pos="5999163" algn="l"/>
                <a:tab pos="6448425" algn="l"/>
                <a:tab pos="6897688" algn="l"/>
                <a:tab pos="7346950" algn="l"/>
                <a:tab pos="7796213" algn="l"/>
                <a:tab pos="8245475" algn="l"/>
                <a:tab pos="8694738" algn="l"/>
                <a:tab pos="9144000" algn="l"/>
                <a:tab pos="9593263" algn="l"/>
              </a:tabLst>
              <a:defRPr>
                <a:solidFill>
                  <a:srgbClr val="FFFFFF"/>
                </a:solidFill>
                <a:latin typeface="Tahoma" pitchFamily="32" charset="0"/>
                <a:ea typeface="Microsoft YaHei" charset="-122"/>
              </a:defRPr>
            </a:lvl2pPr>
            <a:lvl3pPr>
              <a:tabLst>
                <a:tab pos="609600" algn="l"/>
                <a:tab pos="1057275" algn="l"/>
                <a:tab pos="1506538" algn="l"/>
                <a:tab pos="1955800" algn="l"/>
                <a:tab pos="2405063" algn="l"/>
                <a:tab pos="2854325" algn="l"/>
                <a:tab pos="3303588" algn="l"/>
                <a:tab pos="3752850" algn="l"/>
                <a:tab pos="4202113" algn="l"/>
                <a:tab pos="4651375" algn="l"/>
                <a:tab pos="5100638" algn="l"/>
                <a:tab pos="5549900" algn="l"/>
                <a:tab pos="5999163" algn="l"/>
                <a:tab pos="6448425" algn="l"/>
                <a:tab pos="6897688" algn="l"/>
                <a:tab pos="7346950" algn="l"/>
                <a:tab pos="7796213" algn="l"/>
                <a:tab pos="8245475" algn="l"/>
                <a:tab pos="8694738" algn="l"/>
                <a:tab pos="9144000" algn="l"/>
                <a:tab pos="9593263" algn="l"/>
              </a:tabLst>
              <a:defRPr>
                <a:solidFill>
                  <a:srgbClr val="FFFFFF"/>
                </a:solidFill>
                <a:latin typeface="Tahoma" pitchFamily="32" charset="0"/>
                <a:ea typeface="Microsoft YaHei" charset="-122"/>
              </a:defRPr>
            </a:lvl3pPr>
            <a:lvl4pPr>
              <a:tabLst>
                <a:tab pos="609600" algn="l"/>
                <a:tab pos="1057275" algn="l"/>
                <a:tab pos="1506538" algn="l"/>
                <a:tab pos="1955800" algn="l"/>
                <a:tab pos="2405063" algn="l"/>
                <a:tab pos="2854325" algn="l"/>
                <a:tab pos="3303588" algn="l"/>
                <a:tab pos="3752850" algn="l"/>
                <a:tab pos="4202113" algn="l"/>
                <a:tab pos="4651375" algn="l"/>
                <a:tab pos="5100638" algn="l"/>
                <a:tab pos="5549900" algn="l"/>
                <a:tab pos="5999163" algn="l"/>
                <a:tab pos="6448425" algn="l"/>
                <a:tab pos="6897688" algn="l"/>
                <a:tab pos="7346950" algn="l"/>
                <a:tab pos="7796213" algn="l"/>
                <a:tab pos="8245475" algn="l"/>
                <a:tab pos="8694738" algn="l"/>
                <a:tab pos="9144000" algn="l"/>
                <a:tab pos="9593263" algn="l"/>
              </a:tabLst>
              <a:defRPr>
                <a:solidFill>
                  <a:srgbClr val="FFFFFF"/>
                </a:solidFill>
                <a:latin typeface="Tahoma" pitchFamily="32" charset="0"/>
                <a:ea typeface="Microsoft YaHei" charset="-122"/>
              </a:defRPr>
            </a:lvl4pPr>
            <a:lvl5pPr>
              <a:tabLst>
                <a:tab pos="609600" algn="l"/>
                <a:tab pos="1057275" algn="l"/>
                <a:tab pos="1506538" algn="l"/>
                <a:tab pos="1955800" algn="l"/>
                <a:tab pos="2405063" algn="l"/>
                <a:tab pos="2854325" algn="l"/>
                <a:tab pos="3303588" algn="l"/>
                <a:tab pos="3752850" algn="l"/>
                <a:tab pos="4202113" algn="l"/>
                <a:tab pos="4651375" algn="l"/>
                <a:tab pos="5100638" algn="l"/>
                <a:tab pos="5549900" algn="l"/>
                <a:tab pos="5999163" algn="l"/>
                <a:tab pos="6448425" algn="l"/>
                <a:tab pos="6897688" algn="l"/>
                <a:tab pos="7346950" algn="l"/>
                <a:tab pos="7796213" algn="l"/>
                <a:tab pos="8245475" algn="l"/>
                <a:tab pos="8694738" algn="l"/>
                <a:tab pos="9144000" algn="l"/>
                <a:tab pos="9593263" algn="l"/>
              </a:tabLst>
              <a:defRPr>
                <a:solidFill>
                  <a:srgbClr val="FFFFFF"/>
                </a:solidFill>
                <a:latin typeface="Tahoma" pitchFamily="32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09600" algn="l"/>
                <a:tab pos="1057275" algn="l"/>
                <a:tab pos="1506538" algn="l"/>
                <a:tab pos="1955800" algn="l"/>
                <a:tab pos="2405063" algn="l"/>
                <a:tab pos="2854325" algn="l"/>
                <a:tab pos="3303588" algn="l"/>
                <a:tab pos="3752850" algn="l"/>
                <a:tab pos="4202113" algn="l"/>
                <a:tab pos="4651375" algn="l"/>
                <a:tab pos="5100638" algn="l"/>
                <a:tab pos="5549900" algn="l"/>
                <a:tab pos="5999163" algn="l"/>
                <a:tab pos="6448425" algn="l"/>
                <a:tab pos="6897688" algn="l"/>
                <a:tab pos="7346950" algn="l"/>
                <a:tab pos="7796213" algn="l"/>
                <a:tab pos="8245475" algn="l"/>
                <a:tab pos="8694738" algn="l"/>
                <a:tab pos="9144000" algn="l"/>
                <a:tab pos="9593263" algn="l"/>
              </a:tabLst>
              <a:defRPr>
                <a:solidFill>
                  <a:srgbClr val="FFFFFF"/>
                </a:solidFill>
                <a:latin typeface="Tahoma" pitchFamily="32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09600" algn="l"/>
                <a:tab pos="1057275" algn="l"/>
                <a:tab pos="1506538" algn="l"/>
                <a:tab pos="1955800" algn="l"/>
                <a:tab pos="2405063" algn="l"/>
                <a:tab pos="2854325" algn="l"/>
                <a:tab pos="3303588" algn="l"/>
                <a:tab pos="3752850" algn="l"/>
                <a:tab pos="4202113" algn="l"/>
                <a:tab pos="4651375" algn="l"/>
                <a:tab pos="5100638" algn="l"/>
                <a:tab pos="5549900" algn="l"/>
                <a:tab pos="5999163" algn="l"/>
                <a:tab pos="6448425" algn="l"/>
                <a:tab pos="6897688" algn="l"/>
                <a:tab pos="7346950" algn="l"/>
                <a:tab pos="7796213" algn="l"/>
                <a:tab pos="8245475" algn="l"/>
                <a:tab pos="8694738" algn="l"/>
                <a:tab pos="9144000" algn="l"/>
                <a:tab pos="9593263" algn="l"/>
              </a:tabLst>
              <a:defRPr>
                <a:solidFill>
                  <a:srgbClr val="FFFFFF"/>
                </a:solidFill>
                <a:latin typeface="Tahoma" pitchFamily="32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09600" algn="l"/>
                <a:tab pos="1057275" algn="l"/>
                <a:tab pos="1506538" algn="l"/>
                <a:tab pos="1955800" algn="l"/>
                <a:tab pos="2405063" algn="l"/>
                <a:tab pos="2854325" algn="l"/>
                <a:tab pos="3303588" algn="l"/>
                <a:tab pos="3752850" algn="l"/>
                <a:tab pos="4202113" algn="l"/>
                <a:tab pos="4651375" algn="l"/>
                <a:tab pos="5100638" algn="l"/>
                <a:tab pos="5549900" algn="l"/>
                <a:tab pos="5999163" algn="l"/>
                <a:tab pos="6448425" algn="l"/>
                <a:tab pos="6897688" algn="l"/>
                <a:tab pos="7346950" algn="l"/>
                <a:tab pos="7796213" algn="l"/>
                <a:tab pos="8245475" algn="l"/>
                <a:tab pos="8694738" algn="l"/>
                <a:tab pos="9144000" algn="l"/>
                <a:tab pos="9593263" algn="l"/>
              </a:tabLst>
              <a:defRPr>
                <a:solidFill>
                  <a:srgbClr val="FFFFFF"/>
                </a:solidFill>
                <a:latin typeface="Tahoma" pitchFamily="32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09600" algn="l"/>
                <a:tab pos="1057275" algn="l"/>
                <a:tab pos="1506538" algn="l"/>
                <a:tab pos="1955800" algn="l"/>
                <a:tab pos="2405063" algn="l"/>
                <a:tab pos="2854325" algn="l"/>
                <a:tab pos="3303588" algn="l"/>
                <a:tab pos="3752850" algn="l"/>
                <a:tab pos="4202113" algn="l"/>
                <a:tab pos="4651375" algn="l"/>
                <a:tab pos="5100638" algn="l"/>
                <a:tab pos="5549900" algn="l"/>
                <a:tab pos="5999163" algn="l"/>
                <a:tab pos="6448425" algn="l"/>
                <a:tab pos="6897688" algn="l"/>
                <a:tab pos="7346950" algn="l"/>
                <a:tab pos="7796213" algn="l"/>
                <a:tab pos="8245475" algn="l"/>
                <a:tab pos="8694738" algn="l"/>
                <a:tab pos="9144000" algn="l"/>
                <a:tab pos="9593263" algn="l"/>
              </a:tabLst>
              <a:defRPr>
                <a:solidFill>
                  <a:srgbClr val="FFFFFF"/>
                </a:solidFill>
                <a:latin typeface="Tahoma" pitchFamily="32" charset="0"/>
                <a:ea typeface="Microsoft YaHei" charset="-122"/>
              </a:defRPr>
            </a:lvl9pPr>
          </a:lstStyle>
          <a:p>
            <a:pPr eaLnBrk="1" hangingPunct="1">
              <a:spcBef>
                <a:spcPts val="700"/>
              </a:spcBef>
              <a:buClrTx/>
              <a:buFontTx/>
              <a:buNone/>
              <a:defRPr/>
            </a:pPr>
            <a:r>
              <a:rPr lang="ru-RU" altLang="ru-RU" sz="2400" dirty="0" smtClean="0">
                <a:solidFill>
                  <a:srgbClr val="003300"/>
                </a:solidFill>
              </a:rPr>
              <a:t>   </a:t>
            </a:r>
            <a:r>
              <a:rPr lang="ru-RU" altLang="ru-RU" sz="2800" b="1" dirty="0" smtClean="0">
                <a:solidFill>
                  <a:srgbClr val="0070C0"/>
                </a:solidFill>
                <a:latin typeface="+mj-lt"/>
              </a:rPr>
              <a:t>Варианты компонентов ежедневных новостей :</a:t>
            </a:r>
          </a:p>
          <a:p>
            <a:pPr marL="603250" indent="-596900" eaLnBrk="1" hangingPunct="1">
              <a:spcBef>
                <a:spcPts val="700"/>
              </a:spcBef>
              <a:buClr>
                <a:srgbClr val="003300"/>
              </a:buClr>
              <a:buFont typeface="Wingdings" charset="2"/>
              <a:buChar char=""/>
              <a:defRPr/>
            </a:pPr>
            <a:r>
              <a:rPr lang="ru-RU" altLang="ru-RU" dirty="0" smtClean="0">
                <a:solidFill>
                  <a:srgbClr val="003300"/>
                </a:solidFill>
              </a:rPr>
              <a:t>календарные события</a:t>
            </a:r>
          </a:p>
          <a:p>
            <a:pPr marL="603250" indent="-596900" eaLnBrk="1" hangingPunct="1">
              <a:spcBef>
                <a:spcPts val="700"/>
              </a:spcBef>
              <a:buClr>
                <a:srgbClr val="003300"/>
              </a:buClr>
              <a:buFont typeface="Wingdings" charset="2"/>
              <a:buChar char=""/>
              <a:defRPr/>
            </a:pPr>
            <a:r>
              <a:rPr lang="ru-RU" altLang="ru-RU" dirty="0" smtClean="0">
                <a:solidFill>
                  <a:srgbClr val="003300"/>
                </a:solidFill>
              </a:rPr>
              <a:t>информационные сообщения о программной теме</a:t>
            </a:r>
          </a:p>
          <a:p>
            <a:pPr marL="603250" indent="-596900" eaLnBrk="1" hangingPunct="1">
              <a:spcBef>
                <a:spcPts val="700"/>
              </a:spcBef>
              <a:buClr>
                <a:srgbClr val="003300"/>
              </a:buClr>
              <a:buFont typeface="Wingdings" charset="2"/>
              <a:buChar char=""/>
              <a:defRPr/>
            </a:pPr>
            <a:r>
              <a:rPr lang="ru-RU" altLang="ru-RU" dirty="0" smtClean="0">
                <a:solidFill>
                  <a:srgbClr val="003300"/>
                </a:solidFill>
              </a:rPr>
              <a:t>планы деятельности на день</a:t>
            </a:r>
          </a:p>
          <a:p>
            <a:pPr marL="603250" indent="-596900" eaLnBrk="1" hangingPunct="1">
              <a:spcBef>
                <a:spcPts val="700"/>
              </a:spcBef>
              <a:buClr>
                <a:srgbClr val="003300"/>
              </a:buClr>
              <a:buFont typeface="Wingdings" charset="2"/>
              <a:buChar char=""/>
              <a:defRPr/>
            </a:pPr>
            <a:r>
              <a:rPr lang="ru-RU" altLang="ru-RU" dirty="0" smtClean="0">
                <a:solidFill>
                  <a:srgbClr val="003300"/>
                </a:solidFill>
              </a:rPr>
              <a:t>особые объявления </a:t>
            </a:r>
          </a:p>
          <a:p>
            <a:pPr marL="6350" indent="0" eaLnBrk="1" hangingPunct="1">
              <a:spcBef>
                <a:spcPts val="700"/>
              </a:spcBef>
              <a:buClr>
                <a:srgbClr val="003300"/>
              </a:buClr>
              <a:defRPr/>
            </a:pPr>
            <a:r>
              <a:rPr lang="ru-RU" altLang="ru-RU" dirty="0" smtClean="0">
                <a:solidFill>
                  <a:srgbClr val="003300"/>
                </a:solidFill>
              </a:rPr>
              <a:t>(день рождения, посещение гостей, </a:t>
            </a:r>
          </a:p>
          <a:p>
            <a:pPr marL="6350" indent="0" eaLnBrk="1" hangingPunct="1">
              <a:spcBef>
                <a:spcPts val="700"/>
              </a:spcBef>
              <a:buClr>
                <a:srgbClr val="003300"/>
              </a:buClr>
              <a:defRPr/>
            </a:pPr>
            <a:r>
              <a:rPr lang="ru-RU" altLang="ru-RU" dirty="0" smtClean="0">
                <a:solidFill>
                  <a:srgbClr val="003300"/>
                </a:solidFill>
              </a:rPr>
              <a:t>достижения детей и др.)</a:t>
            </a:r>
          </a:p>
          <a:p>
            <a:pPr marL="608013" eaLnBrk="1" hangingPunct="1">
              <a:spcBef>
                <a:spcPts val="600"/>
              </a:spcBef>
              <a:buClrTx/>
              <a:buFontTx/>
              <a:buNone/>
              <a:defRPr/>
            </a:pPr>
            <a:endParaRPr lang="ru-RU" altLang="ru-RU" dirty="0" smtClean="0">
              <a:solidFill>
                <a:srgbClr val="003300"/>
              </a:solidFill>
            </a:endParaRPr>
          </a:p>
          <a:p>
            <a:pPr marL="608013" eaLnBrk="1" hangingPunct="1">
              <a:spcBef>
                <a:spcPts val="600"/>
              </a:spcBef>
              <a:buClrTx/>
              <a:buFontTx/>
              <a:buNone/>
              <a:defRPr/>
            </a:pPr>
            <a:endParaRPr lang="ru-RU" altLang="ru-RU" sz="2400" dirty="0" smtClean="0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1814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14563" y="2857500"/>
            <a:ext cx="4714875" cy="830263"/>
          </a:xfrm>
          <a:prstGeom prst="rect">
            <a:avLst/>
          </a:prstGeom>
          <a:solidFill>
            <a:srgbClr val="FF000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Приемы по организации выбора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 центров активности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331640" y="1052736"/>
            <a:ext cx="2025923" cy="107610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14313" y="2643188"/>
            <a:ext cx="1714500" cy="914400"/>
          </a:xfrm>
          <a:prstGeom prst="roundRect">
            <a:avLst/>
          </a:prstGeom>
          <a:solidFill>
            <a:srgbClr val="FF7C8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7143750" y="2643188"/>
            <a:ext cx="1714500" cy="914400"/>
          </a:xfrm>
          <a:prstGeom prst="roundRect">
            <a:avLst/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000500" y="357188"/>
            <a:ext cx="1714500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786188" y="5143500"/>
            <a:ext cx="1714500" cy="928688"/>
          </a:xfrm>
          <a:prstGeom prst="roundRect">
            <a:avLst/>
          </a:prstGeom>
          <a:solidFill>
            <a:srgbClr val="CC99FF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000750" y="4071938"/>
            <a:ext cx="2000250" cy="1186656"/>
          </a:xfrm>
          <a:prstGeom prst="roundRect">
            <a:avLst/>
          </a:prstGeom>
          <a:solidFill>
            <a:srgbClr val="FFFF0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429375" y="1214438"/>
            <a:ext cx="1714500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331640" y="4143375"/>
            <a:ext cx="1954485" cy="1214438"/>
          </a:xfrm>
          <a:prstGeom prst="round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227" name="TextBox 10"/>
          <p:cNvSpPr txBox="1">
            <a:spLocks noChangeArrowheads="1"/>
          </p:cNvSpPr>
          <p:nvPr/>
        </p:nvSpPr>
        <p:spPr bwMode="auto">
          <a:xfrm>
            <a:off x="1569798" y="1136650"/>
            <a:ext cx="1549606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</a:rPr>
              <a:t>Подвижная игра «Поезд»</a:t>
            </a:r>
          </a:p>
        </p:txBody>
      </p:sp>
      <p:sp>
        <p:nvSpPr>
          <p:cNvPr id="9228" name="TextBox 11"/>
          <p:cNvSpPr txBox="1">
            <a:spLocks noChangeArrowheads="1"/>
          </p:cNvSpPr>
          <p:nvPr/>
        </p:nvSpPr>
        <p:spPr bwMode="auto">
          <a:xfrm>
            <a:off x="4071938" y="428625"/>
            <a:ext cx="150018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</a:rPr>
              <a:t>Дорожка выбора</a:t>
            </a:r>
          </a:p>
        </p:txBody>
      </p:sp>
      <p:sp>
        <p:nvSpPr>
          <p:cNvPr id="9229" name="TextBox 12"/>
          <p:cNvSpPr txBox="1">
            <a:spLocks noChangeArrowheads="1"/>
          </p:cNvSpPr>
          <p:nvPr/>
        </p:nvSpPr>
        <p:spPr bwMode="auto">
          <a:xfrm>
            <a:off x="6715125" y="1500188"/>
            <a:ext cx="12858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</a:rPr>
              <a:t>Выставка</a:t>
            </a:r>
          </a:p>
        </p:txBody>
      </p:sp>
      <p:sp>
        <p:nvSpPr>
          <p:cNvPr id="9230" name="TextBox 13"/>
          <p:cNvSpPr txBox="1">
            <a:spLocks noChangeArrowheads="1"/>
          </p:cNvSpPr>
          <p:nvPr/>
        </p:nvSpPr>
        <p:spPr bwMode="auto">
          <a:xfrm>
            <a:off x="7286625" y="2714625"/>
            <a:ext cx="14287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</a:rPr>
              <a:t>Доска выбора</a:t>
            </a:r>
          </a:p>
        </p:txBody>
      </p:sp>
      <p:sp>
        <p:nvSpPr>
          <p:cNvPr id="9231" name="TextBox 14"/>
          <p:cNvSpPr txBox="1">
            <a:spLocks noChangeArrowheads="1"/>
          </p:cNvSpPr>
          <p:nvPr/>
        </p:nvSpPr>
        <p:spPr bwMode="auto">
          <a:xfrm>
            <a:off x="6286500" y="4242594"/>
            <a:ext cx="14287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</a:rPr>
              <a:t>Цветок выбора</a:t>
            </a:r>
          </a:p>
        </p:txBody>
      </p:sp>
      <p:sp>
        <p:nvSpPr>
          <p:cNvPr id="9232" name="TextBox 15"/>
          <p:cNvSpPr txBox="1">
            <a:spLocks noChangeArrowheads="1"/>
          </p:cNvSpPr>
          <p:nvPr/>
        </p:nvSpPr>
        <p:spPr bwMode="auto">
          <a:xfrm>
            <a:off x="4000500" y="5357813"/>
            <a:ext cx="13573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</a:rPr>
              <a:t>Картограф</a:t>
            </a:r>
          </a:p>
        </p:txBody>
      </p:sp>
      <p:sp>
        <p:nvSpPr>
          <p:cNvPr id="9233" name="TextBox 16"/>
          <p:cNvSpPr txBox="1">
            <a:spLocks noChangeArrowheads="1"/>
          </p:cNvSpPr>
          <p:nvPr/>
        </p:nvSpPr>
        <p:spPr bwMode="auto">
          <a:xfrm>
            <a:off x="1478168" y="4242594"/>
            <a:ext cx="17145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</a:rPr>
              <a:t>Индивидуал</a:t>
            </a:r>
            <a:r>
              <a:rPr lang="ru-RU" alt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</a:rPr>
              <a:t>. маршрутные листы</a:t>
            </a:r>
          </a:p>
        </p:txBody>
      </p:sp>
      <p:sp>
        <p:nvSpPr>
          <p:cNvPr id="9234" name="TextBox 17"/>
          <p:cNvSpPr txBox="1">
            <a:spLocks noChangeArrowheads="1"/>
          </p:cNvSpPr>
          <p:nvPr/>
        </p:nvSpPr>
        <p:spPr bwMode="auto">
          <a:xfrm>
            <a:off x="214313" y="2643188"/>
            <a:ext cx="17145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</a:rPr>
              <a:t>Индивидуал</a:t>
            </a:r>
            <a:r>
              <a:rPr lang="ru-RU" alt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</a:rPr>
              <a:t>. листы выбора</a:t>
            </a:r>
          </a:p>
        </p:txBody>
      </p:sp>
      <p:sp>
        <p:nvSpPr>
          <p:cNvPr id="19" name="Стрелка вверх 18"/>
          <p:cNvSpPr/>
          <p:nvPr/>
        </p:nvSpPr>
        <p:spPr>
          <a:xfrm>
            <a:off x="4643438" y="1285875"/>
            <a:ext cx="285750" cy="1571625"/>
          </a:xfrm>
          <a:prstGeom prst="up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Стрелка вверх 19"/>
          <p:cNvSpPr/>
          <p:nvPr/>
        </p:nvSpPr>
        <p:spPr>
          <a:xfrm rot="2387624">
            <a:off x="5697538" y="1235075"/>
            <a:ext cx="285750" cy="1811338"/>
          </a:xfrm>
          <a:prstGeom prst="up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Стрелка вверх 22"/>
          <p:cNvSpPr/>
          <p:nvPr/>
        </p:nvSpPr>
        <p:spPr>
          <a:xfrm rot="5400000">
            <a:off x="6893719" y="3036094"/>
            <a:ext cx="285750" cy="214312"/>
          </a:xfrm>
          <a:prstGeom prst="upArrow">
            <a:avLst>
              <a:gd name="adj1" fmla="val 65238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Стрелка вверх 23"/>
          <p:cNvSpPr/>
          <p:nvPr/>
        </p:nvSpPr>
        <p:spPr>
          <a:xfrm rot="16200000">
            <a:off x="1928813" y="3000375"/>
            <a:ext cx="285750" cy="285750"/>
          </a:xfrm>
          <a:prstGeom prst="up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" name="Стрелка вверх 24"/>
          <p:cNvSpPr/>
          <p:nvPr/>
        </p:nvSpPr>
        <p:spPr>
          <a:xfrm rot="10800000">
            <a:off x="4572000" y="3714750"/>
            <a:ext cx="285750" cy="1428750"/>
          </a:xfrm>
          <a:prstGeom prst="up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6" name="Стрелка вверх 25"/>
          <p:cNvSpPr/>
          <p:nvPr/>
        </p:nvSpPr>
        <p:spPr>
          <a:xfrm rot="19145396">
            <a:off x="3797300" y="1325563"/>
            <a:ext cx="285750" cy="1682750"/>
          </a:xfrm>
          <a:prstGeom prst="up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" name="Стрелка вверх 26"/>
          <p:cNvSpPr/>
          <p:nvPr/>
        </p:nvSpPr>
        <p:spPr>
          <a:xfrm rot="13689142">
            <a:off x="3651250" y="3505200"/>
            <a:ext cx="285750" cy="1358900"/>
          </a:xfrm>
          <a:prstGeom prst="up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8" name="Стрелка вверх 27"/>
          <p:cNvSpPr/>
          <p:nvPr/>
        </p:nvSpPr>
        <p:spPr>
          <a:xfrm rot="8590460">
            <a:off x="5443538" y="3595688"/>
            <a:ext cx="285750" cy="1335087"/>
          </a:xfrm>
          <a:prstGeom prst="up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204864"/>
            <a:ext cx="835292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0000FF"/>
                </a:solidFill>
              </a:rPr>
              <a:t>Картограф с обозначенными центрами. </a:t>
            </a:r>
            <a:endParaRPr lang="ru-RU" b="1" dirty="0" smtClean="0">
              <a:solidFill>
                <a:srgbClr val="0000FF"/>
              </a:solidFill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ru-RU" dirty="0" smtClean="0"/>
              <a:t>Дети </a:t>
            </a:r>
            <a:r>
              <a:rPr lang="ru-RU" dirty="0"/>
              <a:t>приклеивают листочки со своими именами в тот центр, который они </a:t>
            </a:r>
            <a:r>
              <a:rPr lang="ru-RU" dirty="0" smtClean="0"/>
              <a:t>выбрали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dirty="0"/>
              <a:t>Дети обрисовывают свою руку в том центре, который выбрали или пишут свое имя на листочке и приклеивают его на выбранный центр.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0000FF"/>
                </a:solidFill>
              </a:rPr>
              <a:t>Индивидуальные</a:t>
            </a:r>
            <a:r>
              <a:rPr lang="ru-RU" dirty="0"/>
              <a:t> маршрутные листы с план- схемой группы, на которой обозначены центры. Ребенок рисует план движения.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0000FF"/>
                </a:solidFill>
              </a:rPr>
              <a:t>Индивидуальные листы </a:t>
            </a:r>
            <a:r>
              <a:rPr lang="ru-RU" b="1" dirty="0" smtClean="0">
                <a:solidFill>
                  <a:srgbClr val="0000FF"/>
                </a:solidFill>
              </a:rPr>
              <a:t>выбора</a:t>
            </a:r>
            <a:endParaRPr lang="ru-RU" dirty="0" smtClean="0"/>
          </a:p>
          <a:p>
            <a:pPr lvl="0"/>
            <a:r>
              <a:rPr lang="ru-RU" dirty="0" smtClean="0"/>
              <a:t>листы </a:t>
            </a:r>
            <a:r>
              <a:rPr lang="ru-RU" dirty="0"/>
              <a:t>составлены на несколько дней (недель). Центры обозначены, около каждого обозначения расчерчены клеточки. Ребенок, выбрав центр, закрашивает клеточку.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0000FF"/>
                </a:solidFill>
              </a:rPr>
              <a:t>Выставка: </a:t>
            </a:r>
            <a:r>
              <a:rPr lang="ru-RU" dirty="0"/>
              <a:t>Воспитатель устраивает выставку предметов и материалов из разных центров активности. Дети рассматривают их и делают выбор.</a:t>
            </a: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3200" b="1" dirty="0" smtClean="0">
                <a:solidFill>
                  <a:srgbClr val="C00000"/>
                </a:solidFill>
              </a:rPr>
              <a:t>Приемы организации выбора и распределения по центрам деятельности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063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Доска выбора-это…..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859340"/>
            <a:ext cx="777686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00FF"/>
                </a:solidFill>
              </a:rPr>
              <a:t>Доска выбора</a:t>
            </a:r>
            <a:r>
              <a:rPr lang="ru-RU" dirty="0">
                <a:solidFill>
                  <a:srgbClr val="0000FF"/>
                </a:solidFill>
              </a:rPr>
              <a:t>: </a:t>
            </a:r>
            <a:r>
              <a:rPr lang="ru-RU" dirty="0" smtClean="0"/>
              <a:t>доска</a:t>
            </a:r>
            <a:r>
              <a:rPr lang="ru-RU" dirty="0"/>
              <a:t>, на которой обозначены центры активности в фотографиях, рисунках, символах, надписях; </a:t>
            </a:r>
            <a:endParaRPr lang="ru-RU" dirty="0" smtClean="0"/>
          </a:p>
          <a:p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количество </a:t>
            </a:r>
            <a:r>
              <a:rPr lang="ru-RU" dirty="0"/>
              <a:t>детей в каждом центре и место для обозначения собственного выбора детьми — карман для карточек, крючки для игрушек или других предметов, которыми дети обозначают свой выбор. Иногда карман может находиться непосредственно в центре активности.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39892" y="4725144"/>
            <a:ext cx="82525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«Доска выбора».  </a:t>
            </a:r>
            <a:r>
              <a:rPr lang="ru-RU" dirty="0"/>
              <a:t>Каждый ребенок </a:t>
            </a:r>
            <a:r>
              <a:rPr lang="ru-RU" dirty="0" smtClean="0"/>
              <a:t>проявляет </a:t>
            </a:r>
            <a:r>
              <a:rPr lang="ru-RU" dirty="0"/>
              <a:t>инициативу и </a:t>
            </a:r>
            <a:r>
              <a:rPr lang="ru-RU" dirty="0" smtClean="0"/>
              <a:t>самостоятельность и </a:t>
            </a:r>
            <a:r>
              <a:rPr lang="ru-RU" dirty="0"/>
              <a:t>определяет свой выбор деятельности. </a:t>
            </a:r>
          </a:p>
        </p:txBody>
      </p:sp>
    </p:spTree>
    <p:extLst>
      <p:ext uri="{BB962C8B-B14F-4D97-AF65-F5344CB8AC3E}">
        <p14:creationId xmlns:p14="http://schemas.microsoft.com/office/powerpoint/2010/main" val="2493342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404664"/>
            <a:ext cx="3385984" cy="601952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430361"/>
            <a:ext cx="3385985" cy="6019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0405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488106"/>
            <a:ext cx="3199856" cy="568863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505817"/>
            <a:ext cx="3243946" cy="5767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34488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зображение 0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350" y="706438"/>
            <a:ext cx="4230688" cy="4157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S630104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5950" y="2206625"/>
            <a:ext cx="4437063" cy="4370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33350" y="5157192"/>
            <a:ext cx="432048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chemeClr val="bg1"/>
                </a:solidFill>
              </a:rPr>
              <a:t>«Доска выбора» </a:t>
            </a:r>
          </a:p>
          <a:p>
            <a:pPr algn="ctr">
              <a:defRPr/>
            </a:pPr>
            <a:r>
              <a:rPr lang="ru-RU" sz="2000" b="1" dirty="0">
                <a:solidFill>
                  <a:schemeClr val="bg1"/>
                </a:solidFill>
              </a:rPr>
              <a:t>в </a:t>
            </a:r>
            <a:r>
              <a:rPr lang="ru-RU" sz="2000" b="1" dirty="0" smtClean="0">
                <a:solidFill>
                  <a:schemeClr val="bg1"/>
                </a:solidFill>
              </a:rPr>
              <a:t> </a:t>
            </a:r>
            <a:r>
              <a:rPr lang="ru-RU" sz="2000" b="1" dirty="0">
                <a:solidFill>
                  <a:schemeClr val="bg1"/>
                </a:solidFill>
              </a:rPr>
              <a:t>младшей группе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461049" y="1196752"/>
            <a:ext cx="4572000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rgbClr val="0000FF"/>
                </a:solidFill>
              </a:rPr>
              <a:t>«Доска выбора» </a:t>
            </a:r>
          </a:p>
          <a:p>
            <a:pPr algn="ctr">
              <a:defRPr/>
            </a:pPr>
            <a:r>
              <a:rPr lang="ru-RU" sz="2000" b="1" dirty="0">
                <a:solidFill>
                  <a:srgbClr val="0000FF"/>
                </a:solidFill>
              </a:rPr>
              <a:t>в </a:t>
            </a:r>
            <a:r>
              <a:rPr lang="ru-RU" sz="2000" b="1" dirty="0" smtClean="0">
                <a:solidFill>
                  <a:srgbClr val="0000FF"/>
                </a:solidFill>
              </a:rPr>
              <a:t>средней </a:t>
            </a:r>
            <a:r>
              <a:rPr lang="ru-RU" sz="2000" b="1" dirty="0">
                <a:solidFill>
                  <a:srgbClr val="0000FF"/>
                </a:solidFill>
              </a:rPr>
              <a:t>группе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2"/>
          <p:cNvSpPr txBox="1">
            <a:spLocks noChangeArrowheads="1"/>
          </p:cNvSpPr>
          <p:nvPr/>
        </p:nvSpPr>
        <p:spPr bwMode="auto">
          <a:xfrm>
            <a:off x="613301" y="1556792"/>
            <a:ext cx="7643813" cy="1077218"/>
          </a:xfrm>
          <a:prstGeom prst="rect">
            <a:avLst/>
          </a:prstGeom>
          <a:ln/>
          <a:ex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1600" b="1" dirty="0">
                <a:solidFill>
                  <a:srgbClr val="FF0000"/>
                </a:solidFill>
                <a:latin typeface="Calibri" pitchFamily="34" charset="0"/>
              </a:rPr>
              <a:t>Групповой сбор </a:t>
            </a:r>
            <a:r>
              <a:rPr lang="ru-RU" altLang="ru-RU" sz="1600" b="1" dirty="0">
                <a:latin typeface="Calibri" pitchFamily="34" charset="0"/>
              </a:rPr>
              <a:t>– это часть ежедневного распорядка, проводимая в определенное время, в специально оборудованном месте, когда дети и взрослые обмениваются информацией, обсуждают проблемы, планируют индивидуальную и совместную </a:t>
            </a:r>
            <a:r>
              <a:rPr lang="ru-RU" altLang="ru-RU" sz="1600" b="1" dirty="0" smtClean="0">
                <a:latin typeface="Calibri" pitchFamily="34" charset="0"/>
              </a:rPr>
              <a:t>деятельность на день (неделю) в соответствии с темой недели</a:t>
            </a:r>
            <a:endParaRPr lang="ru-RU" altLang="ru-RU" sz="1600" b="1" dirty="0">
              <a:latin typeface="Calibri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63396" y="2743429"/>
            <a:ext cx="6143625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Задачи группового сбора</a:t>
            </a:r>
          </a:p>
        </p:txBody>
      </p:sp>
      <p:sp>
        <p:nvSpPr>
          <p:cNvPr id="5" name="Стрелка вправо 4"/>
          <p:cNvSpPr/>
          <p:nvPr/>
        </p:nvSpPr>
        <p:spPr>
          <a:xfrm>
            <a:off x="785813" y="3532063"/>
            <a:ext cx="500062" cy="1428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503692" y="3212976"/>
            <a:ext cx="741723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b="1" dirty="0">
                <a:latin typeface="Calibri" pitchFamily="34" charset="0"/>
              </a:rPr>
              <a:t>Формирование доброжелательных отношений между детьми, создание атмосферы поддержки, сотрудничества, общего положительного эмоционального фона</a:t>
            </a:r>
          </a:p>
        </p:txBody>
      </p:sp>
      <p:sp>
        <p:nvSpPr>
          <p:cNvPr id="7" name="Стрелка вправо 6"/>
          <p:cNvSpPr/>
          <p:nvPr/>
        </p:nvSpPr>
        <p:spPr>
          <a:xfrm flipV="1">
            <a:off x="785813" y="4365104"/>
            <a:ext cx="500062" cy="1428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1536229" y="4237310"/>
            <a:ext cx="6143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b="1" dirty="0">
                <a:latin typeface="Calibri" pitchFamily="34" charset="0"/>
              </a:rPr>
              <a:t>Обмен информацией, выявление детских интересов</a:t>
            </a:r>
          </a:p>
        </p:txBody>
      </p:sp>
      <p:sp>
        <p:nvSpPr>
          <p:cNvPr id="14" name="Стрелка вправо 13"/>
          <p:cNvSpPr/>
          <p:nvPr/>
        </p:nvSpPr>
        <p:spPr>
          <a:xfrm flipV="1">
            <a:off x="785813" y="4909616"/>
            <a:ext cx="500062" cy="1428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 flipV="1">
            <a:off x="785813" y="5451748"/>
            <a:ext cx="500062" cy="1428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 flipV="1">
            <a:off x="785813" y="6166123"/>
            <a:ext cx="500062" cy="1428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1500188" y="4662542"/>
            <a:ext cx="62865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b="1" dirty="0">
                <a:latin typeface="Calibri" pitchFamily="34" charset="0"/>
              </a:rPr>
              <a:t>Формирование мотивации к предстоящей </a:t>
            </a:r>
            <a:r>
              <a:rPr lang="ru-RU" altLang="ru-RU" b="1" dirty="0" smtClean="0">
                <a:latin typeface="Calibri" pitchFamily="34" charset="0"/>
              </a:rPr>
              <a:t>деятельности (вводно-мотивационный момент к теме недели)</a:t>
            </a:r>
            <a:endParaRPr lang="ru-RU" altLang="ru-RU" b="1" dirty="0">
              <a:latin typeface="Calibri" pitchFamily="34" charset="0"/>
            </a:endParaRP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1500188" y="5308873"/>
            <a:ext cx="7320284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b="1" dirty="0">
                <a:latin typeface="Calibri" pitchFamily="34" charset="0"/>
              </a:rPr>
              <a:t>Представление информации о материалах в центрах активности и планирование деятельности в центрах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1571625" y="6023248"/>
            <a:ext cx="734579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b="1" dirty="0">
                <a:latin typeface="Calibri" pitchFamily="34" charset="0"/>
              </a:rPr>
              <a:t>Осуществление выбора деятельности на основе собственных интересов и потребностей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66974" y="188640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buClrTx/>
              <a:buSzPct val="120000"/>
              <a:buFontTx/>
              <a:buNone/>
              <a:defRPr/>
            </a:pPr>
            <a:r>
              <a:rPr lang="ru-RU" altLang="ru-RU" b="1" dirty="0">
                <a:solidFill>
                  <a:srgbClr val="C00000"/>
                </a:solidFill>
                <a:latin typeface="+mn-lt"/>
              </a:rPr>
              <a:t>ГРУППОВОЙ   СБОР –</a:t>
            </a:r>
          </a:p>
          <a:p>
            <a:pPr algn="ctr" eaLnBrk="1" hangingPunct="1">
              <a:buClrTx/>
              <a:buSzPct val="120000"/>
              <a:buFontTx/>
              <a:buNone/>
              <a:defRPr/>
            </a:pPr>
            <a:r>
              <a:rPr lang="ru-RU" altLang="ru-RU" b="1" dirty="0" smtClean="0">
                <a:solidFill>
                  <a:srgbClr val="C00000"/>
                </a:solidFill>
                <a:latin typeface="+mn-lt"/>
              </a:rPr>
              <a:t>технология, с помощью которой возможно формировать</a:t>
            </a:r>
            <a:endParaRPr lang="ru-RU" altLang="ru-RU" b="1" dirty="0">
              <a:solidFill>
                <a:srgbClr val="C00000"/>
              </a:solidFill>
              <a:latin typeface="+mn-lt"/>
            </a:endParaRPr>
          </a:p>
          <a:p>
            <a:pPr algn="ctr">
              <a:buClrTx/>
              <a:buSzPct val="120000"/>
              <a:buFontTx/>
              <a:buNone/>
              <a:defRPr/>
            </a:pPr>
            <a:r>
              <a:rPr lang="ru-RU" altLang="ru-RU" b="1" dirty="0" smtClean="0">
                <a:solidFill>
                  <a:srgbClr val="C00000"/>
                </a:solidFill>
                <a:latin typeface="+mn-lt"/>
              </a:rPr>
              <a:t>КЛЮЧЕВЫЕ   КОМПЕТЕНТНОСТИ   </a:t>
            </a:r>
            <a:r>
              <a:rPr lang="ru-RU" altLang="ru-RU" b="1" dirty="0">
                <a:solidFill>
                  <a:srgbClr val="C00000"/>
                </a:solidFill>
                <a:latin typeface="+mn-lt"/>
              </a:rPr>
              <a:t>ДОШКОЛЬНОГО    </a:t>
            </a:r>
            <a:r>
              <a:rPr lang="ru-RU" altLang="ru-RU" b="1" dirty="0" smtClean="0">
                <a:solidFill>
                  <a:srgbClr val="C00000"/>
                </a:solidFill>
                <a:latin typeface="+mn-lt"/>
              </a:rPr>
              <a:t>ДЕТСТВА</a:t>
            </a:r>
          </a:p>
          <a:p>
            <a:pPr algn="ctr">
              <a:buClrTx/>
              <a:buSzPct val="120000"/>
              <a:buFontTx/>
              <a:buNone/>
              <a:defRPr/>
            </a:pPr>
            <a:r>
              <a:rPr lang="ru-RU" b="1" dirty="0">
                <a:solidFill>
                  <a:srgbClr val="C00000"/>
                </a:solidFill>
                <a:latin typeface="+mn-lt"/>
              </a:rPr>
              <a:t>(</a:t>
            </a:r>
            <a:r>
              <a:rPr lang="ru-RU" b="1" dirty="0" smtClean="0">
                <a:solidFill>
                  <a:srgbClr val="C00000"/>
                </a:solidFill>
                <a:latin typeface="+mn-lt"/>
              </a:rPr>
              <a:t>инициативность, самостоятельность,  умение выражать свои мысли и чувства)</a:t>
            </a:r>
            <a:endParaRPr lang="ru-RU" altLang="ru-RU" b="1" dirty="0">
              <a:solidFill>
                <a:srgbClr val="C000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11" grpId="0" build="p"/>
      <p:bldP spid="17" grpId="0" build="p"/>
      <p:bldP spid="21" grpId="0" build="p"/>
      <p:bldP spid="2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200" b="1" dirty="0">
                <a:solidFill>
                  <a:srgbClr val="C00000"/>
                </a:solidFill>
              </a:rPr>
              <a:t>«Доска выбора» </a:t>
            </a:r>
          </a:p>
        </p:txBody>
      </p:sp>
      <p:pic>
        <p:nvPicPr>
          <p:cNvPr id="1027" name="Picture 3" descr="C:\Users\Пользователь\Desktop\Мама\ИНКО\семинар\новое\detsad-526864-146118106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5843" y="1772816"/>
            <a:ext cx="3543391" cy="4726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Пользователь\Desktop\Мама\ИНКО\семинар\новое\IMG_119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081" y="1772816"/>
            <a:ext cx="4784017" cy="4726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4479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>
                <a:solidFill>
                  <a:srgbClr val="C00000"/>
                </a:solidFill>
              </a:rPr>
              <a:t>Приемы организации выбора и распределения по центрам деятельности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772816"/>
            <a:ext cx="806489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>
                <a:solidFill>
                  <a:srgbClr val="0000FF"/>
                </a:solidFill>
              </a:rPr>
              <a:t>Очередность выбора </a:t>
            </a:r>
            <a:r>
              <a:rPr lang="ru-RU" b="1" dirty="0" smtClean="0">
                <a:solidFill>
                  <a:srgbClr val="0000FF"/>
                </a:solidFill>
              </a:rPr>
              <a:t>определяется:</a:t>
            </a:r>
            <a:endParaRPr lang="ru-RU" sz="2400" b="1" dirty="0">
              <a:solidFill>
                <a:srgbClr val="0000FF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v"/>
            </a:pPr>
            <a:r>
              <a:rPr lang="ru-RU" dirty="0"/>
              <a:t>цветом глаз, волос, одежды и т. д. Цвет устанавливает кто- то из детей или гость группы</a:t>
            </a:r>
            <a:endParaRPr lang="ru-RU" sz="2400" dirty="0"/>
          </a:p>
          <a:p>
            <a:pPr marL="742950" lvl="1" indent="-285750">
              <a:buFont typeface="Wingdings" panose="05000000000000000000" pitchFamily="2" charset="2"/>
              <a:buChar char="v"/>
            </a:pPr>
            <a:r>
              <a:rPr lang="ru-RU" dirty="0" smtClean="0"/>
              <a:t>девочки- мальчики</a:t>
            </a:r>
            <a:endParaRPr lang="ru-RU" sz="2400" dirty="0"/>
          </a:p>
          <a:p>
            <a:pPr marL="742950" lvl="1" indent="-285750">
              <a:buFont typeface="Wingdings" panose="05000000000000000000" pitchFamily="2" charset="2"/>
              <a:buChar char="v"/>
            </a:pPr>
            <a:r>
              <a:rPr lang="ru-RU" dirty="0" smtClean="0"/>
              <a:t>игра- считалка</a:t>
            </a:r>
            <a:endParaRPr lang="ru-RU" sz="2400" dirty="0"/>
          </a:p>
          <a:p>
            <a:pPr marL="742950" lvl="1" indent="-285750">
              <a:buFont typeface="Wingdings" panose="05000000000000000000" pitchFamily="2" charset="2"/>
              <a:buChar char="v"/>
            </a:pPr>
            <a:r>
              <a:rPr lang="ru-RU" dirty="0" smtClean="0"/>
              <a:t>игра </a:t>
            </a:r>
            <a:r>
              <a:rPr lang="ru-RU" dirty="0"/>
              <a:t>"флюгер" : раскручивается любой предмет типа бутылочки или кегли - на кого покажет, тот делает выбор </a:t>
            </a:r>
            <a:r>
              <a:rPr lang="ru-RU" dirty="0" smtClean="0"/>
              <a:t>первым</a:t>
            </a:r>
            <a:endParaRPr lang="ru-RU" sz="2400" dirty="0"/>
          </a:p>
          <a:p>
            <a:pPr marL="742950" lvl="1" indent="-285750">
              <a:buFont typeface="Wingdings" panose="05000000000000000000" pitchFamily="2" charset="2"/>
              <a:buChar char="v"/>
            </a:pPr>
            <a:r>
              <a:rPr lang="ru-RU" dirty="0" smtClean="0"/>
              <a:t>жребий</a:t>
            </a:r>
            <a:r>
              <a:rPr lang="ru-RU" dirty="0"/>
              <a:t>: по кругу пускается шляпа со скрученными бумажками. На некоторых из них стоит определенный знак, который дает право сделать выбор первым и т. </a:t>
            </a:r>
            <a:r>
              <a:rPr lang="ru-RU" dirty="0" smtClean="0"/>
              <a:t>д.</a:t>
            </a:r>
            <a:endParaRPr lang="ru-RU" sz="2400" dirty="0"/>
          </a:p>
          <a:p>
            <a:pPr marL="742950" lvl="1" indent="-285750">
              <a:buFont typeface="Wingdings" panose="05000000000000000000" pitchFamily="2" charset="2"/>
              <a:buChar char="v"/>
            </a:pPr>
            <a:r>
              <a:rPr lang="ru-RU" dirty="0" smtClean="0"/>
              <a:t>вертушка </a:t>
            </a:r>
            <a:r>
              <a:rPr lang="ru-RU" dirty="0"/>
              <a:t>со стрелкой, </a:t>
            </a:r>
            <a:r>
              <a:rPr lang="ru-RU" dirty="0" smtClean="0"/>
              <a:t>юла</a:t>
            </a:r>
            <a:endParaRPr lang="ru-RU" sz="2400" dirty="0"/>
          </a:p>
          <a:p>
            <a:pPr marL="742950" lvl="1" indent="-285750">
              <a:buFont typeface="Wingdings" panose="05000000000000000000" pitchFamily="2" charset="2"/>
              <a:buChar char="v"/>
            </a:pPr>
            <a:r>
              <a:rPr lang="ru-RU" dirty="0" smtClean="0"/>
              <a:t>микрофон</a:t>
            </a:r>
            <a:r>
              <a:rPr lang="ru-RU" dirty="0"/>
              <a:t>, кукла и др. предметы, передаваемые по кругу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949026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04664"/>
            <a:ext cx="813690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  <a:latin typeface="+mj-lt"/>
              </a:rPr>
              <a:t>Методы и приемы организации детей на групповом сборе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1512449"/>
            <a:ext cx="8856984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>
                <a:solidFill>
                  <a:srgbClr val="0000FF"/>
                </a:solidFill>
              </a:rPr>
              <a:t>Предупреждение нежелательного поведения:</a:t>
            </a:r>
            <a:endParaRPr lang="ru-RU" sz="2400" b="1" dirty="0">
              <a:solidFill>
                <a:srgbClr val="0000FF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0000FF"/>
                </a:solidFill>
              </a:rPr>
              <a:t>рассадить детей</a:t>
            </a:r>
            <a:r>
              <a:rPr lang="ru-RU" dirty="0"/>
              <a:t> так, чтобы мальчики и девочки чередовались</a:t>
            </a:r>
            <a:endParaRPr lang="ru-RU" sz="2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0000FF"/>
                </a:solidFill>
              </a:rPr>
              <a:t>около ребенка</a:t>
            </a:r>
            <a:r>
              <a:rPr lang="ru-RU" dirty="0"/>
              <a:t>, требующего особенного внимания </a:t>
            </a:r>
            <a:r>
              <a:rPr lang="ru-RU" b="1" dirty="0">
                <a:solidFill>
                  <a:srgbClr val="0000FF"/>
                </a:solidFill>
              </a:rPr>
              <a:t>садится воспитатель </a:t>
            </a:r>
            <a:endParaRPr lang="ru-RU" b="1" dirty="0" smtClean="0">
              <a:solidFill>
                <a:srgbClr val="0000FF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dirty="0" smtClean="0"/>
              <a:t>по </a:t>
            </a:r>
            <a:r>
              <a:rPr lang="ru-RU" dirty="0"/>
              <a:t>ряду причин некоторые дети не могут сидеть спокойно даже в течении нескольких минут. </a:t>
            </a:r>
            <a:endParaRPr lang="ru-RU" dirty="0" smtClean="0"/>
          </a:p>
          <a:p>
            <a:pPr lvl="1"/>
            <a:r>
              <a:rPr lang="ru-RU" i="1" dirty="0" smtClean="0">
                <a:solidFill>
                  <a:srgbClr val="0000FF"/>
                </a:solidFill>
              </a:rPr>
              <a:t>Приготовьте </a:t>
            </a:r>
            <a:r>
              <a:rPr lang="ru-RU" i="1" dirty="0">
                <a:solidFill>
                  <a:srgbClr val="0000FF"/>
                </a:solidFill>
              </a:rPr>
              <a:t>для этого ребенка </a:t>
            </a:r>
            <a:r>
              <a:rPr lang="ru-RU" i="1" dirty="0" smtClean="0">
                <a:solidFill>
                  <a:srgbClr val="0000FF"/>
                </a:solidFill>
              </a:rPr>
              <a:t>какое-нибудь </a:t>
            </a:r>
            <a:r>
              <a:rPr lang="ru-RU" i="1" dirty="0">
                <a:solidFill>
                  <a:srgbClr val="0000FF"/>
                </a:solidFill>
              </a:rPr>
              <a:t>спокойное занятие или поручение</a:t>
            </a:r>
            <a:endParaRPr lang="ru-RU" sz="2400" i="1" dirty="0">
              <a:solidFill>
                <a:srgbClr val="0000FF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0000FF"/>
                </a:solidFill>
              </a:rPr>
              <a:t>Обозначение места каждого ребенка в круге каким-то </a:t>
            </a:r>
            <a:r>
              <a:rPr lang="ru-RU" b="1" dirty="0" smtClean="0">
                <a:solidFill>
                  <a:srgbClr val="0000FF"/>
                </a:solidFill>
              </a:rPr>
              <a:t>предметом            </a:t>
            </a:r>
            <a:r>
              <a:rPr lang="ru-RU" dirty="0" smtClean="0"/>
              <a:t>(подушечки</a:t>
            </a:r>
            <a:r>
              <a:rPr lang="ru-RU" dirty="0"/>
              <a:t>, карточки - символы, карточки для выбора, веревочка, обруч и т. д</a:t>
            </a:r>
            <a:r>
              <a:rPr lang="ru-RU" dirty="0" smtClean="0"/>
              <a:t>.)</a:t>
            </a:r>
          </a:p>
          <a:p>
            <a:pPr lvl="1" algn="just"/>
            <a:r>
              <a:rPr lang="ru-RU" i="1" dirty="0" smtClean="0"/>
              <a:t>Дети </a:t>
            </a:r>
            <a:r>
              <a:rPr lang="ru-RU" i="1" dirty="0"/>
              <a:t>могут занимать места в круге, исходя из даты своего рождения, с января по декабрь. </a:t>
            </a:r>
            <a:endParaRPr lang="ru-RU" i="1" dirty="0" smtClean="0"/>
          </a:p>
          <a:p>
            <a:pPr lvl="1" algn="just"/>
            <a:r>
              <a:rPr lang="ru-RU" i="1" dirty="0" smtClean="0"/>
              <a:t>Можно </a:t>
            </a:r>
            <a:r>
              <a:rPr lang="ru-RU" i="1" dirty="0"/>
              <a:t>положить таблички с написанными на них названиями месяца.</a:t>
            </a:r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val="2143838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04664"/>
            <a:ext cx="813690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  <a:latin typeface="+mj-lt"/>
              </a:rPr>
              <a:t>Методы и приемы организации детей на групповом сборе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916832"/>
            <a:ext cx="820891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0000FF"/>
                </a:solidFill>
              </a:rPr>
              <a:t>Предложите выбор для расшалившегося шумного ребенка:</a:t>
            </a:r>
            <a:endParaRPr lang="ru-RU" sz="2400" b="1" dirty="0">
              <a:solidFill>
                <a:srgbClr val="0000FF"/>
              </a:solidFill>
            </a:endParaRPr>
          </a:p>
          <a:p>
            <a:pPr lvl="1"/>
            <a:r>
              <a:rPr lang="ru-RU" dirty="0"/>
              <a:t>- уйти и выбрать себе занятие в центрах активности</a:t>
            </a:r>
            <a:endParaRPr lang="ru-RU" sz="2400" dirty="0"/>
          </a:p>
          <a:p>
            <a:pPr lvl="1"/>
            <a:r>
              <a:rPr lang="ru-RU" dirty="0"/>
              <a:t>- успокоиться и остаться вместе со всеми на групповом сборе</a:t>
            </a:r>
            <a:endParaRPr lang="ru-RU" sz="24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0000FF"/>
                </a:solidFill>
              </a:rPr>
              <a:t>Невербальные приемы организации </a:t>
            </a:r>
            <a:r>
              <a:rPr lang="ru-RU" dirty="0"/>
              <a:t>- специальные предметы - сигналы "Тишина", "Внимание", "Говори" ; жесты рукой</a:t>
            </a:r>
            <a:endParaRPr lang="ru-RU" sz="24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0000FF"/>
                </a:solidFill>
              </a:rPr>
              <a:t>Предмет определяет порядок выступления детей: </a:t>
            </a:r>
            <a:r>
              <a:rPr lang="ru-RU" dirty="0"/>
              <a:t>дети передают его по кругу: у кого предмет - тому предоставляется слово</a:t>
            </a:r>
            <a:endParaRPr lang="ru-RU" sz="24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0000FF"/>
                </a:solidFill>
              </a:rPr>
              <a:t>Обращение к правилам участия в дискуссии: </a:t>
            </a:r>
            <a:r>
              <a:rPr lang="ru-RU" dirty="0"/>
              <a:t>один говорит- остальные слушают; говорим по очереди; ты говоришь - мы слушаем, мы говорим - ты слушаешь и т. д.</a:t>
            </a:r>
            <a:endParaRPr lang="ru-RU" sz="24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0000FF"/>
                </a:solidFill>
              </a:rPr>
              <a:t>Игра - считалка</a:t>
            </a:r>
            <a:endParaRPr lang="ru-RU" sz="2400" b="1" dirty="0">
              <a:solidFill>
                <a:srgbClr val="0000FF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0000FF"/>
                </a:solidFill>
              </a:rPr>
              <a:t>Воспитатель понижает голос</a:t>
            </a:r>
            <a:endParaRPr lang="ru-RU" sz="2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192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43000" y="214313"/>
            <a:ext cx="7000875" cy="7699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rgbClr val="C00000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+mn-lt"/>
              </a:rPr>
              <a:t>Структура второго </a:t>
            </a:r>
            <a:r>
              <a:rPr lang="ru-RU" sz="4400" b="1" dirty="0" smtClean="0">
                <a:solidFill>
                  <a:srgbClr val="C00000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+mn-lt"/>
              </a:rPr>
              <a:t>сбора</a:t>
            </a:r>
            <a:endParaRPr lang="ru-RU" sz="4400" b="1" dirty="0">
              <a:solidFill>
                <a:srgbClr val="C00000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  <a:latin typeface="+mn-lt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405587664"/>
              </p:ext>
            </p:extLst>
          </p:nvPr>
        </p:nvGraphicFramePr>
        <p:xfrm>
          <a:off x="1285852" y="1428736"/>
          <a:ext cx="6715172" cy="46434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A44D98E-7B3F-4641-8E1E-ECB7A950AA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graphicEl>
                                              <a:dgm id="{EA44D98E-7B3F-4641-8E1E-ECB7A950AAE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graphicEl>
                                              <a:dgm id="{EA44D98E-7B3F-4641-8E1E-ECB7A950AA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graphicEl>
                                              <a:dgm id="{EA44D98E-7B3F-4641-8E1E-ECB7A950AA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0F49CA3-E43F-41DA-A2D9-935153755F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graphicEl>
                                              <a:dgm id="{B0F49CA3-E43F-41DA-A2D9-935153755F7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graphicEl>
                                              <a:dgm id="{B0F49CA3-E43F-41DA-A2D9-935153755F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graphicEl>
                                              <a:dgm id="{B0F49CA3-E43F-41DA-A2D9-935153755F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BE21888-1C75-4D79-B4D0-08D47DE8C7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graphicEl>
                                              <a:dgm id="{FBE21888-1C75-4D79-B4D0-08D47DE8C75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graphicEl>
                                              <a:dgm id="{FBE21888-1C75-4D79-B4D0-08D47DE8C7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graphicEl>
                                              <a:dgm id="{FBE21888-1C75-4D79-B4D0-08D47DE8C7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C988E8A-7023-4726-8AF0-5EF22BB971F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>
                                            <p:graphicEl>
                                              <a:dgm id="{1C988E8A-7023-4726-8AF0-5EF22BB971F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graphicEl>
                                              <a:dgm id="{1C988E8A-7023-4726-8AF0-5EF22BB971F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graphicEl>
                                              <a:dgm id="{1C988E8A-7023-4726-8AF0-5EF22BB971F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120B663-DB5D-436E-9583-8046FAAE33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>
                                            <p:graphicEl>
                                              <a:dgm id="{8120B663-DB5D-436E-9583-8046FAAE336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graphicEl>
                                              <a:dgm id="{8120B663-DB5D-436E-9583-8046FAAE33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graphicEl>
                                              <a:dgm id="{8120B663-DB5D-436E-9583-8046FAAE33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E143696-91E5-4E5C-8313-B1C884F536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">
                                            <p:graphicEl>
                                              <a:dgm id="{EE143696-91E5-4E5C-8313-B1C884F536C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>
                                            <p:graphicEl>
                                              <a:dgm id="{EE143696-91E5-4E5C-8313-B1C884F536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>
                                            <p:graphicEl>
                                              <a:dgm id="{EE143696-91E5-4E5C-8313-B1C884F536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5033BBD-E1F2-473E-B6CA-A08245A83AC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">
                                            <p:graphicEl>
                                              <a:dgm id="{35033BBD-E1F2-473E-B6CA-A08245A83AC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graphicEl>
                                              <a:dgm id="{35033BBD-E1F2-473E-B6CA-A08245A83AC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>
                                            <p:graphicEl>
                                              <a:dgm id="{35033BBD-E1F2-473E-B6CA-A08245A83AC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00188" y="357188"/>
            <a:ext cx="6072187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rgbClr val="C00000"/>
                </a:solidFill>
              </a:rPr>
              <a:t>Вечерний </a:t>
            </a:r>
            <a:r>
              <a:rPr lang="ru-RU" sz="2000" b="1" dirty="0" smtClean="0">
                <a:solidFill>
                  <a:srgbClr val="C00000"/>
                </a:solidFill>
              </a:rPr>
              <a:t>сбор в группе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968844"/>
            <a:ext cx="3168352" cy="563262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976285"/>
            <a:ext cx="3184452" cy="56612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482427"/>
            <a:ext cx="3249361" cy="577664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482427"/>
            <a:ext cx="3237123" cy="5754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38688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188640"/>
            <a:ext cx="3540555" cy="628253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8810" b="-7770"/>
          <a:stretch/>
        </p:blipFill>
        <p:spPr>
          <a:xfrm>
            <a:off x="4967536" y="188640"/>
            <a:ext cx="4176464" cy="67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463080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3"/>
          <p:cNvSpPr txBox="1">
            <a:spLocks noChangeArrowheads="1"/>
          </p:cNvSpPr>
          <p:nvPr/>
        </p:nvSpPr>
        <p:spPr bwMode="auto">
          <a:xfrm>
            <a:off x="714375" y="142875"/>
            <a:ext cx="792956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400" b="1" dirty="0">
                <a:solidFill>
                  <a:srgbClr val="C00000"/>
                </a:solidFill>
                <a:latin typeface="Calibri" pitchFamily="34" charset="0"/>
              </a:rPr>
              <a:t>Умения, формируемые во время проведения</a:t>
            </a:r>
          </a:p>
          <a:p>
            <a:pPr algn="ctr" eaLnBrk="1" hangingPunct="1"/>
            <a:r>
              <a:rPr lang="ru-RU" altLang="ru-RU" sz="2400" b="1" dirty="0">
                <a:solidFill>
                  <a:srgbClr val="C00000"/>
                </a:solidFill>
                <a:latin typeface="Calibri" pitchFamily="34" charset="0"/>
              </a:rPr>
              <a:t> группового сбора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85750" y="1071563"/>
            <a:ext cx="2571750" cy="5572125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357563" y="1071563"/>
            <a:ext cx="2571750" cy="5643562"/>
          </a:xfrm>
          <a:prstGeom prst="roundRect">
            <a:avLst>
              <a:gd name="adj" fmla="val 30000"/>
            </a:avLst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286500" y="1000125"/>
            <a:ext cx="2571750" cy="564356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318" name="TextBox 7"/>
          <p:cNvSpPr txBox="1">
            <a:spLocks noChangeArrowheads="1"/>
          </p:cNvSpPr>
          <p:nvPr/>
        </p:nvSpPr>
        <p:spPr bwMode="auto">
          <a:xfrm>
            <a:off x="428625" y="1214438"/>
            <a:ext cx="2357438" cy="4001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000" b="1" u="sng" dirty="0">
                <a:latin typeface="Calibri" pitchFamily="34" charset="0"/>
              </a:rPr>
              <a:t>Коммуникативные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ru-RU" altLang="ru-RU" b="1" dirty="0">
                <a:latin typeface="Calibri" pitchFamily="34" charset="0"/>
              </a:rPr>
              <a:t>Умение слушать друг друга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ru-RU" altLang="ru-RU" b="1" dirty="0">
                <a:latin typeface="Calibri" pitchFamily="34" charset="0"/>
              </a:rPr>
              <a:t>Умение обратиться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ru-RU" altLang="ru-RU" b="1" dirty="0">
                <a:latin typeface="Calibri" pitchFamily="34" charset="0"/>
              </a:rPr>
              <a:t>Умение высказать свое мнение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ru-RU" altLang="ru-RU" b="1" dirty="0">
                <a:latin typeface="Calibri" pitchFamily="34" charset="0"/>
              </a:rPr>
              <a:t>Работать в парах, группах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ru-RU" altLang="ru-RU" b="1" dirty="0">
                <a:latin typeface="Calibri" pitchFamily="34" charset="0"/>
              </a:rPr>
              <a:t>Умение договориться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ru-RU" altLang="ru-RU" b="1" dirty="0">
                <a:latin typeface="Calibri" pitchFamily="34" charset="0"/>
              </a:rPr>
              <a:t>Решать проблемы с помощью слов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ru-RU" altLang="ru-RU" b="1" dirty="0" smtClean="0">
                <a:latin typeface="Calibri" pitchFamily="34" charset="0"/>
              </a:rPr>
              <a:t>Умение выступать перед группой</a:t>
            </a:r>
            <a:endParaRPr lang="ru-RU" altLang="ru-RU" b="1" dirty="0">
              <a:latin typeface="Calibri" pitchFamily="34" charset="0"/>
            </a:endParaRPr>
          </a:p>
        </p:txBody>
      </p:sp>
      <p:sp>
        <p:nvSpPr>
          <p:cNvPr id="13319" name="TextBox 8"/>
          <p:cNvSpPr txBox="1">
            <a:spLocks noChangeArrowheads="1"/>
          </p:cNvSpPr>
          <p:nvPr/>
        </p:nvSpPr>
        <p:spPr bwMode="auto">
          <a:xfrm>
            <a:off x="3571875" y="1214438"/>
            <a:ext cx="2143125" cy="5386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000" b="1" u="sng" dirty="0">
                <a:latin typeface="Calibri" pitchFamily="34" charset="0"/>
              </a:rPr>
              <a:t>Академические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ru-RU" altLang="ru-RU" b="1" dirty="0">
                <a:latin typeface="Calibri" pitchFamily="34" charset="0"/>
              </a:rPr>
              <a:t>Речевые навыки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ru-RU" altLang="ru-RU" b="1" dirty="0">
                <a:latin typeface="Calibri" pitchFamily="34" charset="0"/>
              </a:rPr>
              <a:t>Расширение словарного запаса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ru-RU" altLang="ru-RU" b="1" dirty="0" smtClean="0">
                <a:latin typeface="Calibri" pitchFamily="34" charset="0"/>
              </a:rPr>
              <a:t>Умение </a:t>
            </a:r>
            <a:r>
              <a:rPr lang="ru-RU" altLang="ru-RU" b="1" dirty="0">
                <a:latin typeface="Calibri" pitchFamily="34" charset="0"/>
              </a:rPr>
              <a:t>работать с изученной информацией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ru-RU" altLang="ru-RU" b="1" dirty="0">
                <a:latin typeface="Calibri" pitchFamily="34" charset="0"/>
              </a:rPr>
              <a:t>Умение решать творческие задачи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ru-RU" altLang="ru-RU" b="1" dirty="0">
                <a:latin typeface="Calibri" pitchFamily="34" charset="0"/>
              </a:rPr>
              <a:t>Умение оценить и проанализировать материалы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ru-RU" altLang="ru-RU" b="1" dirty="0">
                <a:latin typeface="Calibri" pitchFamily="34" charset="0"/>
              </a:rPr>
              <a:t>Умение самостоятельно пополнять </a:t>
            </a:r>
            <a:r>
              <a:rPr lang="ru-RU" altLang="ru-RU" b="1" dirty="0" smtClean="0">
                <a:latin typeface="Calibri" pitchFamily="34" charset="0"/>
              </a:rPr>
              <a:t>знания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ru-RU" altLang="ru-RU" b="1" dirty="0" smtClean="0">
                <a:latin typeface="Calibri" pitchFamily="34" charset="0"/>
              </a:rPr>
              <a:t>Познавательная мотивация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ru-RU" altLang="ru-RU" b="1" dirty="0" smtClean="0">
                <a:latin typeface="Calibri" pitchFamily="34" charset="0"/>
              </a:rPr>
              <a:t>Умение внести предложение</a:t>
            </a:r>
            <a:endParaRPr lang="ru-RU" altLang="ru-RU" b="1" dirty="0">
              <a:latin typeface="Calibri" pitchFamily="34" charset="0"/>
            </a:endParaRPr>
          </a:p>
        </p:txBody>
      </p:sp>
      <p:sp>
        <p:nvSpPr>
          <p:cNvPr id="13320" name="TextBox 9"/>
          <p:cNvSpPr txBox="1">
            <a:spLocks noChangeArrowheads="1"/>
          </p:cNvSpPr>
          <p:nvPr/>
        </p:nvSpPr>
        <p:spPr bwMode="auto">
          <a:xfrm>
            <a:off x="6572250" y="1214438"/>
            <a:ext cx="2071688" cy="1508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000" b="1" u="sng" dirty="0">
                <a:latin typeface="Calibri" pitchFamily="34" charset="0"/>
              </a:rPr>
              <a:t>Социальные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ru-RU" altLang="ru-RU" b="1" dirty="0">
                <a:latin typeface="Calibri" pitchFamily="34" charset="0"/>
              </a:rPr>
              <a:t>Терпимое отношение к другим людям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ru-RU" altLang="ru-RU" b="1" dirty="0">
                <a:latin typeface="Calibri" pitchFamily="34" charset="0"/>
              </a:rPr>
              <a:t>Забота о </a:t>
            </a:r>
            <a:r>
              <a:rPr lang="ru-RU" altLang="ru-RU" b="1" dirty="0" smtClean="0">
                <a:latin typeface="Calibri" pitchFamily="34" charset="0"/>
              </a:rPr>
              <a:t>других</a:t>
            </a:r>
            <a:endParaRPr lang="ru-RU" altLang="ru-RU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TextBox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45043" y="1988840"/>
            <a:ext cx="5544616" cy="2927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210809" y="4088349"/>
            <a:ext cx="8496944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800" b="1" dirty="0" smtClean="0">
                <a:solidFill>
                  <a:srgbClr val="0070C0"/>
                </a:solidFill>
                <a:latin typeface="Calibri" pitchFamily="34" charset="0"/>
              </a:rPr>
              <a:t>Примерная продолжительность </a:t>
            </a:r>
            <a:r>
              <a:rPr lang="ru-RU" altLang="ru-RU" sz="2800" b="1" dirty="0">
                <a:solidFill>
                  <a:srgbClr val="0070C0"/>
                </a:solidFill>
                <a:latin typeface="Calibri" pitchFamily="34" charset="0"/>
              </a:rPr>
              <a:t>группового сбора:</a:t>
            </a:r>
          </a:p>
          <a:p>
            <a:pPr algn="ctr" eaLnBrk="1" hangingPunct="1"/>
            <a:r>
              <a:rPr lang="ru-RU" altLang="ru-RU" sz="2000" b="1" i="1" dirty="0" smtClean="0">
                <a:latin typeface="Calibri" pitchFamily="34" charset="0"/>
              </a:rPr>
              <a:t>младшая </a:t>
            </a:r>
            <a:r>
              <a:rPr lang="ru-RU" altLang="ru-RU" sz="2000" b="1" i="1" dirty="0">
                <a:latin typeface="Calibri" pitchFamily="34" charset="0"/>
              </a:rPr>
              <a:t>группа – 5-10 мин</a:t>
            </a:r>
          </a:p>
          <a:p>
            <a:pPr algn="ctr" eaLnBrk="1" hangingPunct="1"/>
            <a:r>
              <a:rPr lang="ru-RU" altLang="ru-RU" sz="2000" b="1" i="1" dirty="0" smtClean="0">
                <a:latin typeface="Calibri" pitchFamily="34" charset="0"/>
              </a:rPr>
              <a:t>Средняя группа </a:t>
            </a:r>
            <a:r>
              <a:rPr lang="ru-RU" altLang="ru-RU" sz="2000" b="1" i="1" dirty="0">
                <a:latin typeface="Calibri" pitchFamily="34" charset="0"/>
              </a:rPr>
              <a:t>– 10 мин</a:t>
            </a:r>
          </a:p>
          <a:p>
            <a:pPr algn="ctr" eaLnBrk="1" hangingPunct="1"/>
            <a:r>
              <a:rPr lang="ru-RU" altLang="ru-RU" sz="2000" b="1" i="1" dirty="0" smtClean="0">
                <a:latin typeface="Calibri" pitchFamily="34" charset="0"/>
              </a:rPr>
              <a:t>Старшая</a:t>
            </a:r>
            <a:r>
              <a:rPr lang="ru-RU" altLang="ru-RU" sz="2000" b="1" i="1" dirty="0">
                <a:latin typeface="Calibri" pitchFamily="34" charset="0"/>
              </a:rPr>
              <a:t>, подготовительная группы – 15 мин</a:t>
            </a:r>
          </a:p>
        </p:txBody>
      </p:sp>
      <p:sp>
        <p:nvSpPr>
          <p:cNvPr id="13" name="Oval 4"/>
          <p:cNvSpPr>
            <a:spLocks noChangeArrowheads="1"/>
          </p:cNvSpPr>
          <p:nvPr/>
        </p:nvSpPr>
        <p:spPr bwMode="auto">
          <a:xfrm>
            <a:off x="1619672" y="336682"/>
            <a:ext cx="6165874" cy="3862759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rgbClr val="CC0099"/>
              </a:solidFill>
              <a:latin typeface="+mj-lt"/>
            </a:endParaRPr>
          </a:p>
        </p:txBody>
      </p:sp>
      <p:sp>
        <p:nvSpPr>
          <p:cNvPr id="14" name="Oval 6"/>
          <p:cNvSpPr>
            <a:spLocks noChangeArrowheads="1"/>
          </p:cNvSpPr>
          <p:nvPr/>
        </p:nvSpPr>
        <p:spPr bwMode="auto">
          <a:xfrm>
            <a:off x="1569028" y="1173925"/>
            <a:ext cx="2890253" cy="2225997"/>
          </a:xfrm>
          <a:prstGeom prst="ellipse">
            <a:avLst/>
          </a:prstGeom>
          <a:solidFill>
            <a:srgbClr val="92D050"/>
          </a:solidFill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</a:rPr>
              <a:t>Групповые</a:t>
            </a:r>
            <a:r>
              <a:rPr lang="ru-RU" sz="2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</a:rPr>
              <a:t> сборы</a:t>
            </a:r>
          </a:p>
        </p:txBody>
      </p:sp>
      <p:sp>
        <p:nvSpPr>
          <p:cNvPr id="4101" name="Text Box 11"/>
          <p:cNvSpPr txBox="1">
            <a:spLocks noChangeArrowheads="1"/>
          </p:cNvSpPr>
          <p:nvPr/>
        </p:nvSpPr>
        <p:spPr bwMode="auto">
          <a:xfrm>
            <a:off x="4349373" y="1428751"/>
            <a:ext cx="1320564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</a:rPr>
              <a:t>Утренний</a:t>
            </a:r>
          </a:p>
          <a:p>
            <a:pPr algn="ctr" eaLnBrk="1" hangingPunct="1"/>
            <a:r>
              <a:rPr lang="ru-RU" alt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</a:rPr>
              <a:t>сбор</a:t>
            </a:r>
          </a:p>
        </p:txBody>
      </p:sp>
      <p:sp>
        <p:nvSpPr>
          <p:cNvPr id="4102" name="AutoShape 12"/>
          <p:cNvSpPr>
            <a:spLocks noChangeArrowheads="1"/>
          </p:cNvSpPr>
          <p:nvPr/>
        </p:nvSpPr>
        <p:spPr bwMode="auto">
          <a:xfrm rot="2338930">
            <a:off x="6345326" y="1701177"/>
            <a:ext cx="1312172" cy="340221"/>
          </a:xfrm>
          <a:prstGeom prst="curvedDownArrow">
            <a:avLst>
              <a:gd name="adj1" fmla="val 83410"/>
              <a:gd name="adj2" fmla="val 166845"/>
              <a:gd name="adj3" fmla="val 33333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>
              <a:latin typeface="Calibri" pitchFamily="34" charset="0"/>
            </a:endParaRPr>
          </a:p>
        </p:txBody>
      </p:sp>
      <p:sp>
        <p:nvSpPr>
          <p:cNvPr id="4103" name="Text Box 14"/>
          <p:cNvSpPr txBox="1">
            <a:spLocks noChangeArrowheads="1"/>
          </p:cNvSpPr>
          <p:nvPr/>
        </p:nvSpPr>
        <p:spPr bwMode="auto">
          <a:xfrm>
            <a:off x="5796136" y="538164"/>
            <a:ext cx="133301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</a:rPr>
              <a:t>Итоговый</a:t>
            </a:r>
          </a:p>
          <a:p>
            <a:pPr eaLnBrk="1" hangingPunct="1"/>
            <a:r>
              <a:rPr lang="ru-RU" alt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</a:rPr>
              <a:t>Сбор (вечером)</a:t>
            </a:r>
            <a:endParaRPr lang="ru-RU" alt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j-lt"/>
            </a:endParaRPr>
          </a:p>
        </p:txBody>
      </p:sp>
      <p:sp>
        <p:nvSpPr>
          <p:cNvPr id="20" name="Oval 18"/>
          <p:cNvSpPr>
            <a:spLocks noChangeArrowheads="1"/>
          </p:cNvSpPr>
          <p:nvPr/>
        </p:nvSpPr>
        <p:spPr bwMode="auto">
          <a:xfrm>
            <a:off x="5879397" y="2318115"/>
            <a:ext cx="2715882" cy="1728192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0000CC"/>
                </a:solidFill>
                <a:latin typeface="Times New Roman" pitchFamily="18" charset="0"/>
              </a:rPr>
              <a:t>Итоговый тематический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0000CC"/>
                </a:solidFill>
                <a:latin typeface="Times New Roman" pitchFamily="18" charset="0"/>
              </a:rPr>
              <a:t>сбор, </a:t>
            </a:r>
            <a:r>
              <a:rPr lang="ru-RU" sz="1600" b="1" dirty="0" smtClean="0">
                <a:solidFill>
                  <a:srgbClr val="0000CC"/>
                </a:solidFill>
                <a:latin typeface="Times New Roman" pitchFamily="18" charset="0"/>
              </a:rPr>
              <a:t>презентация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rgbClr val="0000CC"/>
                </a:solidFill>
                <a:latin typeface="Times New Roman" pitchFamily="18" charset="0"/>
              </a:rPr>
              <a:t>результатов деятельности</a:t>
            </a:r>
            <a:endParaRPr lang="ru-RU" sz="1600" b="1" dirty="0">
              <a:solidFill>
                <a:srgbClr val="0000CC"/>
              </a:solidFill>
              <a:latin typeface="Times New Roman" pitchFamily="18" charset="0"/>
            </a:endParaRPr>
          </a:p>
        </p:txBody>
      </p:sp>
      <p:sp>
        <p:nvSpPr>
          <p:cNvPr id="4107" name="AutoShape 20"/>
          <p:cNvSpPr>
            <a:spLocks noChangeArrowheads="1"/>
          </p:cNvSpPr>
          <p:nvPr/>
        </p:nvSpPr>
        <p:spPr bwMode="auto">
          <a:xfrm>
            <a:off x="3823554" y="376238"/>
            <a:ext cx="1972582" cy="296800"/>
          </a:xfrm>
          <a:prstGeom prst="curvedDownArrow">
            <a:avLst>
              <a:gd name="adj1" fmla="val 83410"/>
              <a:gd name="adj2" fmla="val 166845"/>
              <a:gd name="adj3" fmla="val 33333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>
              <a:latin typeface="Calibri" pitchFamily="34" charset="0"/>
            </a:endParaRPr>
          </a:p>
        </p:txBody>
      </p:sp>
      <p:sp>
        <p:nvSpPr>
          <p:cNvPr id="22" name="Oval 5"/>
          <p:cNvSpPr>
            <a:spLocks noChangeArrowheads="1"/>
          </p:cNvSpPr>
          <p:nvPr/>
        </p:nvSpPr>
        <p:spPr bwMode="auto">
          <a:xfrm>
            <a:off x="1569028" y="785813"/>
            <a:ext cx="4431722" cy="2815231"/>
          </a:xfrm>
          <a:prstGeom prst="ellipse">
            <a:avLst/>
          </a:prstGeom>
          <a:noFill/>
          <a:ln w="28575">
            <a:solidFill>
              <a:srgbClr val="0000CC"/>
            </a:solidFill>
            <a:prstDash val="solid"/>
            <a:round/>
            <a:headEnd/>
            <a:tailEnd/>
          </a:ln>
          <a:effectLst>
            <a:outerShdw dist="107763" dir="189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>
              <a:latin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73711" y="5534561"/>
            <a:ext cx="83383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/>
              <a:t>Время проведения утреннего сбора</a:t>
            </a:r>
            <a:r>
              <a:rPr lang="ru-RU" sz="1600" dirty="0" smtClean="0"/>
              <a:t>:</a:t>
            </a:r>
          </a:p>
          <a:p>
            <a:r>
              <a:rPr lang="ru-RU" sz="1600" b="1" dirty="0">
                <a:solidFill>
                  <a:srgbClr val="0000FF"/>
                </a:solidFill>
              </a:rPr>
              <a:t>— </a:t>
            </a:r>
            <a:r>
              <a:rPr lang="ru-RU" sz="1600" b="1" dirty="0" smtClean="0">
                <a:solidFill>
                  <a:srgbClr val="0000FF"/>
                </a:solidFill>
              </a:rPr>
              <a:t>до завтрака, </a:t>
            </a:r>
            <a:r>
              <a:rPr lang="ru-RU" sz="1600" dirty="0"/>
              <a:t>перед утренней зарядкой;</a:t>
            </a:r>
          </a:p>
          <a:p>
            <a:r>
              <a:rPr lang="ru-RU" sz="1600" dirty="0" smtClean="0"/>
              <a:t> </a:t>
            </a:r>
            <a:r>
              <a:rPr lang="ru-RU" sz="1600" b="1" dirty="0" smtClean="0">
                <a:solidFill>
                  <a:srgbClr val="0000FF"/>
                </a:solidFill>
              </a:rPr>
              <a:t>— </a:t>
            </a:r>
            <a:r>
              <a:rPr lang="ru-RU" sz="1600" b="1" dirty="0">
                <a:solidFill>
                  <a:srgbClr val="0000FF"/>
                </a:solidFill>
              </a:rPr>
              <a:t>после завтрака</a:t>
            </a:r>
            <a:r>
              <a:rPr lang="ru-RU" sz="1600" dirty="0"/>
              <a:t>, перед занятиями в центрах </a:t>
            </a:r>
            <a:r>
              <a:rPr lang="ru-RU" sz="1600" dirty="0" smtClean="0"/>
              <a:t>активности</a:t>
            </a:r>
            <a:r>
              <a:rPr lang="ru-RU" sz="1600" dirty="0"/>
              <a:t>.</a:t>
            </a:r>
          </a:p>
        </p:txBody>
      </p:sp>
      <p:sp>
        <p:nvSpPr>
          <p:cNvPr id="15" name="AutoShape 12"/>
          <p:cNvSpPr>
            <a:spLocks noChangeArrowheads="1"/>
          </p:cNvSpPr>
          <p:nvPr/>
        </p:nvSpPr>
        <p:spPr bwMode="auto">
          <a:xfrm>
            <a:off x="3190140" y="1177925"/>
            <a:ext cx="1605697" cy="296800"/>
          </a:xfrm>
          <a:prstGeom prst="curvedDownArrow">
            <a:avLst>
              <a:gd name="adj1" fmla="val 83410"/>
              <a:gd name="adj2" fmla="val 166845"/>
              <a:gd name="adj3" fmla="val 33333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1028"/>
          <p:cNvSpPr>
            <a:spLocks noChangeArrowheads="1"/>
          </p:cNvSpPr>
          <p:nvPr/>
        </p:nvSpPr>
        <p:spPr bwMode="auto">
          <a:xfrm>
            <a:off x="1443038" y="228600"/>
            <a:ext cx="6705600" cy="60198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5" name="Oval 1029"/>
          <p:cNvSpPr>
            <a:spLocks noChangeArrowheads="1"/>
          </p:cNvSpPr>
          <p:nvPr/>
        </p:nvSpPr>
        <p:spPr bwMode="auto">
          <a:xfrm>
            <a:off x="681038" y="228600"/>
            <a:ext cx="3581400" cy="25146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>
              <a:latin typeface="Times New Roman" pitchFamily="18" charset="0"/>
            </a:endParaRPr>
          </a:p>
        </p:txBody>
      </p:sp>
      <p:sp>
        <p:nvSpPr>
          <p:cNvPr id="5124" name="Text Box 1031"/>
          <p:cNvSpPr txBox="1">
            <a:spLocks noChangeArrowheads="1"/>
          </p:cNvSpPr>
          <p:nvPr/>
        </p:nvSpPr>
        <p:spPr bwMode="auto">
          <a:xfrm>
            <a:off x="1120775" y="642938"/>
            <a:ext cx="2879725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400" b="1" dirty="0">
                <a:solidFill>
                  <a:srgbClr val="A50021"/>
                </a:solidFill>
                <a:latin typeface="+mj-lt"/>
              </a:rPr>
              <a:t>Организация группового</a:t>
            </a:r>
          </a:p>
          <a:p>
            <a:pPr algn="ctr" eaLnBrk="1" hangingPunct="1"/>
            <a:r>
              <a:rPr lang="ru-RU" altLang="ru-RU" sz="2400" b="1" dirty="0">
                <a:solidFill>
                  <a:srgbClr val="A50021"/>
                </a:solidFill>
                <a:latin typeface="+mj-lt"/>
              </a:rPr>
              <a:t> сбора</a:t>
            </a:r>
          </a:p>
          <a:p>
            <a:pPr algn="ctr" eaLnBrk="1" hangingPunct="1"/>
            <a:r>
              <a:rPr lang="ru-RU" altLang="ru-RU" sz="2400" b="1" dirty="0">
                <a:solidFill>
                  <a:srgbClr val="A50021"/>
                </a:solidFill>
                <a:latin typeface="+mj-lt"/>
              </a:rPr>
              <a:t>предполагает</a:t>
            </a:r>
          </a:p>
        </p:txBody>
      </p:sp>
      <p:sp>
        <p:nvSpPr>
          <p:cNvPr id="8" name="AutoShape 1032"/>
          <p:cNvSpPr>
            <a:spLocks noChangeArrowheads="1"/>
          </p:cNvSpPr>
          <p:nvPr/>
        </p:nvSpPr>
        <p:spPr bwMode="auto">
          <a:xfrm>
            <a:off x="1763688" y="2898274"/>
            <a:ext cx="7272808" cy="3071813"/>
          </a:xfrm>
          <a:prstGeom prst="foldedCorner">
            <a:avLst>
              <a:gd name="adj" fmla="val 1250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latin typeface="Times New Roman" pitchFamily="18" charset="0"/>
            </a:endParaRPr>
          </a:p>
        </p:txBody>
      </p:sp>
      <p:sp>
        <p:nvSpPr>
          <p:cNvPr id="5126" name="TextBox 8"/>
          <p:cNvSpPr txBox="1">
            <a:spLocks noChangeArrowheads="1"/>
          </p:cNvSpPr>
          <p:nvPr/>
        </p:nvSpPr>
        <p:spPr bwMode="auto">
          <a:xfrm>
            <a:off x="1835696" y="3717032"/>
            <a:ext cx="7056781" cy="1200329"/>
          </a:xfrm>
          <a:prstGeom prst="rect">
            <a:avLst/>
          </a:prstGeom>
          <a:ln/>
          <a:ex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b="1" dirty="0" smtClean="0">
                <a:latin typeface="Times New Roman" pitchFamily="18" charset="0"/>
              </a:rPr>
              <a:t>* </a:t>
            </a:r>
            <a:r>
              <a:rPr lang="ru-RU" altLang="ru-RU" b="1" dirty="0" smtClean="0">
                <a:latin typeface="+mj-lt"/>
              </a:rPr>
              <a:t>Установленное </a:t>
            </a:r>
            <a:r>
              <a:rPr lang="ru-RU" altLang="ru-RU" b="1" dirty="0">
                <a:latin typeface="+mj-lt"/>
              </a:rPr>
              <a:t>время проведения </a:t>
            </a:r>
            <a:r>
              <a:rPr lang="ru-RU" altLang="ru-RU" b="1" dirty="0" smtClean="0">
                <a:latin typeface="+mj-lt"/>
              </a:rPr>
              <a:t>группового сбора </a:t>
            </a:r>
            <a:r>
              <a:rPr lang="ru-RU" altLang="ru-RU" b="1" dirty="0">
                <a:latin typeface="+mj-lt"/>
              </a:rPr>
              <a:t>в режиме дня</a:t>
            </a:r>
          </a:p>
          <a:p>
            <a:pPr eaLnBrk="1" hangingPunct="1"/>
            <a:r>
              <a:rPr lang="ru-RU" altLang="ru-RU" b="1" dirty="0">
                <a:latin typeface="+mj-lt"/>
              </a:rPr>
              <a:t>*Специально оборудованное место группового сбора</a:t>
            </a:r>
          </a:p>
          <a:p>
            <a:pPr eaLnBrk="1" hangingPunct="1"/>
            <a:r>
              <a:rPr lang="ru-RU" altLang="ru-RU" b="1" dirty="0">
                <a:latin typeface="+mj-lt"/>
              </a:rPr>
              <a:t>*Наличие </a:t>
            </a:r>
            <a:r>
              <a:rPr lang="ru-RU" altLang="ru-RU" b="1" dirty="0" smtClean="0">
                <a:latin typeface="+mj-lt"/>
              </a:rPr>
              <a:t>структуры (алгоритма)</a:t>
            </a:r>
            <a:endParaRPr lang="ru-RU" altLang="ru-RU" b="1" dirty="0">
              <a:latin typeface="+mj-lt"/>
            </a:endParaRPr>
          </a:p>
          <a:p>
            <a:pPr eaLnBrk="1" hangingPunct="1"/>
            <a:r>
              <a:rPr lang="ru-RU" altLang="ru-RU" b="1" dirty="0" smtClean="0">
                <a:latin typeface="+mj-lt"/>
              </a:rPr>
              <a:t>*</a:t>
            </a:r>
            <a:r>
              <a:rPr lang="ru-RU" altLang="ru-RU" b="1" dirty="0">
                <a:latin typeface="+mj-lt"/>
              </a:rPr>
              <a:t>Учет интересов и непосредственного жизненного </a:t>
            </a:r>
            <a:r>
              <a:rPr lang="ru-RU" altLang="ru-RU" b="1" dirty="0" smtClean="0">
                <a:latin typeface="+mj-lt"/>
              </a:rPr>
              <a:t>опыта детей</a:t>
            </a:r>
            <a:endParaRPr lang="ru-RU" altLang="ru-RU" b="1" dirty="0">
              <a:latin typeface="+mj-lt"/>
            </a:endParaRPr>
          </a:p>
        </p:txBody>
      </p:sp>
      <p:sp>
        <p:nvSpPr>
          <p:cNvPr id="5127" name="AutoShape 1033"/>
          <p:cNvSpPr>
            <a:spLocks noChangeArrowheads="1"/>
          </p:cNvSpPr>
          <p:nvPr/>
        </p:nvSpPr>
        <p:spPr bwMode="auto">
          <a:xfrm>
            <a:off x="990600" y="2438400"/>
            <a:ext cx="733425" cy="1214438"/>
          </a:xfrm>
          <a:prstGeom prst="curvedRightArrow">
            <a:avLst>
              <a:gd name="adj1" fmla="val 33117"/>
              <a:gd name="adj2" fmla="val 66234"/>
              <a:gd name="adj3" fmla="val 33333"/>
            </a:avLst>
          </a:prstGeom>
          <a:gradFill rotWithShape="0">
            <a:gsLst>
              <a:gs pos="0">
                <a:srgbClr val="74DD5F"/>
              </a:gs>
              <a:gs pos="100000">
                <a:srgbClr val="EAF862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solidFill>
                  <a:srgbClr val="C00000"/>
                </a:solidFill>
                <a:latin typeface="+mn-lt"/>
              </a:rPr>
              <a:t>Место группового сбора</a:t>
            </a:r>
            <a:endParaRPr lang="ru-RU" sz="32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459047"/>
            <a:ext cx="763284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месте проведения групповых сборов должны быть сосредоточены такие </a:t>
            </a:r>
            <a:r>
              <a:rPr lang="ru-RU" b="1" dirty="0" smtClean="0">
                <a:solidFill>
                  <a:srgbClr val="0000FF"/>
                </a:solidFill>
              </a:rPr>
              <a:t>дидактические средства</a:t>
            </a:r>
            <a:r>
              <a:rPr lang="ru-RU" dirty="0" smtClean="0"/>
              <a:t>, как: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календари природы, погоды,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модели </a:t>
            </a:r>
            <a:r>
              <a:rPr lang="ru-RU" dirty="0"/>
              <a:t>недели, месяца, </a:t>
            </a:r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правила группы </a:t>
            </a:r>
            <a:r>
              <a:rPr lang="ru-RU" dirty="0"/>
              <a:t>(</a:t>
            </a:r>
            <a:r>
              <a:rPr lang="ru-RU" altLang="ru-RU" dirty="0"/>
              <a:t>оформляются в виде рисунков и символов)</a:t>
            </a:r>
            <a:r>
              <a:rPr lang="ru-RU" dirty="0"/>
              <a:t>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материалы по теме недели </a:t>
            </a:r>
            <a:r>
              <a:rPr lang="ru-RU" dirty="0"/>
              <a:t>— </a:t>
            </a:r>
            <a:r>
              <a:rPr lang="ru-RU" i="1" dirty="0">
                <a:solidFill>
                  <a:srgbClr val="0000FF"/>
                </a:solidFill>
              </a:rPr>
              <a:t>все то, что может являться темой для ежедневного обсуждения. </a:t>
            </a:r>
            <a:endParaRPr lang="ru-RU" i="1" dirty="0" smtClean="0">
              <a:solidFill>
                <a:srgbClr val="0000FF"/>
              </a:solidFill>
            </a:endParaRPr>
          </a:p>
        </p:txBody>
      </p:sp>
      <p:pic>
        <p:nvPicPr>
          <p:cNvPr id="3074" name="Picture 2" descr="C:\Users\Пользователь\Desktop\Мама\ИНКО\семинар\новое\05_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3501008"/>
            <a:ext cx="3245838" cy="2856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7544" y="395164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Необходимо также, чтобы под рукой воспитателя был магнитофон, звоночек, погремушки, игрушки и картинки, чтобы не отвлекаться на поиски необходимых средств.</a:t>
            </a:r>
          </a:p>
        </p:txBody>
      </p:sp>
    </p:spTree>
    <p:extLst>
      <p:ext uri="{BB962C8B-B14F-4D97-AF65-F5344CB8AC3E}">
        <p14:creationId xmlns:p14="http://schemas.microsoft.com/office/powerpoint/2010/main" val="3165367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14375" y="285750"/>
            <a:ext cx="771525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C00000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+mn-lt"/>
              </a:rPr>
              <a:t>Структура </a:t>
            </a:r>
            <a:r>
              <a:rPr lang="ru-RU" sz="3600" b="1" dirty="0" smtClean="0">
                <a:solidFill>
                  <a:srgbClr val="C00000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+mn-lt"/>
              </a:rPr>
              <a:t> </a:t>
            </a:r>
            <a:r>
              <a:rPr lang="ru-RU" sz="3600" b="1" dirty="0">
                <a:solidFill>
                  <a:srgbClr val="C00000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+mn-lt"/>
              </a:rPr>
              <a:t>утреннего </a:t>
            </a:r>
            <a:r>
              <a:rPr lang="ru-RU" sz="3600" b="1" dirty="0" smtClean="0">
                <a:solidFill>
                  <a:srgbClr val="C00000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+mn-lt"/>
              </a:rPr>
              <a:t>сбора</a:t>
            </a:r>
            <a:endParaRPr lang="ru-RU" sz="3600" b="1" dirty="0">
              <a:solidFill>
                <a:srgbClr val="C00000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  <a:latin typeface="+mn-lt"/>
            </a:endParaRPr>
          </a:p>
        </p:txBody>
      </p:sp>
      <p:sp>
        <p:nvSpPr>
          <p:cNvPr id="14" name="Полилиния 13"/>
          <p:cNvSpPr/>
          <p:nvPr/>
        </p:nvSpPr>
        <p:spPr>
          <a:xfrm>
            <a:off x="899592" y="932085"/>
            <a:ext cx="4091975" cy="724270"/>
          </a:xfrm>
          <a:custGeom>
            <a:avLst/>
            <a:gdLst>
              <a:gd name="connsiteX0" fmla="*/ 0 w 4091975"/>
              <a:gd name="connsiteY0" fmla="*/ 72427 h 724270"/>
              <a:gd name="connsiteX1" fmla="*/ 72427 w 4091975"/>
              <a:gd name="connsiteY1" fmla="*/ 0 h 724270"/>
              <a:gd name="connsiteX2" fmla="*/ 4019548 w 4091975"/>
              <a:gd name="connsiteY2" fmla="*/ 0 h 724270"/>
              <a:gd name="connsiteX3" fmla="*/ 4091975 w 4091975"/>
              <a:gd name="connsiteY3" fmla="*/ 72427 h 724270"/>
              <a:gd name="connsiteX4" fmla="*/ 4091975 w 4091975"/>
              <a:gd name="connsiteY4" fmla="*/ 651843 h 724270"/>
              <a:gd name="connsiteX5" fmla="*/ 4019548 w 4091975"/>
              <a:gd name="connsiteY5" fmla="*/ 724270 h 724270"/>
              <a:gd name="connsiteX6" fmla="*/ 72427 w 4091975"/>
              <a:gd name="connsiteY6" fmla="*/ 724270 h 724270"/>
              <a:gd name="connsiteX7" fmla="*/ 0 w 4091975"/>
              <a:gd name="connsiteY7" fmla="*/ 651843 h 724270"/>
              <a:gd name="connsiteX8" fmla="*/ 0 w 4091975"/>
              <a:gd name="connsiteY8" fmla="*/ 72427 h 724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091975" h="724270">
                <a:moveTo>
                  <a:pt x="0" y="72427"/>
                </a:moveTo>
                <a:cubicBezTo>
                  <a:pt x="0" y="32427"/>
                  <a:pt x="32427" y="0"/>
                  <a:pt x="72427" y="0"/>
                </a:cubicBezTo>
                <a:lnTo>
                  <a:pt x="4019548" y="0"/>
                </a:lnTo>
                <a:cubicBezTo>
                  <a:pt x="4059548" y="0"/>
                  <a:pt x="4091975" y="32427"/>
                  <a:pt x="4091975" y="72427"/>
                </a:cubicBezTo>
                <a:lnTo>
                  <a:pt x="4091975" y="651843"/>
                </a:lnTo>
                <a:cubicBezTo>
                  <a:pt x="4091975" y="691843"/>
                  <a:pt x="4059548" y="724270"/>
                  <a:pt x="4019548" y="724270"/>
                </a:cubicBezTo>
                <a:lnTo>
                  <a:pt x="72427" y="724270"/>
                </a:lnTo>
                <a:cubicBezTo>
                  <a:pt x="32427" y="724270"/>
                  <a:pt x="0" y="691843"/>
                  <a:pt x="0" y="651843"/>
                </a:cubicBezTo>
                <a:lnTo>
                  <a:pt x="0" y="72427"/>
                </a:ln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43133" tIns="143133" rIns="997706" bIns="143133" numCol="1" spcCol="1270" anchor="ctr" anchorCtr="0">
            <a:noAutofit/>
          </a:bodyPr>
          <a:lstStyle/>
          <a:p>
            <a:pPr lvl="0" algn="l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3200" b="1" kern="1200" dirty="0" smtClean="0">
                <a:solidFill>
                  <a:schemeClr val="tx1"/>
                </a:solidFill>
              </a:rPr>
              <a:t>Приветствие </a:t>
            </a:r>
            <a:endParaRPr lang="ru-RU" sz="3200" b="1" kern="1200" dirty="0">
              <a:solidFill>
                <a:schemeClr val="tx1"/>
              </a:solidFill>
            </a:endParaRPr>
          </a:p>
        </p:txBody>
      </p:sp>
      <p:sp>
        <p:nvSpPr>
          <p:cNvPr id="15" name="Полилиния 14"/>
          <p:cNvSpPr/>
          <p:nvPr/>
        </p:nvSpPr>
        <p:spPr>
          <a:xfrm>
            <a:off x="1402221" y="2549215"/>
            <a:ext cx="5213406" cy="803408"/>
          </a:xfrm>
          <a:custGeom>
            <a:avLst/>
            <a:gdLst>
              <a:gd name="connsiteX0" fmla="*/ 0 w 5213406"/>
              <a:gd name="connsiteY0" fmla="*/ 80341 h 803408"/>
              <a:gd name="connsiteX1" fmla="*/ 80341 w 5213406"/>
              <a:gd name="connsiteY1" fmla="*/ 0 h 803408"/>
              <a:gd name="connsiteX2" fmla="*/ 5133065 w 5213406"/>
              <a:gd name="connsiteY2" fmla="*/ 0 h 803408"/>
              <a:gd name="connsiteX3" fmla="*/ 5213406 w 5213406"/>
              <a:gd name="connsiteY3" fmla="*/ 80341 h 803408"/>
              <a:gd name="connsiteX4" fmla="*/ 5213406 w 5213406"/>
              <a:gd name="connsiteY4" fmla="*/ 723067 h 803408"/>
              <a:gd name="connsiteX5" fmla="*/ 5133065 w 5213406"/>
              <a:gd name="connsiteY5" fmla="*/ 803408 h 803408"/>
              <a:gd name="connsiteX6" fmla="*/ 80341 w 5213406"/>
              <a:gd name="connsiteY6" fmla="*/ 803408 h 803408"/>
              <a:gd name="connsiteX7" fmla="*/ 0 w 5213406"/>
              <a:gd name="connsiteY7" fmla="*/ 723067 h 803408"/>
              <a:gd name="connsiteX8" fmla="*/ 0 w 5213406"/>
              <a:gd name="connsiteY8" fmla="*/ 80341 h 803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213406" h="803408">
                <a:moveTo>
                  <a:pt x="0" y="80341"/>
                </a:moveTo>
                <a:cubicBezTo>
                  <a:pt x="0" y="35970"/>
                  <a:pt x="35970" y="0"/>
                  <a:pt x="80341" y="0"/>
                </a:cubicBezTo>
                <a:lnTo>
                  <a:pt x="5133065" y="0"/>
                </a:lnTo>
                <a:cubicBezTo>
                  <a:pt x="5177436" y="0"/>
                  <a:pt x="5213406" y="35970"/>
                  <a:pt x="5213406" y="80341"/>
                </a:cubicBezTo>
                <a:lnTo>
                  <a:pt x="5213406" y="723067"/>
                </a:lnTo>
                <a:cubicBezTo>
                  <a:pt x="5213406" y="767438"/>
                  <a:pt x="5177436" y="803408"/>
                  <a:pt x="5133065" y="803408"/>
                </a:cubicBezTo>
                <a:lnTo>
                  <a:pt x="80341" y="803408"/>
                </a:lnTo>
                <a:cubicBezTo>
                  <a:pt x="35970" y="803408"/>
                  <a:pt x="0" y="767438"/>
                  <a:pt x="0" y="723067"/>
                </a:cubicBezTo>
                <a:lnTo>
                  <a:pt x="0" y="80341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45451" tIns="145451" rIns="1156920" bIns="145451" numCol="1" spcCol="1270" anchor="ctr" anchorCtr="0">
            <a:noAutofit/>
          </a:bodyPr>
          <a:lstStyle/>
          <a:p>
            <a:pPr lvl="0" algn="ctr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3200" b="1" kern="1200" dirty="0" smtClean="0">
                <a:solidFill>
                  <a:schemeClr val="tx1"/>
                </a:solidFill>
              </a:rPr>
              <a:t>Обмен информацией</a:t>
            </a:r>
            <a:endParaRPr lang="ru-RU" sz="3200" b="1" kern="1200" dirty="0">
              <a:solidFill>
                <a:schemeClr val="tx1"/>
              </a:solidFill>
            </a:endParaRPr>
          </a:p>
        </p:txBody>
      </p:sp>
      <p:sp>
        <p:nvSpPr>
          <p:cNvPr id="16" name="Полилиния 15"/>
          <p:cNvSpPr/>
          <p:nvPr/>
        </p:nvSpPr>
        <p:spPr>
          <a:xfrm>
            <a:off x="1043608" y="3501004"/>
            <a:ext cx="5805844" cy="815444"/>
          </a:xfrm>
          <a:custGeom>
            <a:avLst/>
            <a:gdLst>
              <a:gd name="connsiteX0" fmla="*/ 0 w 4869728"/>
              <a:gd name="connsiteY0" fmla="*/ 81544 h 815444"/>
              <a:gd name="connsiteX1" fmla="*/ 81544 w 4869728"/>
              <a:gd name="connsiteY1" fmla="*/ 0 h 815444"/>
              <a:gd name="connsiteX2" fmla="*/ 4788184 w 4869728"/>
              <a:gd name="connsiteY2" fmla="*/ 0 h 815444"/>
              <a:gd name="connsiteX3" fmla="*/ 4869728 w 4869728"/>
              <a:gd name="connsiteY3" fmla="*/ 81544 h 815444"/>
              <a:gd name="connsiteX4" fmla="*/ 4869728 w 4869728"/>
              <a:gd name="connsiteY4" fmla="*/ 733900 h 815444"/>
              <a:gd name="connsiteX5" fmla="*/ 4788184 w 4869728"/>
              <a:gd name="connsiteY5" fmla="*/ 815444 h 815444"/>
              <a:gd name="connsiteX6" fmla="*/ 81544 w 4869728"/>
              <a:gd name="connsiteY6" fmla="*/ 815444 h 815444"/>
              <a:gd name="connsiteX7" fmla="*/ 0 w 4869728"/>
              <a:gd name="connsiteY7" fmla="*/ 733900 h 815444"/>
              <a:gd name="connsiteX8" fmla="*/ 0 w 4869728"/>
              <a:gd name="connsiteY8" fmla="*/ 81544 h 815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69728" h="815444">
                <a:moveTo>
                  <a:pt x="0" y="81544"/>
                </a:moveTo>
                <a:cubicBezTo>
                  <a:pt x="0" y="36508"/>
                  <a:pt x="36508" y="0"/>
                  <a:pt x="81544" y="0"/>
                </a:cubicBezTo>
                <a:lnTo>
                  <a:pt x="4788184" y="0"/>
                </a:lnTo>
                <a:cubicBezTo>
                  <a:pt x="4833220" y="0"/>
                  <a:pt x="4869728" y="36508"/>
                  <a:pt x="4869728" y="81544"/>
                </a:cubicBezTo>
                <a:lnTo>
                  <a:pt x="4869728" y="733900"/>
                </a:lnTo>
                <a:cubicBezTo>
                  <a:pt x="4869728" y="778936"/>
                  <a:pt x="4833220" y="815444"/>
                  <a:pt x="4788184" y="815444"/>
                </a:cubicBezTo>
                <a:lnTo>
                  <a:pt x="81544" y="815444"/>
                </a:lnTo>
                <a:cubicBezTo>
                  <a:pt x="36508" y="815444"/>
                  <a:pt x="0" y="778936"/>
                  <a:pt x="0" y="733900"/>
                </a:cubicBezTo>
                <a:lnTo>
                  <a:pt x="0" y="81544"/>
                </a:lnTo>
                <a:close/>
              </a:path>
            </a:pathLst>
          </a:cu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45804" tIns="145804" rIns="1090595" bIns="145804" numCol="1" spcCol="1270" anchor="ctr" anchorCtr="0">
            <a:noAutofit/>
          </a:bodyPr>
          <a:lstStyle/>
          <a:p>
            <a:pPr lvl="0" algn="ctr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3200" b="1" kern="1200" dirty="0" smtClean="0">
                <a:solidFill>
                  <a:schemeClr val="tx1"/>
                </a:solidFill>
              </a:rPr>
              <a:t>Водно-мотивационный момент к теме</a:t>
            </a:r>
            <a:endParaRPr lang="ru-RU" sz="3200" b="1" kern="1200" dirty="0">
              <a:solidFill>
                <a:schemeClr val="tx1"/>
              </a:solidFill>
            </a:endParaRPr>
          </a:p>
        </p:txBody>
      </p:sp>
      <p:sp>
        <p:nvSpPr>
          <p:cNvPr id="17" name="Полилиния 16"/>
          <p:cNvSpPr/>
          <p:nvPr/>
        </p:nvSpPr>
        <p:spPr>
          <a:xfrm>
            <a:off x="2339751" y="4653140"/>
            <a:ext cx="5102113" cy="774905"/>
          </a:xfrm>
          <a:custGeom>
            <a:avLst/>
            <a:gdLst>
              <a:gd name="connsiteX0" fmla="*/ 0 w 5102113"/>
              <a:gd name="connsiteY0" fmla="*/ 77491 h 774905"/>
              <a:gd name="connsiteX1" fmla="*/ 77491 w 5102113"/>
              <a:gd name="connsiteY1" fmla="*/ 0 h 774905"/>
              <a:gd name="connsiteX2" fmla="*/ 5024623 w 5102113"/>
              <a:gd name="connsiteY2" fmla="*/ 0 h 774905"/>
              <a:gd name="connsiteX3" fmla="*/ 5102114 w 5102113"/>
              <a:gd name="connsiteY3" fmla="*/ 77491 h 774905"/>
              <a:gd name="connsiteX4" fmla="*/ 5102113 w 5102113"/>
              <a:gd name="connsiteY4" fmla="*/ 697415 h 774905"/>
              <a:gd name="connsiteX5" fmla="*/ 5024622 w 5102113"/>
              <a:gd name="connsiteY5" fmla="*/ 774906 h 774905"/>
              <a:gd name="connsiteX6" fmla="*/ 77491 w 5102113"/>
              <a:gd name="connsiteY6" fmla="*/ 774905 h 774905"/>
              <a:gd name="connsiteX7" fmla="*/ 0 w 5102113"/>
              <a:gd name="connsiteY7" fmla="*/ 697414 h 774905"/>
              <a:gd name="connsiteX8" fmla="*/ 0 w 5102113"/>
              <a:gd name="connsiteY8" fmla="*/ 77491 h 7749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02113" h="774905">
                <a:moveTo>
                  <a:pt x="0" y="77491"/>
                </a:moveTo>
                <a:cubicBezTo>
                  <a:pt x="0" y="34694"/>
                  <a:pt x="34694" y="0"/>
                  <a:pt x="77491" y="0"/>
                </a:cubicBezTo>
                <a:lnTo>
                  <a:pt x="5024623" y="0"/>
                </a:lnTo>
                <a:cubicBezTo>
                  <a:pt x="5067420" y="0"/>
                  <a:pt x="5102114" y="34694"/>
                  <a:pt x="5102114" y="77491"/>
                </a:cubicBezTo>
                <a:cubicBezTo>
                  <a:pt x="5102114" y="284132"/>
                  <a:pt x="5102113" y="490774"/>
                  <a:pt x="5102113" y="697415"/>
                </a:cubicBezTo>
                <a:cubicBezTo>
                  <a:pt x="5102113" y="740212"/>
                  <a:pt x="5067419" y="774906"/>
                  <a:pt x="5024622" y="774906"/>
                </a:cubicBezTo>
                <a:lnTo>
                  <a:pt x="77491" y="774905"/>
                </a:lnTo>
                <a:cubicBezTo>
                  <a:pt x="34694" y="774905"/>
                  <a:pt x="0" y="740211"/>
                  <a:pt x="0" y="697414"/>
                </a:cubicBezTo>
                <a:lnTo>
                  <a:pt x="0" y="77491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44616" tIns="144616" rIns="1134493" bIns="144616" numCol="1" spcCol="1270" anchor="ctr" anchorCtr="0">
            <a:noAutofit/>
          </a:bodyPr>
          <a:lstStyle/>
          <a:p>
            <a:pPr lvl="0" algn="ctr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800" b="1" kern="1200" dirty="0" smtClean="0">
                <a:solidFill>
                  <a:schemeClr val="tx1"/>
                </a:solidFill>
              </a:rPr>
              <a:t>Презентация центров активности (по теме)</a:t>
            </a:r>
            <a:endParaRPr lang="ru-RU" sz="2800" b="1" kern="1200" dirty="0">
              <a:solidFill>
                <a:schemeClr val="tx1"/>
              </a:solidFill>
            </a:endParaRPr>
          </a:p>
        </p:txBody>
      </p:sp>
      <p:sp>
        <p:nvSpPr>
          <p:cNvPr id="18" name="Полилиния 17"/>
          <p:cNvSpPr/>
          <p:nvPr/>
        </p:nvSpPr>
        <p:spPr>
          <a:xfrm>
            <a:off x="2627783" y="5589239"/>
            <a:ext cx="5190508" cy="734367"/>
          </a:xfrm>
          <a:custGeom>
            <a:avLst/>
            <a:gdLst>
              <a:gd name="connsiteX0" fmla="*/ 0 w 5190508"/>
              <a:gd name="connsiteY0" fmla="*/ 73437 h 734367"/>
              <a:gd name="connsiteX1" fmla="*/ 73437 w 5190508"/>
              <a:gd name="connsiteY1" fmla="*/ 0 h 734367"/>
              <a:gd name="connsiteX2" fmla="*/ 5117071 w 5190508"/>
              <a:gd name="connsiteY2" fmla="*/ 0 h 734367"/>
              <a:gd name="connsiteX3" fmla="*/ 5190508 w 5190508"/>
              <a:gd name="connsiteY3" fmla="*/ 73437 h 734367"/>
              <a:gd name="connsiteX4" fmla="*/ 5190508 w 5190508"/>
              <a:gd name="connsiteY4" fmla="*/ 660930 h 734367"/>
              <a:gd name="connsiteX5" fmla="*/ 5117071 w 5190508"/>
              <a:gd name="connsiteY5" fmla="*/ 734367 h 734367"/>
              <a:gd name="connsiteX6" fmla="*/ 73437 w 5190508"/>
              <a:gd name="connsiteY6" fmla="*/ 734367 h 734367"/>
              <a:gd name="connsiteX7" fmla="*/ 0 w 5190508"/>
              <a:gd name="connsiteY7" fmla="*/ 660930 h 734367"/>
              <a:gd name="connsiteX8" fmla="*/ 0 w 5190508"/>
              <a:gd name="connsiteY8" fmla="*/ 73437 h 734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90508" h="734367">
                <a:moveTo>
                  <a:pt x="0" y="73437"/>
                </a:moveTo>
                <a:cubicBezTo>
                  <a:pt x="0" y="32879"/>
                  <a:pt x="32879" y="0"/>
                  <a:pt x="73437" y="0"/>
                </a:cubicBezTo>
                <a:lnTo>
                  <a:pt x="5117071" y="0"/>
                </a:lnTo>
                <a:cubicBezTo>
                  <a:pt x="5157629" y="0"/>
                  <a:pt x="5190508" y="32879"/>
                  <a:pt x="5190508" y="73437"/>
                </a:cubicBezTo>
                <a:lnTo>
                  <a:pt x="5190508" y="660930"/>
                </a:lnTo>
                <a:cubicBezTo>
                  <a:pt x="5190508" y="701488"/>
                  <a:pt x="5157629" y="734367"/>
                  <a:pt x="5117071" y="734367"/>
                </a:cubicBezTo>
                <a:lnTo>
                  <a:pt x="73437" y="734367"/>
                </a:lnTo>
                <a:cubicBezTo>
                  <a:pt x="32879" y="734367"/>
                  <a:pt x="0" y="701488"/>
                  <a:pt x="0" y="660930"/>
                </a:cubicBezTo>
                <a:lnTo>
                  <a:pt x="0" y="73437"/>
                </a:lnTo>
                <a:close/>
              </a:path>
            </a:pathLst>
          </a:cu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2949" tIns="112949" rIns="1119975" bIns="112949" numCol="1" spcCol="1270" anchor="ctr" anchorCtr="0">
            <a:noAutofit/>
          </a:bodyPr>
          <a:lstStyle/>
          <a:p>
            <a:pPr lvl="0" algn="l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400" b="1" kern="1200" dirty="0" smtClean="0">
                <a:solidFill>
                  <a:schemeClr val="tx1"/>
                </a:solidFill>
              </a:rPr>
              <a:t>Выбор центров активности и планирование деятельности</a:t>
            </a:r>
            <a:endParaRPr lang="ru-RU" sz="2400" b="1" kern="1200" dirty="0">
              <a:solidFill>
                <a:schemeClr val="tx1"/>
              </a:solidFill>
            </a:endParaRPr>
          </a:p>
        </p:txBody>
      </p:sp>
      <p:sp>
        <p:nvSpPr>
          <p:cNvPr id="20" name="Полилиния 19"/>
          <p:cNvSpPr/>
          <p:nvPr/>
        </p:nvSpPr>
        <p:spPr>
          <a:xfrm>
            <a:off x="6084167" y="2996951"/>
            <a:ext cx="645986" cy="645986"/>
          </a:xfrm>
          <a:custGeom>
            <a:avLst/>
            <a:gdLst>
              <a:gd name="connsiteX0" fmla="*/ 0 w 645986"/>
              <a:gd name="connsiteY0" fmla="*/ 355292 h 645986"/>
              <a:gd name="connsiteX1" fmla="*/ 145347 w 645986"/>
              <a:gd name="connsiteY1" fmla="*/ 355292 h 645986"/>
              <a:gd name="connsiteX2" fmla="*/ 145347 w 645986"/>
              <a:gd name="connsiteY2" fmla="*/ 0 h 645986"/>
              <a:gd name="connsiteX3" fmla="*/ 500639 w 645986"/>
              <a:gd name="connsiteY3" fmla="*/ 0 h 645986"/>
              <a:gd name="connsiteX4" fmla="*/ 500639 w 645986"/>
              <a:gd name="connsiteY4" fmla="*/ 355292 h 645986"/>
              <a:gd name="connsiteX5" fmla="*/ 645986 w 645986"/>
              <a:gd name="connsiteY5" fmla="*/ 355292 h 645986"/>
              <a:gd name="connsiteX6" fmla="*/ 322993 w 645986"/>
              <a:gd name="connsiteY6" fmla="*/ 645986 h 645986"/>
              <a:gd name="connsiteX7" fmla="*/ 0 w 645986"/>
              <a:gd name="connsiteY7" fmla="*/ 355292 h 645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45986" h="645986">
                <a:moveTo>
                  <a:pt x="0" y="355292"/>
                </a:moveTo>
                <a:lnTo>
                  <a:pt x="145347" y="355292"/>
                </a:lnTo>
                <a:lnTo>
                  <a:pt x="145347" y="0"/>
                </a:lnTo>
                <a:lnTo>
                  <a:pt x="500639" y="0"/>
                </a:lnTo>
                <a:lnTo>
                  <a:pt x="500639" y="355292"/>
                </a:lnTo>
                <a:lnTo>
                  <a:pt x="645986" y="355292"/>
                </a:lnTo>
                <a:lnTo>
                  <a:pt x="322993" y="645986"/>
                </a:lnTo>
                <a:lnTo>
                  <a:pt x="0" y="355292"/>
                </a:lnTo>
                <a:close/>
              </a:path>
            </a:pathLst>
          </a:custGeom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82177" tIns="36830" rIns="182177" bIns="196712" numCol="1" spcCol="1270" anchor="ctr" anchorCtr="0">
            <a:noAutofit/>
          </a:bodyPr>
          <a:lstStyle/>
          <a:p>
            <a:pPr lvl="0" algn="ctr" defTabSz="1289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2900" kern="1200"/>
          </a:p>
        </p:txBody>
      </p:sp>
      <p:sp>
        <p:nvSpPr>
          <p:cNvPr id="21" name="Полилиния 20"/>
          <p:cNvSpPr/>
          <p:nvPr/>
        </p:nvSpPr>
        <p:spPr>
          <a:xfrm>
            <a:off x="6588223" y="4149078"/>
            <a:ext cx="645986" cy="645986"/>
          </a:xfrm>
          <a:custGeom>
            <a:avLst/>
            <a:gdLst>
              <a:gd name="connsiteX0" fmla="*/ 0 w 645986"/>
              <a:gd name="connsiteY0" fmla="*/ 355292 h 645986"/>
              <a:gd name="connsiteX1" fmla="*/ 145347 w 645986"/>
              <a:gd name="connsiteY1" fmla="*/ 355292 h 645986"/>
              <a:gd name="connsiteX2" fmla="*/ 145347 w 645986"/>
              <a:gd name="connsiteY2" fmla="*/ 0 h 645986"/>
              <a:gd name="connsiteX3" fmla="*/ 500639 w 645986"/>
              <a:gd name="connsiteY3" fmla="*/ 0 h 645986"/>
              <a:gd name="connsiteX4" fmla="*/ 500639 w 645986"/>
              <a:gd name="connsiteY4" fmla="*/ 355292 h 645986"/>
              <a:gd name="connsiteX5" fmla="*/ 645986 w 645986"/>
              <a:gd name="connsiteY5" fmla="*/ 355292 h 645986"/>
              <a:gd name="connsiteX6" fmla="*/ 322993 w 645986"/>
              <a:gd name="connsiteY6" fmla="*/ 645986 h 645986"/>
              <a:gd name="connsiteX7" fmla="*/ 0 w 645986"/>
              <a:gd name="connsiteY7" fmla="*/ 355292 h 645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45986" h="645986">
                <a:moveTo>
                  <a:pt x="0" y="355292"/>
                </a:moveTo>
                <a:lnTo>
                  <a:pt x="145347" y="355292"/>
                </a:lnTo>
                <a:lnTo>
                  <a:pt x="145347" y="0"/>
                </a:lnTo>
                <a:lnTo>
                  <a:pt x="500639" y="0"/>
                </a:lnTo>
                <a:lnTo>
                  <a:pt x="500639" y="355292"/>
                </a:lnTo>
                <a:lnTo>
                  <a:pt x="645986" y="355292"/>
                </a:lnTo>
                <a:lnTo>
                  <a:pt x="322993" y="645986"/>
                </a:lnTo>
                <a:lnTo>
                  <a:pt x="0" y="355292"/>
                </a:lnTo>
                <a:close/>
              </a:path>
            </a:pathLst>
          </a:custGeom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82177" tIns="36830" rIns="182177" bIns="196712" numCol="1" spcCol="1270" anchor="ctr" anchorCtr="0">
            <a:noAutofit/>
          </a:bodyPr>
          <a:lstStyle/>
          <a:p>
            <a:pPr lvl="0" algn="ctr" defTabSz="1289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2900" kern="1200"/>
          </a:p>
        </p:txBody>
      </p:sp>
      <p:sp>
        <p:nvSpPr>
          <p:cNvPr id="22" name="Полилиния 21"/>
          <p:cNvSpPr/>
          <p:nvPr/>
        </p:nvSpPr>
        <p:spPr>
          <a:xfrm>
            <a:off x="6879374" y="5048176"/>
            <a:ext cx="645986" cy="645986"/>
          </a:xfrm>
          <a:custGeom>
            <a:avLst/>
            <a:gdLst>
              <a:gd name="connsiteX0" fmla="*/ 0 w 645986"/>
              <a:gd name="connsiteY0" fmla="*/ 355292 h 645986"/>
              <a:gd name="connsiteX1" fmla="*/ 145347 w 645986"/>
              <a:gd name="connsiteY1" fmla="*/ 355292 h 645986"/>
              <a:gd name="connsiteX2" fmla="*/ 145347 w 645986"/>
              <a:gd name="connsiteY2" fmla="*/ 0 h 645986"/>
              <a:gd name="connsiteX3" fmla="*/ 500639 w 645986"/>
              <a:gd name="connsiteY3" fmla="*/ 0 h 645986"/>
              <a:gd name="connsiteX4" fmla="*/ 500639 w 645986"/>
              <a:gd name="connsiteY4" fmla="*/ 355292 h 645986"/>
              <a:gd name="connsiteX5" fmla="*/ 645986 w 645986"/>
              <a:gd name="connsiteY5" fmla="*/ 355292 h 645986"/>
              <a:gd name="connsiteX6" fmla="*/ 322993 w 645986"/>
              <a:gd name="connsiteY6" fmla="*/ 645986 h 645986"/>
              <a:gd name="connsiteX7" fmla="*/ 0 w 645986"/>
              <a:gd name="connsiteY7" fmla="*/ 355292 h 645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45986" h="645986">
                <a:moveTo>
                  <a:pt x="0" y="355292"/>
                </a:moveTo>
                <a:lnTo>
                  <a:pt x="145347" y="355292"/>
                </a:lnTo>
                <a:lnTo>
                  <a:pt x="145347" y="0"/>
                </a:lnTo>
                <a:lnTo>
                  <a:pt x="500639" y="0"/>
                </a:lnTo>
                <a:lnTo>
                  <a:pt x="500639" y="355292"/>
                </a:lnTo>
                <a:lnTo>
                  <a:pt x="645986" y="355292"/>
                </a:lnTo>
                <a:lnTo>
                  <a:pt x="322993" y="645986"/>
                </a:lnTo>
                <a:lnTo>
                  <a:pt x="0" y="355292"/>
                </a:lnTo>
                <a:close/>
              </a:path>
            </a:pathLst>
          </a:custGeom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82177" tIns="36830" rIns="182177" bIns="196712" numCol="1" spcCol="1270" anchor="ctr" anchorCtr="0">
            <a:noAutofit/>
          </a:bodyPr>
          <a:lstStyle/>
          <a:p>
            <a:pPr lvl="0" algn="ctr" defTabSz="1289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2900" kern="1200"/>
          </a:p>
        </p:txBody>
      </p:sp>
      <p:sp>
        <p:nvSpPr>
          <p:cNvPr id="19" name="Полилиния 18"/>
          <p:cNvSpPr/>
          <p:nvPr/>
        </p:nvSpPr>
        <p:spPr>
          <a:xfrm>
            <a:off x="4232823" y="1111978"/>
            <a:ext cx="645986" cy="645986"/>
          </a:xfrm>
          <a:custGeom>
            <a:avLst/>
            <a:gdLst>
              <a:gd name="connsiteX0" fmla="*/ 0 w 645986"/>
              <a:gd name="connsiteY0" fmla="*/ 355292 h 645986"/>
              <a:gd name="connsiteX1" fmla="*/ 145347 w 645986"/>
              <a:gd name="connsiteY1" fmla="*/ 355292 h 645986"/>
              <a:gd name="connsiteX2" fmla="*/ 145347 w 645986"/>
              <a:gd name="connsiteY2" fmla="*/ 0 h 645986"/>
              <a:gd name="connsiteX3" fmla="*/ 500639 w 645986"/>
              <a:gd name="connsiteY3" fmla="*/ 0 h 645986"/>
              <a:gd name="connsiteX4" fmla="*/ 500639 w 645986"/>
              <a:gd name="connsiteY4" fmla="*/ 355292 h 645986"/>
              <a:gd name="connsiteX5" fmla="*/ 645986 w 645986"/>
              <a:gd name="connsiteY5" fmla="*/ 355292 h 645986"/>
              <a:gd name="connsiteX6" fmla="*/ 322993 w 645986"/>
              <a:gd name="connsiteY6" fmla="*/ 645986 h 645986"/>
              <a:gd name="connsiteX7" fmla="*/ 0 w 645986"/>
              <a:gd name="connsiteY7" fmla="*/ 355292 h 645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45986" h="645986">
                <a:moveTo>
                  <a:pt x="0" y="355292"/>
                </a:moveTo>
                <a:lnTo>
                  <a:pt x="145347" y="355292"/>
                </a:lnTo>
                <a:lnTo>
                  <a:pt x="145347" y="0"/>
                </a:lnTo>
                <a:lnTo>
                  <a:pt x="500639" y="0"/>
                </a:lnTo>
                <a:lnTo>
                  <a:pt x="500639" y="355292"/>
                </a:lnTo>
                <a:lnTo>
                  <a:pt x="645986" y="355292"/>
                </a:lnTo>
                <a:lnTo>
                  <a:pt x="322993" y="645986"/>
                </a:lnTo>
                <a:lnTo>
                  <a:pt x="0" y="355292"/>
                </a:lnTo>
                <a:close/>
              </a:path>
            </a:pathLst>
          </a:custGeom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82177" tIns="36830" rIns="182177" bIns="196712" numCol="1" spcCol="1270" anchor="ctr" anchorCtr="0">
            <a:noAutofit/>
          </a:bodyPr>
          <a:lstStyle/>
          <a:p>
            <a:pPr lvl="0" algn="ctr" defTabSz="1289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2900" kern="1200"/>
          </a:p>
        </p:txBody>
      </p:sp>
      <p:grpSp>
        <p:nvGrpSpPr>
          <p:cNvPr id="23" name="Группа 22"/>
          <p:cNvGrpSpPr/>
          <p:nvPr/>
        </p:nvGrpSpPr>
        <p:grpSpPr>
          <a:xfrm>
            <a:off x="1131062" y="1782892"/>
            <a:ext cx="4091975" cy="667818"/>
            <a:chOff x="188217" y="24932"/>
            <a:chExt cx="4091975" cy="667818"/>
          </a:xfrm>
          <a:solidFill>
            <a:srgbClr val="FFFF00"/>
          </a:solidFill>
        </p:grpSpPr>
        <p:sp>
          <p:nvSpPr>
            <p:cNvPr id="24" name="Скругленный прямоугольник 23"/>
            <p:cNvSpPr/>
            <p:nvPr/>
          </p:nvSpPr>
          <p:spPr>
            <a:xfrm>
              <a:off x="188217" y="24932"/>
              <a:ext cx="4091975" cy="667818"/>
            </a:xfrm>
            <a:prstGeom prst="roundRect">
              <a:avLst>
                <a:gd name="adj" fmla="val 10000"/>
              </a:avLst>
            </a:prstGeom>
            <a:grp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" name="Скругленный прямоугольник 4"/>
            <p:cNvSpPr/>
            <p:nvPr/>
          </p:nvSpPr>
          <p:spPr>
            <a:xfrm>
              <a:off x="360063" y="44556"/>
              <a:ext cx="3111680" cy="628698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1920" tIns="121920" rIns="121920" bIns="121920" numCol="1" spcCol="1270" anchor="ctr" anchorCtr="0">
              <a:noAutofit/>
            </a:bodyPr>
            <a:lstStyle/>
            <a:p>
              <a:pPr lvl="0" algn="l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200" b="1" kern="1200" dirty="0" smtClean="0">
                  <a:solidFill>
                    <a:schemeClr val="tx1"/>
                  </a:solidFill>
                </a:rPr>
                <a:t>Игра </a:t>
              </a:r>
              <a:endParaRPr lang="ru-RU" sz="3200" b="1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4572000" y="2083229"/>
            <a:ext cx="645986" cy="645986"/>
            <a:chOff x="3603356" y="390474"/>
            <a:chExt cx="645986" cy="645986"/>
          </a:xfrm>
        </p:grpSpPr>
        <p:sp>
          <p:nvSpPr>
            <p:cNvPr id="27" name="Стрелка вниз 26"/>
            <p:cNvSpPr/>
            <p:nvPr/>
          </p:nvSpPr>
          <p:spPr>
            <a:xfrm>
              <a:off x="3603356" y="390474"/>
              <a:ext cx="645986" cy="645986"/>
            </a:xfrm>
            <a:prstGeom prst="downArrow">
              <a:avLst>
                <a:gd name="adj1" fmla="val 55000"/>
                <a:gd name="adj2" fmla="val 45000"/>
              </a:avLst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8" name="Стрелка вниз 4"/>
            <p:cNvSpPr/>
            <p:nvPr/>
          </p:nvSpPr>
          <p:spPr>
            <a:xfrm>
              <a:off x="3748703" y="390474"/>
              <a:ext cx="355292" cy="48610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6830" tIns="36830" rIns="36830" bIns="36830" numCol="1" spcCol="1270" anchor="ctr" anchorCtr="0">
              <a:noAutofit/>
            </a:bodyPr>
            <a:lstStyle/>
            <a:p>
              <a:pPr lvl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900" kern="1200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20" grpId="0" animBg="1"/>
      <p:bldP spid="21" grpId="0" animBg="1"/>
      <p:bldP spid="22" grpId="0" animBg="1"/>
      <p:bldP spid="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вал 28"/>
          <p:cNvSpPr/>
          <p:nvPr/>
        </p:nvSpPr>
        <p:spPr>
          <a:xfrm>
            <a:off x="428625" y="500063"/>
            <a:ext cx="8429625" cy="5429250"/>
          </a:xfrm>
          <a:prstGeom prst="ellipse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/>
          </a:p>
        </p:txBody>
      </p:sp>
      <p:sp>
        <p:nvSpPr>
          <p:cNvPr id="18" name="Овал 17"/>
          <p:cNvSpPr/>
          <p:nvPr/>
        </p:nvSpPr>
        <p:spPr>
          <a:xfrm>
            <a:off x="500063" y="1571625"/>
            <a:ext cx="3714750" cy="3500438"/>
          </a:xfrm>
          <a:prstGeom prst="ellipse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172" name="TextBox 8"/>
          <p:cNvSpPr txBox="1">
            <a:spLocks noChangeArrowheads="1"/>
          </p:cNvSpPr>
          <p:nvPr/>
        </p:nvSpPr>
        <p:spPr bwMode="auto">
          <a:xfrm>
            <a:off x="1071563" y="2143125"/>
            <a:ext cx="2428875" cy="252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ibri" pitchFamily="34" charset="0"/>
              </a:rPr>
              <a:t>Приемы приглашения детей </a:t>
            </a:r>
          </a:p>
          <a:p>
            <a:pPr algn="ctr" eaLnBrk="1" hangingPunct="1"/>
            <a:r>
              <a:rPr lang="ru-RU" altLang="ru-RU" sz="2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ibri" pitchFamily="34" charset="0"/>
              </a:rPr>
              <a:t>на групповой сбор</a:t>
            </a:r>
          </a:p>
          <a:p>
            <a:pPr eaLnBrk="1" hangingPunct="1"/>
            <a:endParaRPr lang="ru-RU" altLang="ru-RU" dirty="0">
              <a:latin typeface="Calibri" pitchFamily="34" charset="0"/>
            </a:endParaRPr>
          </a:p>
        </p:txBody>
      </p:sp>
      <p:sp>
        <p:nvSpPr>
          <p:cNvPr id="7173" name="TextBox 18"/>
          <p:cNvSpPr txBox="1">
            <a:spLocks noChangeArrowheads="1"/>
          </p:cNvSpPr>
          <p:nvPr/>
        </p:nvSpPr>
        <p:spPr bwMode="auto">
          <a:xfrm>
            <a:off x="2699792" y="1043046"/>
            <a:ext cx="475252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0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</a:rPr>
              <a:t>Любимая песня группы</a:t>
            </a:r>
          </a:p>
        </p:txBody>
      </p:sp>
      <p:sp>
        <p:nvSpPr>
          <p:cNvPr id="7174" name="TextBox 19"/>
          <p:cNvSpPr txBox="1">
            <a:spLocks noChangeArrowheads="1"/>
          </p:cNvSpPr>
          <p:nvPr/>
        </p:nvSpPr>
        <p:spPr bwMode="auto">
          <a:xfrm>
            <a:off x="4355976" y="1778393"/>
            <a:ext cx="375012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0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</a:rPr>
              <a:t>Сюрпризный момент</a:t>
            </a:r>
          </a:p>
        </p:txBody>
      </p:sp>
      <p:sp>
        <p:nvSpPr>
          <p:cNvPr id="7175" name="TextBox 21"/>
          <p:cNvSpPr txBox="1">
            <a:spLocks noChangeArrowheads="1"/>
          </p:cNvSpPr>
          <p:nvPr/>
        </p:nvSpPr>
        <p:spPr bwMode="auto">
          <a:xfrm>
            <a:off x="4008592" y="4516503"/>
            <a:ext cx="350043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</a:rPr>
              <a:t>Подвижная </a:t>
            </a:r>
            <a:r>
              <a:rPr lang="ru-RU" altLang="ru-RU" sz="20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</a:rPr>
              <a:t>игра</a:t>
            </a:r>
          </a:p>
        </p:txBody>
      </p:sp>
      <p:sp>
        <p:nvSpPr>
          <p:cNvPr id="7176" name="Прямоугольник 24"/>
          <p:cNvSpPr>
            <a:spLocks noChangeArrowheads="1"/>
          </p:cNvSpPr>
          <p:nvPr/>
        </p:nvSpPr>
        <p:spPr bwMode="auto">
          <a:xfrm>
            <a:off x="5254007" y="2571016"/>
            <a:ext cx="350043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</a:rPr>
              <a:t>Дидактическая игра</a:t>
            </a:r>
            <a:endParaRPr lang="ru-RU" altLang="ru-RU" sz="2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Calibri" pitchFamily="34" charset="0"/>
            </a:endParaRPr>
          </a:p>
        </p:txBody>
      </p:sp>
      <p:sp>
        <p:nvSpPr>
          <p:cNvPr id="7177" name="Прямоугольник 25"/>
          <p:cNvSpPr>
            <a:spLocks noChangeArrowheads="1"/>
          </p:cNvSpPr>
          <p:nvPr/>
        </p:nvSpPr>
        <p:spPr bwMode="auto">
          <a:xfrm>
            <a:off x="5508104" y="3861048"/>
            <a:ext cx="28575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0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</a:rPr>
              <a:t>Звуковые сигналы</a:t>
            </a:r>
          </a:p>
        </p:txBody>
      </p:sp>
      <p:sp>
        <p:nvSpPr>
          <p:cNvPr id="7178" name="Прямоугольник 26"/>
          <p:cNvSpPr>
            <a:spLocks noChangeArrowheads="1"/>
          </p:cNvSpPr>
          <p:nvPr/>
        </p:nvSpPr>
        <p:spPr bwMode="auto">
          <a:xfrm>
            <a:off x="4477001" y="3225879"/>
            <a:ext cx="21431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0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</a:rPr>
              <a:t>Любимая игра</a:t>
            </a:r>
          </a:p>
        </p:txBody>
      </p:sp>
      <p:sp>
        <p:nvSpPr>
          <p:cNvPr id="7179" name="Прямоугольник 27"/>
          <p:cNvSpPr>
            <a:spLocks noChangeArrowheads="1"/>
          </p:cNvSpPr>
          <p:nvPr/>
        </p:nvSpPr>
        <p:spPr bwMode="auto">
          <a:xfrm>
            <a:off x="3339735" y="5064224"/>
            <a:ext cx="27146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0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</a:rPr>
              <a:t>Ребенок-дежурный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836712"/>
            <a:ext cx="777686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0000FF"/>
                </a:solidFill>
              </a:rPr>
              <a:t>Звуковые сигналы </a:t>
            </a:r>
            <a:r>
              <a:rPr lang="ru-RU" dirty="0"/>
              <a:t>(колокольчик, музыкальный инструмент, использование </a:t>
            </a:r>
            <a:r>
              <a:rPr lang="ru-RU" dirty="0" smtClean="0"/>
              <a:t> </a:t>
            </a:r>
            <a:r>
              <a:rPr lang="ru-RU" dirty="0"/>
              <a:t>аудиокассет)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0000FF"/>
                </a:solidFill>
              </a:rPr>
              <a:t>Любимая песня группы </a:t>
            </a:r>
            <a:r>
              <a:rPr lang="ru-RU" dirty="0"/>
              <a:t>- 1-2 ребенка начинают петь, другие подхватывают, </a:t>
            </a:r>
            <a:r>
              <a:rPr lang="ru-RU" dirty="0" err="1"/>
              <a:t>т.о</a:t>
            </a:r>
            <a:r>
              <a:rPr lang="ru-RU" dirty="0"/>
              <a:t>. постепенно собираются все дети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0000FF"/>
                </a:solidFill>
              </a:rPr>
              <a:t>Сюрпризный момент </a:t>
            </a:r>
            <a:r>
              <a:rPr lang="ru-RU" dirty="0"/>
              <a:t>- внесение новой игрушки, приход взрослого в любом интересном «костюме» - сказочный любимый герой, который от лица сказочного героя приглашает детей на групповой сбор и т.д.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0000FF"/>
                </a:solidFill>
              </a:rPr>
              <a:t>Дидактическая игра</a:t>
            </a:r>
            <a:r>
              <a:rPr lang="ru-RU" dirty="0"/>
              <a:t> из серии "</a:t>
            </a:r>
            <a:r>
              <a:rPr lang="ru-RU" dirty="0" err="1"/>
              <a:t>Пазлы</a:t>
            </a:r>
            <a:r>
              <a:rPr lang="ru-RU" dirty="0"/>
              <a:t>", "Собери целое из частей" - это может любая картинка, связанная с той </a:t>
            </a:r>
            <a:r>
              <a:rPr lang="ru-RU" dirty="0" smtClean="0"/>
              <a:t>темой недели: </a:t>
            </a:r>
            <a:r>
              <a:rPr lang="ru-RU" dirty="0"/>
              <a:t>машина, цветок, грибок, птица, пчелка, сюжет и т.д..</a:t>
            </a:r>
          </a:p>
          <a:p>
            <a:r>
              <a:rPr lang="ru-RU" dirty="0"/>
              <a:t>Приходя утром в </a:t>
            </a:r>
            <a:r>
              <a:rPr lang="ru-RU" dirty="0" smtClean="0"/>
              <a:t>группу, </a:t>
            </a:r>
            <a:r>
              <a:rPr lang="ru-RU" dirty="0"/>
              <a:t>каждый ребенок получает одну часть от большой картины. Перед групповым сбором воспитатель предлагает собрать на ковре целую картинку.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0000FF"/>
                </a:solidFill>
              </a:rPr>
              <a:t>Подвижная игра "Паровозик" или "Поезд", </a:t>
            </a:r>
            <a:r>
              <a:rPr lang="ru-RU" dirty="0"/>
              <a:t>колонна машин и т. д. Дети или воспитатель изображают поезд, собирают детей по группе и "привозят" на место группового сбора.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0000FF"/>
                </a:solidFill>
              </a:rPr>
              <a:t>Любимая детьми игра </a:t>
            </a:r>
            <a:r>
              <a:rPr lang="ru-RU" dirty="0"/>
              <a:t>(например "Ручеек"), затеянная на месте группового сбора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0000FF"/>
                </a:solidFill>
              </a:rPr>
              <a:t>Ребенок - дежурный</a:t>
            </a:r>
            <a:r>
              <a:rPr lang="ru-RU" dirty="0"/>
              <a:t> по сбору детей па групповой сбор.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619672" y="116632"/>
            <a:ext cx="70567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+mj-lt"/>
              </a:rPr>
              <a:t>Методы </a:t>
            </a:r>
            <a:r>
              <a:rPr lang="ru-RU" sz="3200" b="1" dirty="0">
                <a:solidFill>
                  <a:srgbClr val="C00000"/>
                </a:solidFill>
                <a:latin typeface="+mj-lt"/>
              </a:rPr>
              <a:t>и приемы сбора детей</a:t>
            </a:r>
          </a:p>
        </p:txBody>
      </p:sp>
    </p:spTree>
    <p:extLst>
      <p:ext uri="{BB962C8B-B14F-4D97-AF65-F5344CB8AC3E}">
        <p14:creationId xmlns:p14="http://schemas.microsoft.com/office/powerpoint/2010/main" val="3329412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3200" b="1" dirty="0" smtClean="0">
                <a:solidFill>
                  <a:srgbClr val="C00000"/>
                </a:solidFill>
              </a:rPr>
              <a:t>Приемы организации выбора и распределения по центрам деятельности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556792"/>
            <a:ext cx="8640960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1600" b="1" dirty="0">
                <a:solidFill>
                  <a:srgbClr val="0000FF"/>
                </a:solidFill>
              </a:rPr>
              <a:t>Подвижная игра "Поезд", "Вагончики": </a:t>
            </a:r>
            <a:r>
              <a:rPr lang="ru-RU" sz="1600" dirty="0"/>
              <a:t>воспитатель и дети двигаются по центрам активности, разглядывают материалы, выбирают центр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1600" b="1" dirty="0">
                <a:solidFill>
                  <a:srgbClr val="0000FF"/>
                </a:solidFill>
              </a:rPr>
              <a:t>Доска выбора </a:t>
            </a:r>
            <a:r>
              <a:rPr lang="ru-RU" sz="1600" dirty="0"/>
              <a:t>(разные способы оформления)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1600" b="1" dirty="0">
                <a:solidFill>
                  <a:srgbClr val="0000FF"/>
                </a:solidFill>
              </a:rPr>
              <a:t>Калейдоскоп интересов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1600" b="1" dirty="0">
                <a:solidFill>
                  <a:srgbClr val="0000FF"/>
                </a:solidFill>
              </a:rPr>
              <a:t>Цветок выбора :</a:t>
            </a:r>
          </a:p>
          <a:p>
            <a:r>
              <a:rPr lang="ru-RU" sz="1600" dirty="0"/>
              <a:t>1 вариант- каждый лепесток цветка имеет обозначение определенного центра. Дети делают выбор при помощи обычных своих карточек, выкладывая их на тот лепесток, какой центр они выбрали</a:t>
            </a:r>
          </a:p>
          <a:p>
            <a:r>
              <a:rPr lang="ru-RU" sz="1600" dirty="0"/>
              <a:t>2 вариант: разноцветные лепестки, обозначающие центры, разрезаны на такое количество частей, сколько детей может играть одновременно в данном центре. Дети разбирают лепестки по своему выбору</a:t>
            </a:r>
            <a:r>
              <a:rPr lang="ru-RU" sz="1600" dirty="0" smtClean="0"/>
              <a:t>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1600" b="1" dirty="0">
                <a:solidFill>
                  <a:srgbClr val="0000FF"/>
                </a:solidFill>
              </a:rPr>
              <a:t>Дорожка выбора. </a:t>
            </a:r>
            <a:r>
              <a:rPr lang="ru-RU" sz="1600" dirty="0"/>
              <a:t>На дорожке есть обозначения центров, количество детей, которые могут играть в данном центре одновременно.</a:t>
            </a:r>
          </a:p>
          <a:p>
            <a:r>
              <a:rPr lang="ru-RU" sz="1600" dirty="0"/>
              <a:t>1 вариант: ребенок , сделавший свой выбор, может встать на дорожку у обозначенного центра</a:t>
            </a:r>
          </a:p>
          <a:p>
            <a:r>
              <a:rPr lang="ru-RU" sz="1600" dirty="0"/>
              <a:t>2 вариант: ребенок обрисовывает на дорожке свою руку в том центре, который он выбрал</a:t>
            </a:r>
          </a:p>
          <a:p>
            <a:r>
              <a:rPr lang="ru-RU" sz="1600" dirty="0"/>
              <a:t>3 вариант : дети раскладывают свои карточки для выбора по центрам на дорожке</a:t>
            </a: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296828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2482</TotalTime>
  <Words>1309</Words>
  <Application>Microsoft Office PowerPoint</Application>
  <PresentationFormat>Экран (4:3)</PresentationFormat>
  <Paragraphs>199</Paragraphs>
  <Slides>29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6" baseType="lpstr">
      <vt:lpstr>Microsoft YaHei</vt:lpstr>
      <vt:lpstr>Arial</vt:lpstr>
      <vt:lpstr>Calibri</vt:lpstr>
      <vt:lpstr>Tahoma</vt:lpstr>
      <vt:lpstr>Times New Roman</vt:lpstr>
      <vt:lpstr>Wingdings</vt:lpstr>
      <vt:lpstr>Тема Office</vt:lpstr>
      <vt:lpstr>Технология группового сбора </vt:lpstr>
      <vt:lpstr>Презентация PowerPoint</vt:lpstr>
      <vt:lpstr>Презентация PowerPoint</vt:lpstr>
      <vt:lpstr>Презентация PowerPoint</vt:lpstr>
      <vt:lpstr>Место группового сбора</vt:lpstr>
      <vt:lpstr>Презентация PowerPoint</vt:lpstr>
      <vt:lpstr>Презентация PowerPoint</vt:lpstr>
      <vt:lpstr>Презентация PowerPoint</vt:lpstr>
      <vt:lpstr>Презентация PowerPoint</vt:lpstr>
      <vt:lpstr>Приветствия</vt:lpstr>
      <vt:lpstr>Приветствия</vt:lpstr>
      <vt:lpstr>Игра  (вариант: элементы тренинга, психогимнастика, пение, слушание) </vt:lpstr>
      <vt:lpstr>Обмен новостями</vt:lpstr>
      <vt:lpstr>Презентация PowerPoint</vt:lpstr>
      <vt:lpstr>Презентация PowerPoint</vt:lpstr>
      <vt:lpstr>Доска выбора-это…..</vt:lpstr>
      <vt:lpstr>Презентация PowerPoint</vt:lpstr>
      <vt:lpstr>Презентация PowerPoint</vt:lpstr>
      <vt:lpstr>Презентация PowerPoint</vt:lpstr>
      <vt:lpstr>«Доска выбора» </vt:lpstr>
      <vt:lpstr>Приемы организации выбора и распределения по центрам деятельности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Принципы организации развивающей среды в программе «Сообщество»</dc:title>
  <dc:creator>user</dc:creator>
  <cp:lastModifiedBy>admin</cp:lastModifiedBy>
  <cp:revision>169</cp:revision>
  <dcterms:created xsi:type="dcterms:W3CDTF">2008-06-02T11:33:23Z</dcterms:created>
  <dcterms:modified xsi:type="dcterms:W3CDTF">2018-11-10T15:33:36Z</dcterms:modified>
</cp:coreProperties>
</file>