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sldIdLst>
    <p:sldId id="256" r:id="rId2"/>
    <p:sldId id="257" r:id="rId3"/>
    <p:sldId id="258" r:id="rId4"/>
    <p:sldId id="259" r:id="rId5"/>
    <p:sldId id="260" r:id="rId6"/>
    <p:sldId id="268" r:id="rId7"/>
    <p:sldId id="261" r:id="rId8"/>
    <p:sldId id="262" r:id="rId9"/>
    <p:sldId id="274" r:id="rId10"/>
    <p:sldId id="272" r:id="rId11"/>
    <p:sldId id="269" r:id="rId12"/>
    <p:sldId id="280" r:id="rId13"/>
    <p:sldId id="27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CB833CD-1C7E-4278-8D07-A90F142B365A}" type="datetimeFigureOut">
              <a:rPr lang="ru-RU" smtClean="0"/>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CB833CD-1C7E-4278-8D07-A90F142B365A}" type="datetimeFigureOut">
              <a:rPr lang="ru-RU" smtClean="0"/>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CB833CD-1C7E-4278-8D07-A90F142B365A}" type="datetimeFigureOut">
              <a:rPr lang="ru-RU" smtClean="0"/>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D3F09B6-7A5F-40D4-8EAF-0CFC7E9E5066}"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CB833CD-1C7E-4278-8D07-A90F142B365A}" type="datetimeFigureOut">
              <a:rPr lang="ru-RU" smtClean="0"/>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D3F09B6-7A5F-40D4-8EAF-0CFC7E9E5066}"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CB833CD-1C7E-4278-8D07-A90F142B365A}" type="datetimeFigureOut">
              <a:rPr lang="ru-RU" smtClean="0"/>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0CB833CD-1C7E-4278-8D07-A90F142B365A}" type="datetimeFigureOut">
              <a:rPr lang="ru-RU" smtClean="0"/>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D3F09B6-7A5F-40D4-8EAF-0CFC7E9E5066}"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CB833CD-1C7E-4278-8D07-A90F142B365A}" type="datetimeFigureOut">
              <a:rPr lang="ru-RU" smtClean="0"/>
              <a:t>10.11.2018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CB833CD-1C7E-4278-8D07-A90F142B365A}" type="datetimeFigureOut">
              <a:rPr lang="ru-RU" smtClean="0"/>
              <a:t>10.11.2018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CB833CD-1C7E-4278-8D07-A90F142B365A}" type="datetimeFigureOut">
              <a:rPr lang="ru-RU" smtClean="0"/>
              <a:t>10.11.2018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D3F09B6-7A5F-40D4-8EAF-0CFC7E9E506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CB833CD-1C7E-4278-8D07-A90F142B365A}" type="datetimeFigureOut">
              <a:rPr lang="ru-RU" smtClean="0"/>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D3F09B6-7A5F-40D4-8EAF-0CFC7E9E5066}"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CB833CD-1C7E-4278-8D07-A90F142B365A}" type="datetimeFigureOut">
              <a:rPr lang="ru-RU" smtClean="0"/>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D3F09B6-7A5F-40D4-8EAF-0CFC7E9E5066}"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CB833CD-1C7E-4278-8D07-A90F142B365A}" type="datetimeFigureOut">
              <a:rPr lang="ru-RU" smtClean="0"/>
              <a:t>10.11.2018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D3F09B6-7A5F-40D4-8EAF-0CFC7E9E5066}"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836712"/>
            <a:ext cx="7175351" cy="864096"/>
          </a:xfrm>
        </p:spPr>
        <p:txBody>
          <a:bodyPr>
            <a:normAutofit fontScale="90000"/>
          </a:bodyPr>
          <a:lstStyle/>
          <a:p>
            <a:pPr algn="ctr"/>
            <a:r>
              <a:rPr lang="ru-RU" sz="1200" dirty="0">
                <a:solidFill>
                  <a:schemeClr val="tx1"/>
                </a:solidFill>
                <a:latin typeface="Times New Roman" pitchFamily="18" charset="0"/>
                <a:cs typeface="Times New Roman" pitchFamily="18" charset="0"/>
              </a:rPr>
              <a:t>Комитет по образованию г. Улан - Удэ</a:t>
            </a:r>
            <a:br>
              <a:rPr lang="ru-RU" sz="1200" dirty="0">
                <a:solidFill>
                  <a:schemeClr val="tx1"/>
                </a:solidFill>
                <a:latin typeface="Times New Roman" pitchFamily="18" charset="0"/>
                <a:cs typeface="Times New Roman" pitchFamily="18" charset="0"/>
              </a:rPr>
            </a:br>
            <a:r>
              <a:rPr lang="ru-RU" sz="1200" dirty="0">
                <a:solidFill>
                  <a:schemeClr val="tx1"/>
                </a:solidFill>
                <a:latin typeface="Times New Roman" pitchFamily="18" charset="0"/>
                <a:cs typeface="Times New Roman" pitchFamily="18" charset="0"/>
              </a:rPr>
              <a:t>Муниципальное бюджетное дошкольное образовательное учреждение</a:t>
            </a:r>
            <a:br>
              <a:rPr lang="ru-RU" sz="1200" dirty="0">
                <a:solidFill>
                  <a:schemeClr val="tx1"/>
                </a:solidFill>
                <a:latin typeface="Times New Roman" pitchFamily="18" charset="0"/>
                <a:cs typeface="Times New Roman" pitchFamily="18" charset="0"/>
              </a:rPr>
            </a:br>
            <a:r>
              <a:rPr lang="ru-RU" sz="1200" dirty="0">
                <a:solidFill>
                  <a:schemeClr val="tx1"/>
                </a:solidFill>
                <a:latin typeface="Times New Roman" pitchFamily="18" charset="0"/>
                <a:cs typeface="Times New Roman" pitchFamily="18" charset="0"/>
              </a:rPr>
              <a:t>детский сад № 72 «Аленушка»</a:t>
            </a:r>
            <a:br>
              <a:rPr lang="ru-RU" sz="1200" dirty="0">
                <a:solidFill>
                  <a:schemeClr val="tx1"/>
                </a:solidFill>
                <a:latin typeface="Times New Roman" pitchFamily="18" charset="0"/>
                <a:cs typeface="Times New Roman" pitchFamily="18" charset="0"/>
              </a:rPr>
            </a:br>
            <a:r>
              <a:rPr lang="ru-RU" sz="1200" dirty="0">
                <a:solidFill>
                  <a:schemeClr val="tx1"/>
                </a:solidFill>
                <a:latin typeface="Times New Roman" pitchFamily="18" charset="0"/>
                <a:cs typeface="Times New Roman" pitchFamily="18" charset="0"/>
              </a:rPr>
              <a:t>670034, г. Улан – Удэ, ул. Пестеля,37А, тел. 446500, т/факс 446510, </a:t>
            </a:r>
            <a:br>
              <a:rPr lang="ru-RU" sz="1200" dirty="0">
                <a:solidFill>
                  <a:schemeClr val="tx1"/>
                </a:solidFill>
                <a:latin typeface="Times New Roman" pitchFamily="18" charset="0"/>
                <a:cs typeface="Times New Roman" pitchFamily="18" charset="0"/>
              </a:rPr>
            </a:br>
            <a:r>
              <a:rPr lang="ru-RU" sz="1200" dirty="0">
                <a:solidFill>
                  <a:schemeClr val="tx1"/>
                </a:solidFill>
                <a:latin typeface="Times New Roman" pitchFamily="18" charset="0"/>
                <a:cs typeface="Times New Roman" pitchFamily="18" charset="0"/>
              </a:rPr>
              <a:t>E-</a:t>
            </a:r>
            <a:r>
              <a:rPr lang="ru-RU" sz="1200" dirty="0" err="1">
                <a:solidFill>
                  <a:schemeClr val="tx1"/>
                </a:solidFill>
                <a:latin typeface="Times New Roman" pitchFamily="18" charset="0"/>
                <a:cs typeface="Times New Roman" pitchFamily="18" charset="0"/>
              </a:rPr>
              <a:t>mail</a:t>
            </a:r>
            <a:r>
              <a:rPr lang="ru-RU" sz="1200" dirty="0">
                <a:solidFill>
                  <a:schemeClr val="tx1"/>
                </a:solidFill>
                <a:latin typeface="Times New Roman" pitchFamily="18" charset="0"/>
                <a:cs typeface="Times New Roman" pitchFamily="18" charset="0"/>
              </a:rPr>
              <a:t>: UUCadik72@yandex.ru</a:t>
            </a:r>
            <a:br>
              <a:rPr lang="ru-RU" sz="1200" dirty="0">
                <a:solidFill>
                  <a:schemeClr val="tx1"/>
                </a:solidFill>
                <a:latin typeface="Times New Roman" pitchFamily="18" charset="0"/>
                <a:cs typeface="Times New Roman" pitchFamily="18" charset="0"/>
              </a:rPr>
            </a:br>
            <a:r>
              <a:rPr lang="ru-RU" sz="900" dirty="0">
                <a:latin typeface="Times New Roman" pitchFamily="18" charset="0"/>
                <a:cs typeface="Times New Roman" pitchFamily="18" charset="0"/>
              </a:rPr>
              <a:t>____________________________________________________________</a:t>
            </a:r>
            <a:br>
              <a:rPr lang="ru-RU" sz="900" dirty="0">
                <a:latin typeface="Times New Roman" pitchFamily="18" charset="0"/>
                <a:cs typeface="Times New Roman" pitchFamily="18" charset="0"/>
              </a:rPr>
            </a:br>
            <a:r>
              <a:rPr lang="ru-RU" sz="900" dirty="0">
                <a:latin typeface="Times New Roman" pitchFamily="18" charset="0"/>
                <a:cs typeface="Times New Roman" pitchFamily="18" charset="0"/>
              </a:rPr>
              <a:t/>
            </a:r>
            <a:br>
              <a:rPr lang="ru-RU" sz="900" dirty="0">
                <a:latin typeface="Times New Roman" pitchFamily="18" charset="0"/>
                <a:cs typeface="Times New Roman" pitchFamily="18" charset="0"/>
              </a:rPr>
            </a:br>
            <a:r>
              <a:rPr lang="ru-RU" sz="900" dirty="0">
                <a:latin typeface="Times New Roman" pitchFamily="18" charset="0"/>
                <a:cs typeface="Times New Roman" pitchFamily="18" charset="0"/>
              </a:rPr>
              <a:t/>
            </a:r>
            <a:br>
              <a:rPr lang="ru-RU" sz="900" dirty="0">
                <a:latin typeface="Times New Roman" pitchFamily="18" charset="0"/>
                <a:cs typeface="Times New Roman" pitchFamily="18" charset="0"/>
              </a:rPr>
            </a:br>
            <a:endParaRPr lang="ru-RU" sz="9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55576" y="1772816"/>
            <a:ext cx="7704856" cy="4797152"/>
          </a:xfrm>
        </p:spPr>
        <p:txBody>
          <a:bodyPr>
            <a:normAutofit fontScale="25000" lnSpcReduction="20000"/>
          </a:bodyPr>
          <a:lstStyle/>
          <a:p>
            <a:endParaRPr lang="ru-RU" sz="5600" dirty="0" smtClean="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endParaRPr lang="ru-RU" sz="5600" dirty="0" smtClean="0">
              <a:solidFill>
                <a:schemeClr val="tx1"/>
              </a:solidFill>
              <a:latin typeface="Times New Roman" pitchFamily="18" charset="0"/>
              <a:cs typeface="Times New Roman" pitchFamily="18" charset="0"/>
            </a:endParaRPr>
          </a:p>
          <a:p>
            <a:endParaRPr lang="ru-RU" sz="5600" dirty="0" smtClean="0">
              <a:solidFill>
                <a:schemeClr val="tx1"/>
              </a:solidFill>
              <a:latin typeface="Times New Roman" pitchFamily="18" charset="0"/>
              <a:cs typeface="Times New Roman" pitchFamily="18" charset="0"/>
            </a:endParaRPr>
          </a:p>
          <a:p>
            <a:r>
              <a:rPr lang="ru-RU" sz="5600" b="1" dirty="0" smtClean="0">
                <a:solidFill>
                  <a:schemeClr val="tx1"/>
                </a:solidFill>
                <a:latin typeface="Times New Roman" pitchFamily="18" charset="0"/>
                <a:cs typeface="Times New Roman" pitchFamily="18" charset="0"/>
              </a:rPr>
              <a:t>Творческий </a:t>
            </a:r>
            <a:r>
              <a:rPr lang="ru-RU" sz="5600" b="1" dirty="0">
                <a:solidFill>
                  <a:schemeClr val="tx1"/>
                </a:solidFill>
                <a:latin typeface="Times New Roman" pitchFamily="18" charset="0"/>
                <a:cs typeface="Times New Roman" pitchFamily="18" charset="0"/>
              </a:rPr>
              <a:t>проект  </a:t>
            </a:r>
          </a:p>
          <a:p>
            <a:r>
              <a:rPr lang="ru-RU" sz="5600" b="1" dirty="0">
                <a:solidFill>
                  <a:schemeClr val="tx1"/>
                </a:solidFill>
                <a:latin typeface="Times New Roman" pitchFamily="18" charset="0"/>
                <a:cs typeface="Times New Roman" pitchFamily="18" charset="0"/>
              </a:rPr>
              <a:t>экспериментально-исследовательской деятельности</a:t>
            </a:r>
          </a:p>
          <a:p>
            <a:r>
              <a:rPr lang="ru-RU" sz="5600" b="1" dirty="0" smtClean="0">
                <a:solidFill>
                  <a:schemeClr val="tx1"/>
                </a:solidFill>
                <a:latin typeface="Times New Roman" pitchFamily="18" charset="0"/>
                <a:cs typeface="Times New Roman" pitchFamily="18" charset="0"/>
              </a:rPr>
              <a:t>«Как извергается вулкан»</a:t>
            </a:r>
            <a:endParaRPr lang="ru-RU" sz="5600" b="1" dirty="0">
              <a:solidFill>
                <a:schemeClr val="tx1"/>
              </a:solidFill>
              <a:latin typeface="Times New Roman" pitchFamily="18" charset="0"/>
              <a:cs typeface="Times New Roman" pitchFamily="18" charset="0"/>
            </a:endParaRPr>
          </a:p>
          <a:p>
            <a:r>
              <a:rPr lang="ru-RU" sz="5600" b="1" dirty="0">
                <a:solidFill>
                  <a:schemeClr val="tx1"/>
                </a:solidFill>
                <a:latin typeface="Times New Roman" pitchFamily="18" charset="0"/>
                <a:cs typeface="Times New Roman" pitchFamily="18" charset="0"/>
              </a:rPr>
              <a:t>(подготовительная группа)</a:t>
            </a:r>
          </a:p>
          <a:p>
            <a:endParaRPr lang="ru-RU" sz="56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r>
              <a:rPr lang="ru-RU" sz="5600" dirty="0" smtClean="0">
                <a:solidFill>
                  <a:schemeClr val="tx1"/>
                </a:solidFill>
                <a:latin typeface="Times New Roman" pitchFamily="18" charset="0"/>
                <a:cs typeface="Times New Roman" pitchFamily="18" charset="0"/>
              </a:rPr>
              <a:t>                                                                                                                                                      </a:t>
            </a:r>
          </a:p>
          <a:p>
            <a:endParaRPr lang="ru-RU" sz="5600" dirty="0">
              <a:solidFill>
                <a:schemeClr val="tx1"/>
              </a:solidFill>
              <a:latin typeface="Times New Roman" pitchFamily="18" charset="0"/>
              <a:cs typeface="Times New Roman" pitchFamily="18" charset="0"/>
            </a:endParaRPr>
          </a:p>
          <a:p>
            <a:r>
              <a:rPr lang="ru-RU" sz="5600" dirty="0" smtClean="0">
                <a:solidFill>
                  <a:schemeClr val="tx1"/>
                </a:solidFill>
                <a:latin typeface="Times New Roman" pitchFamily="18" charset="0"/>
                <a:cs typeface="Times New Roman" pitchFamily="18" charset="0"/>
              </a:rPr>
              <a:t>                                                                                                                Провела</a:t>
            </a:r>
            <a:r>
              <a:rPr lang="ru-RU" sz="5600" dirty="0">
                <a:solidFill>
                  <a:schemeClr val="tx1"/>
                </a:solidFill>
                <a:latin typeface="Times New Roman" pitchFamily="18" charset="0"/>
                <a:cs typeface="Times New Roman" pitchFamily="18" charset="0"/>
              </a:rPr>
              <a:t>: </a:t>
            </a:r>
            <a:r>
              <a:rPr lang="ru-RU" sz="5600" dirty="0" err="1">
                <a:solidFill>
                  <a:schemeClr val="tx1"/>
                </a:solidFill>
                <a:latin typeface="Times New Roman" pitchFamily="18" charset="0"/>
                <a:cs typeface="Times New Roman" pitchFamily="18" charset="0"/>
              </a:rPr>
              <a:t>Хандуева</a:t>
            </a:r>
            <a:r>
              <a:rPr lang="ru-RU" sz="5600" dirty="0">
                <a:solidFill>
                  <a:schemeClr val="tx1"/>
                </a:solidFill>
                <a:latin typeface="Times New Roman" pitchFamily="18" charset="0"/>
                <a:cs typeface="Times New Roman" pitchFamily="18" charset="0"/>
              </a:rPr>
              <a:t> О.Д</a:t>
            </a:r>
          </a:p>
          <a:p>
            <a:endParaRPr lang="ru-RU" sz="56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endParaRPr lang="ru-RU" sz="5600" dirty="0" smtClean="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r>
              <a:rPr lang="ru-RU" sz="5600" dirty="0">
                <a:solidFill>
                  <a:schemeClr val="tx1"/>
                </a:solidFill>
                <a:latin typeface="Times New Roman" pitchFamily="18" charset="0"/>
                <a:cs typeface="Times New Roman" pitchFamily="18" charset="0"/>
              </a:rPr>
              <a:t>г. Улан-Удэ</a:t>
            </a:r>
          </a:p>
          <a:p>
            <a:r>
              <a:rPr lang="ru-RU" sz="5600" dirty="0">
                <a:solidFill>
                  <a:schemeClr val="tx1"/>
                </a:solidFill>
                <a:latin typeface="Times New Roman" pitchFamily="18" charset="0"/>
                <a:cs typeface="Times New Roman" pitchFamily="18" charset="0"/>
              </a:rPr>
              <a:t>2018г</a:t>
            </a:r>
          </a:p>
          <a:p>
            <a:endParaRPr lang="ru-RU" dirty="0">
              <a:solidFill>
                <a:schemeClr val="tx1"/>
              </a:solidFill>
            </a:endParaRPr>
          </a:p>
        </p:txBody>
      </p:sp>
    </p:spTree>
    <p:extLst>
      <p:ext uri="{BB962C8B-B14F-4D97-AF65-F5344CB8AC3E}">
        <p14:creationId xmlns:p14="http://schemas.microsoft.com/office/powerpoint/2010/main" val="1256583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772816"/>
            <a:ext cx="8352928" cy="4464496"/>
          </a:xfrm>
        </p:spPr>
        <p:txBody>
          <a:bodyPr>
            <a:normAutofit/>
          </a:bodyPr>
          <a:lstStyle/>
          <a:p>
            <a:pPr marL="0" indent="0">
              <a:buNone/>
            </a:pPr>
            <a:r>
              <a:rPr lang="ru-RU" dirty="0" smtClean="0">
                <a:latin typeface="Times New Roman" pitchFamily="18" charset="0"/>
                <a:cs typeface="Times New Roman" pitchFamily="18" charset="0"/>
              </a:rPr>
              <a:t> </a:t>
            </a:r>
          </a:p>
          <a:p>
            <a:pPr marL="0" indent="0">
              <a:buNone/>
            </a:pPr>
            <a:r>
              <a:rPr lang="ru-RU" sz="2000" dirty="0" smtClean="0">
                <a:latin typeface="Times New Roman" pitchFamily="18" charset="0"/>
                <a:cs typeface="Times New Roman" pitchFamily="18" charset="0"/>
              </a:rPr>
              <a:t>Когда </a:t>
            </a:r>
            <a:r>
              <a:rPr lang="ru-RU" sz="2000" dirty="0">
                <a:latin typeface="Times New Roman" pitchFamily="18" charset="0"/>
                <a:cs typeface="Times New Roman" pitchFamily="18" charset="0"/>
              </a:rPr>
              <a:t>сода смешивается с лимонной кислотой, появляются пузырьки, происходит химическая реакция. Газ, образовавшийся при воздействии лимонной кислоты, и моющего средства  на соду, поднимает «лаву» вверх и происходит «извержение». </a:t>
            </a:r>
            <a:endParaRPr lang="ru-RU" sz="2000" dirty="0" smtClean="0">
              <a:latin typeface="Times New Roman" pitchFamily="18" charset="0"/>
              <a:cs typeface="Times New Roman" pitchFamily="18" charset="0"/>
            </a:endParaRPr>
          </a:p>
          <a:p>
            <a:pPr marL="0" indent="0">
              <a:buNone/>
            </a:pPr>
            <a:r>
              <a:rPr lang="ru-RU" sz="2000" dirty="0" smtClean="0">
                <a:latin typeface="Times New Roman" pitchFamily="18" charset="0"/>
                <a:cs typeface="Times New Roman" pitchFamily="18" charset="0"/>
              </a:rPr>
              <a:t>Проведя </a:t>
            </a:r>
            <a:r>
              <a:rPr lang="ru-RU" sz="2000" dirty="0">
                <a:latin typeface="Times New Roman" pitchFamily="18" charset="0"/>
                <a:cs typeface="Times New Roman" pitchFamily="18" charset="0"/>
              </a:rPr>
              <a:t>данный опыт, дети  увидели, как извергается вулкан. </a:t>
            </a:r>
            <a:endParaRPr lang="ru-RU" sz="2000" dirty="0" smtClean="0">
              <a:latin typeface="Times New Roman" pitchFamily="18" charset="0"/>
              <a:cs typeface="Times New Roman" pitchFamily="18" charset="0"/>
            </a:endParaRPr>
          </a:p>
          <a:p>
            <a:pPr marL="0" indent="0">
              <a:buNone/>
            </a:pPr>
            <a:r>
              <a:rPr lang="ru-RU" sz="2000" dirty="0" smtClean="0">
                <a:latin typeface="Times New Roman" pitchFamily="18" charset="0"/>
                <a:cs typeface="Times New Roman" pitchFamily="18" charset="0"/>
              </a:rPr>
              <a:t>Это </a:t>
            </a:r>
            <a:r>
              <a:rPr lang="ru-RU" sz="2000" dirty="0">
                <a:latin typeface="Times New Roman" pitchFamily="18" charset="0"/>
                <a:cs typeface="Times New Roman" pitchFamily="18" charset="0"/>
              </a:rPr>
              <a:t>значит, что они  смогли самостоятельно создать природное явление - извержение вулкана.</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a:xfrm>
            <a:off x="395536" y="548680"/>
            <a:ext cx="8229600" cy="1252728"/>
          </a:xfrm>
        </p:spPr>
        <p:txBody>
          <a:bodyPr>
            <a:normAutofit fontScale="90000"/>
          </a:bodyPr>
          <a:lstStyle/>
          <a:p>
            <a:r>
              <a:rPr lang="ru-RU" dirty="0"/>
              <a:t> </a:t>
            </a:r>
            <a:r>
              <a:rPr lang="ru-RU" b="1" dirty="0">
                <a:solidFill>
                  <a:srgbClr val="002060"/>
                </a:solidFill>
              </a:rPr>
              <a:t>Подведение итогов, выводы.</a:t>
            </a:r>
            <a:br>
              <a:rPr lang="ru-RU" b="1" dirty="0">
                <a:solidFill>
                  <a:srgbClr val="002060"/>
                </a:solidFill>
              </a:rPr>
            </a:br>
            <a:endParaRPr lang="ru-RU" b="1" dirty="0">
              <a:solidFill>
                <a:srgbClr val="002060"/>
              </a:solidFill>
            </a:endParaRPr>
          </a:p>
        </p:txBody>
      </p:sp>
    </p:spTree>
    <p:extLst>
      <p:ext uri="{BB962C8B-B14F-4D97-AF65-F5344CB8AC3E}">
        <p14:creationId xmlns:p14="http://schemas.microsoft.com/office/powerpoint/2010/main" val="2867674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81766" y="9927"/>
            <a:ext cx="8229600" cy="1252728"/>
          </a:xfrm>
        </p:spPr>
        <p:txBody>
          <a:bodyPr/>
          <a:lstStyle/>
          <a:p>
            <a:r>
              <a:rPr lang="ru-RU" b="1" dirty="0" smtClean="0">
                <a:solidFill>
                  <a:srgbClr val="002060"/>
                </a:solidFill>
              </a:rPr>
              <a:t>Реализация проекта</a:t>
            </a:r>
            <a:endParaRPr lang="ru-RU" b="1" dirty="0">
              <a:solidFill>
                <a:srgbClr val="002060"/>
              </a:solidFill>
            </a:endParaRPr>
          </a:p>
        </p:txBody>
      </p:sp>
      <p:pic>
        <p:nvPicPr>
          <p:cNvPr id="1026" name="Picture 2" descr="H:\Новая папка (2)\IMG-5e7d7262b4cade4f96ed128ce99ead27-V.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55776" y="1057344"/>
            <a:ext cx="3717074" cy="26596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Новая папка (2)\IMG-52ee453fa2660d46c71ab8b6218a9410-V.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3846779"/>
            <a:ext cx="3528392" cy="26159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Новая папка (2)\IMG-fc683feb4e81ca051ec2246ae90cc907-V.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6566" y="3879880"/>
            <a:ext cx="3717074" cy="2645464"/>
          </a:xfrm>
          <a:prstGeom prst="rect">
            <a:avLst/>
          </a:prstGeom>
          <a:noFill/>
          <a:extLst>
            <a:ext uri="{909E8E84-426E-40DD-AFC4-6F175D3DCCD1}">
              <a14:hiddenFill xmlns:a14="http://schemas.microsoft.com/office/drawing/2010/main">
                <a:solidFill>
                  <a:srgbClr val="FFFFFF"/>
                </a:solidFill>
              </a14:hiddenFill>
            </a:ext>
          </a:extLst>
        </p:spPr>
      </p:pic>
      <p:sp>
        <p:nvSpPr>
          <p:cNvPr id="2" name="Объект 1"/>
          <p:cNvSpPr>
            <a:spLocks noGrp="1"/>
          </p:cNvSpPr>
          <p:nvPr>
            <p:ph idx="1"/>
          </p:nvPr>
        </p:nvSpPr>
        <p:spPr/>
        <p:txBody>
          <a:bodyPr/>
          <a:lstStyle/>
          <a:p>
            <a:endParaRPr lang="ru-RU"/>
          </a:p>
        </p:txBody>
      </p:sp>
    </p:spTree>
    <p:extLst>
      <p:ext uri="{BB962C8B-B14F-4D97-AF65-F5344CB8AC3E}">
        <p14:creationId xmlns:p14="http://schemas.microsoft.com/office/powerpoint/2010/main" val="191851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8125" y="0"/>
            <a:ext cx="8229600" cy="1252728"/>
          </a:xfrm>
        </p:spPr>
        <p:txBody>
          <a:bodyPr/>
          <a:lstStyle/>
          <a:p>
            <a:r>
              <a:rPr lang="ru-RU" b="1" dirty="0" smtClean="0">
                <a:solidFill>
                  <a:srgbClr val="002060"/>
                </a:solidFill>
              </a:rPr>
              <a:t>Реализация проекта</a:t>
            </a:r>
            <a:endParaRPr lang="ru-RU" b="1" dirty="0">
              <a:solidFill>
                <a:srgbClr val="002060"/>
              </a:solidFill>
            </a:endParaRPr>
          </a:p>
        </p:txBody>
      </p:sp>
      <p:pic>
        <p:nvPicPr>
          <p:cNvPr id="307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67544" y="1079220"/>
            <a:ext cx="4032448" cy="2565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67544" y="3933055"/>
            <a:ext cx="4032448" cy="2639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860032" y="1079221"/>
            <a:ext cx="3810000" cy="2565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Grp="1" noChangeAspect="1" noChangeArrowheads="1"/>
          </p:cNvPicPr>
          <p:nvPr>
            <p:ph idx="1"/>
          </p:nvPr>
        </p:nvPicPr>
        <p:blipFill>
          <a:blip r:embed="rId5" cstate="screen">
            <a:extLst>
              <a:ext uri="{28A0092B-C50C-407E-A947-70E740481C1C}">
                <a14:useLocalDpi xmlns:a14="http://schemas.microsoft.com/office/drawing/2010/main"/>
              </a:ext>
            </a:extLst>
          </a:blip>
          <a:srcRect/>
          <a:stretch>
            <a:fillRect/>
          </a:stretch>
        </p:blipFill>
        <p:spPr bwMode="auto">
          <a:xfrm>
            <a:off x="4860032" y="3960112"/>
            <a:ext cx="3810000" cy="254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3532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2132856"/>
            <a:ext cx="8280919" cy="4209331"/>
          </a:xfrm>
        </p:spPr>
        <p:txBody>
          <a:bodyPr>
            <a:normAutofit lnSpcReduction="10000"/>
          </a:bodyPr>
          <a:lstStyle/>
          <a:p>
            <a:pPr marL="0" indent="0">
              <a:buNone/>
            </a:pPr>
            <a:r>
              <a:rPr lang="ru-RU" dirty="0"/>
              <a:t>1. Куликовская И. Э., </a:t>
            </a:r>
            <a:r>
              <a:rPr lang="ru-RU" dirty="0" err="1"/>
              <a:t>Совгир</a:t>
            </a:r>
            <a:r>
              <a:rPr lang="ru-RU" dirty="0"/>
              <a:t> Н. Н. Детское экспериментирование. Старший дошкольный возраст. – М. : Педагогическое общество России, 2003.</a:t>
            </a:r>
          </a:p>
          <a:p>
            <a:pPr marL="0" indent="0">
              <a:buNone/>
            </a:pPr>
            <a:endParaRPr lang="ru-RU" dirty="0"/>
          </a:p>
          <a:p>
            <a:pPr marL="0" indent="0">
              <a:buNone/>
            </a:pPr>
            <a:r>
              <a:rPr lang="ru-RU" dirty="0"/>
              <a:t>2. Организация экспериментальной деятельности дошкольников: Методические рекомендации/Под ред. Л. Н. Прохоровой. – М.: АРКТИ, 2008.</a:t>
            </a:r>
          </a:p>
          <a:p>
            <a:pPr marL="0" indent="0">
              <a:buNone/>
            </a:pPr>
            <a:endParaRPr lang="ru-RU" dirty="0"/>
          </a:p>
          <a:p>
            <a:pPr marL="0" indent="0">
              <a:buNone/>
            </a:pPr>
            <a:r>
              <a:rPr lang="ru-RU" dirty="0" smtClean="0"/>
              <a:t>3. Ребенок </a:t>
            </a:r>
            <a:r>
              <a:rPr lang="ru-RU" dirty="0"/>
              <a:t>в мире поиска: Программа по организации поисковой деятельности детей дошкольного возраста./Под ред. О. В. </a:t>
            </a:r>
            <a:r>
              <a:rPr lang="ru-RU" dirty="0" err="1"/>
              <a:t>Дыбиной</a:t>
            </a:r>
            <a:r>
              <a:rPr lang="ru-RU" dirty="0"/>
              <a:t>. – М.: ТЦ «Сфера», 2005.</a:t>
            </a:r>
          </a:p>
          <a:p>
            <a:pPr marL="0" indent="0">
              <a:buNone/>
            </a:pPr>
            <a:endParaRPr lang="ru-RU" dirty="0"/>
          </a:p>
          <a:p>
            <a:pPr marL="0" indent="0">
              <a:buNone/>
            </a:pPr>
            <a:endParaRPr lang="ru-RU" dirty="0"/>
          </a:p>
        </p:txBody>
      </p:sp>
      <p:sp>
        <p:nvSpPr>
          <p:cNvPr id="3" name="Заголовок 2"/>
          <p:cNvSpPr>
            <a:spLocks noGrp="1"/>
          </p:cNvSpPr>
          <p:nvPr>
            <p:ph type="title"/>
          </p:nvPr>
        </p:nvSpPr>
        <p:spPr/>
        <p:txBody>
          <a:bodyPr/>
          <a:lstStyle/>
          <a:p>
            <a:r>
              <a:rPr lang="ru-RU" dirty="0">
                <a:solidFill>
                  <a:srgbClr val="002060"/>
                </a:solidFill>
                <a:latin typeface="Times New Roman" pitchFamily="18" charset="0"/>
                <a:cs typeface="Times New Roman" pitchFamily="18" charset="0"/>
              </a:rPr>
              <a:t>Литература:</a:t>
            </a:r>
          </a:p>
        </p:txBody>
      </p:sp>
    </p:spTree>
    <p:extLst>
      <p:ext uri="{BB962C8B-B14F-4D97-AF65-F5344CB8AC3E}">
        <p14:creationId xmlns:p14="http://schemas.microsoft.com/office/powerpoint/2010/main" val="574269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268760"/>
            <a:ext cx="8640959" cy="4857403"/>
          </a:xfrm>
        </p:spPr>
        <p:txBody>
          <a:bodyPr>
            <a:normAutofit fontScale="92500" lnSpcReduction="10000"/>
          </a:bodyPr>
          <a:lstStyle/>
          <a:p>
            <a:endParaRPr lang="ru-RU" dirty="0"/>
          </a:p>
          <a:p>
            <a:pPr marL="0" indent="0">
              <a:buNone/>
            </a:pPr>
            <a:r>
              <a:rPr lang="ru-RU" b="1" dirty="0">
                <a:solidFill>
                  <a:srgbClr val="002060"/>
                </a:solidFill>
              </a:rPr>
              <a:t>Название работы: </a:t>
            </a:r>
            <a:endParaRPr lang="ru-RU" b="1" dirty="0" smtClean="0">
              <a:solidFill>
                <a:srgbClr val="002060"/>
              </a:solidFill>
            </a:endParaRPr>
          </a:p>
          <a:p>
            <a:pPr marL="0" indent="0">
              <a:buNone/>
            </a:pPr>
            <a:r>
              <a:rPr lang="ru-RU" dirty="0" smtClean="0">
                <a:solidFill>
                  <a:srgbClr val="002060"/>
                </a:solidFill>
              </a:rPr>
              <a:t>Исследовательский </a:t>
            </a:r>
            <a:r>
              <a:rPr lang="ru-RU" dirty="0">
                <a:solidFill>
                  <a:srgbClr val="002060"/>
                </a:solidFill>
              </a:rPr>
              <a:t>проект: </a:t>
            </a:r>
            <a:r>
              <a:rPr lang="ru-RU" dirty="0" smtClean="0">
                <a:solidFill>
                  <a:srgbClr val="002060"/>
                </a:solidFill>
              </a:rPr>
              <a:t>«Как извергается вулкан?» </a:t>
            </a:r>
            <a:endParaRPr lang="ru-RU" dirty="0">
              <a:solidFill>
                <a:srgbClr val="002060"/>
              </a:solidFill>
            </a:endParaRPr>
          </a:p>
          <a:p>
            <a:endParaRPr lang="ru-RU" dirty="0">
              <a:solidFill>
                <a:srgbClr val="002060"/>
              </a:solidFill>
            </a:endParaRPr>
          </a:p>
          <a:p>
            <a:pPr marL="0" indent="0">
              <a:buNone/>
            </a:pPr>
            <a:r>
              <a:rPr lang="ru-RU" b="1" dirty="0">
                <a:solidFill>
                  <a:srgbClr val="002060"/>
                </a:solidFill>
              </a:rPr>
              <a:t>Участники проекта: </a:t>
            </a:r>
            <a:r>
              <a:rPr lang="ru-RU" dirty="0">
                <a:solidFill>
                  <a:srgbClr val="002060"/>
                </a:solidFill>
              </a:rPr>
              <a:t>Дети  подготовительной к школе группы, воспитатель  подготовительной к школе группы.</a:t>
            </a:r>
          </a:p>
          <a:p>
            <a:pPr marL="0" indent="0">
              <a:buNone/>
            </a:pPr>
            <a:endParaRPr lang="ru-RU" dirty="0" smtClean="0">
              <a:solidFill>
                <a:srgbClr val="002060"/>
              </a:solidFill>
            </a:endParaRPr>
          </a:p>
          <a:p>
            <a:pPr marL="0" indent="0">
              <a:buNone/>
            </a:pPr>
            <a:r>
              <a:rPr lang="ru-RU" b="1" dirty="0" smtClean="0">
                <a:solidFill>
                  <a:srgbClr val="002060"/>
                </a:solidFill>
              </a:rPr>
              <a:t>Руководитель</a:t>
            </a:r>
            <a:r>
              <a:rPr lang="ru-RU" b="1" dirty="0">
                <a:solidFill>
                  <a:srgbClr val="002060"/>
                </a:solidFill>
              </a:rPr>
              <a:t>:</a:t>
            </a:r>
            <a:r>
              <a:rPr lang="ru-RU" dirty="0">
                <a:solidFill>
                  <a:srgbClr val="002060"/>
                </a:solidFill>
              </a:rPr>
              <a:t> Воспитатель  подготовительной к школе группы.</a:t>
            </a:r>
          </a:p>
          <a:p>
            <a:endParaRPr lang="ru-RU" dirty="0">
              <a:solidFill>
                <a:srgbClr val="002060"/>
              </a:solidFill>
            </a:endParaRPr>
          </a:p>
          <a:p>
            <a:pPr marL="0" indent="0">
              <a:buNone/>
            </a:pPr>
            <a:r>
              <a:rPr lang="ru-RU" b="1" dirty="0">
                <a:solidFill>
                  <a:srgbClr val="002060"/>
                </a:solidFill>
              </a:rPr>
              <a:t>Цель проекта:</a:t>
            </a:r>
            <a:r>
              <a:rPr lang="ru-RU" dirty="0">
                <a:solidFill>
                  <a:srgbClr val="002060"/>
                </a:solidFill>
              </a:rPr>
              <a:t> </a:t>
            </a:r>
            <a:endParaRPr lang="ru-RU" dirty="0" smtClean="0">
              <a:solidFill>
                <a:srgbClr val="002060"/>
              </a:solidFill>
            </a:endParaRPr>
          </a:p>
          <a:p>
            <a:pPr marL="0" indent="0">
              <a:buNone/>
            </a:pPr>
            <a:r>
              <a:rPr lang="ru-RU" dirty="0" smtClean="0">
                <a:solidFill>
                  <a:srgbClr val="002060"/>
                </a:solidFill>
              </a:rPr>
              <a:t>1</a:t>
            </a:r>
            <a:r>
              <a:rPr lang="ru-RU" dirty="0">
                <a:solidFill>
                  <a:srgbClr val="002060"/>
                </a:solidFill>
              </a:rPr>
              <a:t>. Познакомить детей с природным  явлением – вулканом, его строением. </a:t>
            </a:r>
          </a:p>
          <a:p>
            <a:pPr marL="0" indent="0">
              <a:buNone/>
            </a:pPr>
            <a:r>
              <a:rPr lang="ru-RU" dirty="0" smtClean="0">
                <a:solidFill>
                  <a:srgbClr val="002060"/>
                </a:solidFill>
              </a:rPr>
              <a:t>2</a:t>
            </a:r>
            <a:r>
              <a:rPr lang="ru-RU" dirty="0">
                <a:solidFill>
                  <a:srgbClr val="002060"/>
                </a:solidFill>
              </a:rPr>
              <a:t>. Исследовать, и узнать, почему извергаются вулкан?</a:t>
            </a:r>
          </a:p>
          <a:p>
            <a:endParaRPr lang="ru-RU" dirty="0"/>
          </a:p>
          <a:p>
            <a:endParaRPr lang="ru-RU" dirty="0"/>
          </a:p>
        </p:txBody>
      </p:sp>
      <p:sp>
        <p:nvSpPr>
          <p:cNvPr id="2" name="Заголовок 1"/>
          <p:cNvSpPr>
            <a:spLocks noGrp="1"/>
          </p:cNvSpPr>
          <p:nvPr>
            <p:ph type="title"/>
          </p:nvPr>
        </p:nvSpPr>
        <p:spPr/>
        <p:txBody>
          <a:bodyPr>
            <a:normAutofit fontScale="90000"/>
          </a:bodyPr>
          <a:lstStyle/>
          <a:p>
            <a:r>
              <a:rPr lang="ru-RU" dirty="0">
                <a:solidFill>
                  <a:srgbClr val="002060"/>
                </a:solidFill>
              </a:rPr>
              <a:t>ПАСПОРТ ПРОЕКТА</a:t>
            </a:r>
            <a:r>
              <a:rPr lang="ru-RU" dirty="0">
                <a:solidFill>
                  <a:schemeClr val="tx1"/>
                </a:solidFill>
              </a:rPr>
              <a:t>.</a:t>
            </a:r>
            <a:br>
              <a:rPr lang="ru-RU" dirty="0">
                <a:solidFill>
                  <a:schemeClr val="tx1"/>
                </a:solidFill>
              </a:rPr>
            </a:br>
            <a:endParaRPr lang="ru-RU" dirty="0">
              <a:solidFill>
                <a:schemeClr val="tx1"/>
              </a:solidFill>
            </a:endParaRPr>
          </a:p>
        </p:txBody>
      </p:sp>
    </p:spTree>
    <p:extLst>
      <p:ext uri="{BB962C8B-B14F-4D97-AF65-F5344CB8AC3E}">
        <p14:creationId xmlns:p14="http://schemas.microsoft.com/office/powerpoint/2010/main" val="3292947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640960" cy="6120680"/>
          </a:xfrm>
        </p:spPr>
        <p:txBody>
          <a:bodyPr>
            <a:normAutofit fontScale="85000" lnSpcReduction="10000"/>
          </a:bodyPr>
          <a:lstStyle/>
          <a:p>
            <a:pPr marL="0" indent="0">
              <a:buNone/>
            </a:pPr>
            <a:r>
              <a:rPr lang="ru-RU" sz="2800" dirty="0" smtClean="0"/>
              <a:t>                                               </a:t>
            </a:r>
            <a:r>
              <a:rPr lang="ru-RU" sz="2800" b="1" dirty="0" smtClean="0">
                <a:solidFill>
                  <a:srgbClr val="002060"/>
                </a:solidFill>
                <a:latin typeface="Times New Roman" pitchFamily="18" charset="0"/>
                <a:cs typeface="Times New Roman" pitchFamily="18" charset="0"/>
              </a:rPr>
              <a:t>Задачи </a:t>
            </a:r>
            <a:r>
              <a:rPr lang="ru-RU" sz="2800" b="1" dirty="0">
                <a:solidFill>
                  <a:srgbClr val="002060"/>
                </a:solidFill>
                <a:latin typeface="Times New Roman" pitchFamily="18" charset="0"/>
                <a:cs typeface="Times New Roman" pitchFamily="18" charset="0"/>
              </a:rPr>
              <a:t>проекта: </a:t>
            </a:r>
          </a:p>
          <a:p>
            <a:pPr marL="0" indent="0">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Образовательные</a:t>
            </a:r>
            <a:r>
              <a:rPr lang="ru-RU" b="1" dirty="0">
                <a:latin typeface="Times New Roman" pitchFamily="18" charset="0"/>
                <a:cs typeface="Times New Roman" pitchFamily="18" charset="0"/>
              </a:rPr>
              <a:t>:</a:t>
            </a:r>
          </a:p>
          <a:p>
            <a:pPr marL="0" indent="0">
              <a:buNone/>
            </a:pPr>
            <a:r>
              <a:rPr lang="ru-RU" dirty="0" smtClean="0">
                <a:latin typeface="Times New Roman" pitchFamily="18" charset="0"/>
                <a:cs typeface="Times New Roman" pitchFamily="18" charset="0"/>
              </a:rPr>
              <a:t>  • Познакомить  </a:t>
            </a:r>
            <a:r>
              <a:rPr lang="ru-RU" dirty="0">
                <a:latin typeface="Times New Roman" pitchFamily="18" charset="0"/>
                <a:cs typeface="Times New Roman" pitchFamily="18" charset="0"/>
              </a:rPr>
              <a:t>детей с природным явлением – вулкан;  </a:t>
            </a:r>
          </a:p>
          <a:p>
            <a:r>
              <a:rPr lang="ru-RU" dirty="0">
                <a:latin typeface="Times New Roman" pitchFamily="18" charset="0"/>
                <a:cs typeface="Times New Roman" pitchFamily="18" charset="0"/>
              </a:rPr>
              <a:t>выяснить что такое вулкан?  как устроен?  </a:t>
            </a:r>
          </a:p>
          <a:p>
            <a:pPr marL="0" indent="0">
              <a:buNone/>
            </a:pPr>
            <a:r>
              <a:rPr lang="ru-RU" dirty="0" smtClean="0">
                <a:latin typeface="Times New Roman" pitchFamily="18" charset="0"/>
                <a:cs typeface="Times New Roman" pitchFamily="18" charset="0"/>
              </a:rPr>
              <a:t>   • Содействовать  </a:t>
            </a:r>
            <a:r>
              <a:rPr lang="ru-RU" dirty="0">
                <a:latin typeface="Times New Roman" pitchFamily="18" charset="0"/>
                <a:cs typeface="Times New Roman" pitchFamily="18" charset="0"/>
              </a:rPr>
              <a:t>формированию научной картины мира, </a:t>
            </a:r>
            <a:r>
              <a:rPr lang="ru-RU" dirty="0" smtClean="0">
                <a:latin typeface="Times New Roman" pitchFamily="18" charset="0"/>
                <a:cs typeface="Times New Roman" pitchFamily="18" charset="0"/>
              </a:rPr>
              <a:t>     первоначального </a:t>
            </a:r>
            <a:r>
              <a:rPr lang="ru-RU" dirty="0">
                <a:latin typeface="Times New Roman" pitchFamily="18" charset="0"/>
                <a:cs typeface="Times New Roman" pitchFamily="18" charset="0"/>
              </a:rPr>
              <a:t>представления о типах вулканов, опасностях, которые они представляют, а также их пользе</a:t>
            </a:r>
          </a:p>
          <a:p>
            <a:pPr marL="0" indent="0">
              <a:buNone/>
            </a:pPr>
            <a:r>
              <a:rPr lang="ru-RU" dirty="0" smtClean="0">
                <a:latin typeface="Times New Roman" pitchFamily="18" charset="0"/>
                <a:cs typeface="Times New Roman" pitchFamily="18" charset="0"/>
              </a:rPr>
              <a:t>   • Совершенствовать </a:t>
            </a:r>
            <a:r>
              <a:rPr lang="ru-RU" dirty="0">
                <a:latin typeface="Times New Roman" pitchFamily="18" charset="0"/>
                <a:cs typeface="Times New Roman" pitchFamily="18" charset="0"/>
              </a:rPr>
              <a:t>умение работать с различными материалами, творчески подходить к решению поставленных задач.</a:t>
            </a:r>
          </a:p>
          <a:p>
            <a:pPr marL="0" indent="0">
              <a:buNone/>
            </a:pPr>
            <a:r>
              <a:rPr lang="ru-RU" b="1" dirty="0">
                <a:latin typeface="Times New Roman" pitchFamily="18" charset="0"/>
                <a:cs typeface="Times New Roman" pitchFamily="18" charset="0"/>
              </a:rPr>
              <a:t>Развивающие:</a:t>
            </a:r>
          </a:p>
          <a:p>
            <a:pPr marL="0" indent="0">
              <a:buNone/>
            </a:pPr>
            <a:r>
              <a:rPr lang="ru-RU" dirty="0" smtClean="0">
                <a:latin typeface="Times New Roman" pitchFamily="18" charset="0"/>
                <a:cs typeface="Times New Roman" pitchFamily="18" charset="0"/>
              </a:rPr>
              <a:t>   •Развивать  </a:t>
            </a:r>
            <a:r>
              <a:rPr lang="ru-RU" dirty="0">
                <a:latin typeface="Times New Roman" pitchFamily="18" charset="0"/>
                <a:cs typeface="Times New Roman" pitchFamily="18" charset="0"/>
              </a:rPr>
              <a:t>творческую исследовательскую активность детей;</a:t>
            </a:r>
          </a:p>
          <a:p>
            <a:pPr marL="0" indent="0">
              <a:buNone/>
            </a:pPr>
            <a:r>
              <a:rPr lang="ru-RU" dirty="0" smtClean="0">
                <a:latin typeface="Times New Roman" pitchFamily="18" charset="0"/>
                <a:cs typeface="Times New Roman" pitchFamily="18" charset="0"/>
              </a:rPr>
              <a:t>   •Развивать </a:t>
            </a:r>
            <a:r>
              <a:rPr lang="ru-RU" dirty="0">
                <a:latin typeface="Times New Roman" pitchFamily="18" charset="0"/>
                <a:cs typeface="Times New Roman" pitchFamily="18" charset="0"/>
              </a:rPr>
              <a:t>познавательную активность детей  в  поисково – познавательной    деятельности   в процессе самостоятельного выполнения опытов; поощрять детей за самостоятельное формулирование выводов по итогам эксперимента с опорой на полученные ранее представления и собственные предположения; </a:t>
            </a:r>
          </a:p>
          <a:p>
            <a:pPr marL="0" indent="0">
              <a:buNone/>
            </a:pPr>
            <a:r>
              <a:rPr lang="ru-RU" b="1" dirty="0">
                <a:latin typeface="Times New Roman" pitchFamily="18" charset="0"/>
                <a:cs typeface="Times New Roman" pitchFamily="18" charset="0"/>
              </a:rPr>
              <a:t>Воспитательные:</a:t>
            </a:r>
          </a:p>
          <a:p>
            <a:pPr marL="0" indent="0">
              <a:buNone/>
            </a:pPr>
            <a:r>
              <a:rPr lang="ru-RU" dirty="0" smtClean="0">
                <a:latin typeface="Times New Roman" pitchFamily="18" charset="0"/>
                <a:cs typeface="Times New Roman" pitchFamily="18" charset="0"/>
              </a:rPr>
              <a:t>   •Воспитывать </a:t>
            </a:r>
            <a:r>
              <a:rPr lang="ru-RU" dirty="0">
                <a:latin typeface="Times New Roman" pitchFamily="18" charset="0"/>
                <a:cs typeface="Times New Roman" pitchFamily="18" charset="0"/>
              </a:rPr>
              <a:t>интерес к познавательно-исследовательской деятельности, волевые качества (целеустремлённость, настойчивость, организованность, и самостоятельность) и умение работать в коллективе.</a:t>
            </a:r>
          </a:p>
          <a:p>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559686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264696"/>
          </a:xfrm>
        </p:spPr>
        <p:txBody>
          <a:bodyPr>
            <a:normAutofit fontScale="77500" lnSpcReduction="20000"/>
          </a:bodyPr>
          <a:lstStyle/>
          <a:p>
            <a:pPr marL="0" indent="0">
              <a:buNone/>
            </a:pPr>
            <a:r>
              <a:rPr lang="ru-RU" sz="2600" b="1" dirty="0"/>
              <a:t>Тип проекта: </a:t>
            </a:r>
            <a:r>
              <a:rPr lang="ru-RU" sz="2600" dirty="0"/>
              <a:t>исследовательский, кратковременный (1неделя).</a:t>
            </a:r>
          </a:p>
          <a:p>
            <a:endParaRPr lang="ru-RU" sz="2600" dirty="0"/>
          </a:p>
          <a:p>
            <a:pPr marL="0" indent="0">
              <a:buNone/>
            </a:pPr>
            <a:r>
              <a:rPr lang="ru-RU" sz="2600" b="1" dirty="0"/>
              <a:t>Объект исследования: </a:t>
            </a:r>
            <a:r>
              <a:rPr lang="ru-RU" sz="2600" dirty="0"/>
              <a:t>вулкан.</a:t>
            </a:r>
          </a:p>
          <a:p>
            <a:endParaRPr lang="ru-RU" sz="2600" dirty="0"/>
          </a:p>
          <a:p>
            <a:pPr marL="0" indent="0">
              <a:buNone/>
            </a:pPr>
            <a:r>
              <a:rPr lang="ru-RU" sz="2600" b="1" dirty="0">
                <a:solidFill>
                  <a:srgbClr val="002060"/>
                </a:solidFill>
              </a:rPr>
              <a:t>Предполагаемый результат:</a:t>
            </a:r>
          </a:p>
          <a:p>
            <a:pPr marL="0" indent="0">
              <a:buNone/>
            </a:pPr>
            <a:r>
              <a:rPr lang="ru-RU" sz="2600" dirty="0"/>
              <a:t>Дети самостоятельно создадут искусственный макет  вулкана  путем опытно - экспериментальной деятельности «Извержение вулкана». </a:t>
            </a:r>
          </a:p>
          <a:p>
            <a:endParaRPr lang="ru-RU" sz="2600" dirty="0"/>
          </a:p>
          <a:p>
            <a:pPr marL="0" indent="0">
              <a:buNone/>
            </a:pPr>
            <a:r>
              <a:rPr lang="ru-RU" sz="2600" b="1" dirty="0">
                <a:solidFill>
                  <a:srgbClr val="002060"/>
                </a:solidFill>
              </a:rPr>
              <a:t>Словарная работа: </a:t>
            </a:r>
            <a:r>
              <a:rPr lang="ru-RU" sz="2600" dirty="0"/>
              <a:t>вулкан, жерло, кратер, очаг, магма, лава</a:t>
            </a:r>
          </a:p>
          <a:p>
            <a:pPr marL="0" indent="0">
              <a:buNone/>
            </a:pPr>
            <a:endParaRPr lang="ru-RU" dirty="0"/>
          </a:p>
          <a:p>
            <a:pPr marL="0" indent="0">
              <a:buNone/>
            </a:pPr>
            <a:r>
              <a:rPr lang="ru-RU" b="1" dirty="0">
                <a:solidFill>
                  <a:srgbClr val="002060"/>
                </a:solidFill>
              </a:rPr>
              <a:t>Материалы для проведения экспериментов:  </a:t>
            </a:r>
          </a:p>
          <a:p>
            <a:pPr marL="0" indent="0">
              <a:buNone/>
            </a:pPr>
            <a:r>
              <a:rPr lang="ru-RU" dirty="0" smtClean="0"/>
              <a:t>     - </a:t>
            </a:r>
            <a:r>
              <a:rPr lang="ru-RU" dirty="0"/>
              <a:t>презентация</a:t>
            </a:r>
          </a:p>
          <a:p>
            <a:pPr marL="0" indent="0">
              <a:buNone/>
            </a:pPr>
            <a:r>
              <a:rPr lang="ru-RU" dirty="0" smtClean="0"/>
              <a:t>     - </a:t>
            </a:r>
            <a:r>
              <a:rPr lang="ru-RU" dirty="0"/>
              <a:t>схема последовательности проведения опыта</a:t>
            </a:r>
          </a:p>
          <a:p>
            <a:pPr marL="0" indent="0">
              <a:buNone/>
            </a:pPr>
            <a:r>
              <a:rPr lang="ru-RU" dirty="0" smtClean="0"/>
              <a:t>     - </a:t>
            </a:r>
            <a:r>
              <a:rPr lang="ru-RU" dirty="0"/>
              <a:t>схемы по безопасности на занятии </a:t>
            </a:r>
          </a:p>
          <a:p>
            <a:pPr marL="0" indent="0">
              <a:buNone/>
            </a:pPr>
            <a:r>
              <a:rPr lang="ru-RU" dirty="0" smtClean="0"/>
              <a:t>      - </a:t>
            </a:r>
            <a:r>
              <a:rPr lang="ru-RU" dirty="0"/>
              <a:t>макет вулкана (картон,  пластилин)</a:t>
            </a:r>
          </a:p>
          <a:p>
            <a:pPr marL="0" indent="0">
              <a:buNone/>
            </a:pPr>
            <a:r>
              <a:rPr lang="ru-RU" dirty="0" smtClean="0"/>
              <a:t>       - </a:t>
            </a:r>
            <a:r>
              <a:rPr lang="ru-RU" dirty="0"/>
              <a:t>поддоны, </a:t>
            </a:r>
          </a:p>
          <a:p>
            <a:pPr marL="0" indent="0">
              <a:buNone/>
            </a:pPr>
            <a:r>
              <a:rPr lang="ru-RU" dirty="0" smtClean="0"/>
              <a:t>       - </a:t>
            </a:r>
            <a:r>
              <a:rPr lang="ru-RU" dirty="0"/>
              <a:t>бутылочки из-под </a:t>
            </a:r>
          </a:p>
          <a:p>
            <a:pPr marL="0" indent="0">
              <a:buNone/>
            </a:pPr>
            <a:r>
              <a:rPr lang="ru-RU" dirty="0" smtClean="0"/>
              <a:t>      - </a:t>
            </a:r>
            <a:r>
              <a:rPr lang="ru-RU" dirty="0"/>
              <a:t>сода, вода, лимонная кислота, немного красной краски, моющая жидкость,</a:t>
            </a:r>
          </a:p>
          <a:p>
            <a:pPr marL="0" indent="0">
              <a:buNone/>
            </a:pPr>
            <a:r>
              <a:rPr lang="ru-RU" dirty="0" smtClean="0"/>
              <a:t>      - </a:t>
            </a:r>
            <a:r>
              <a:rPr lang="ru-RU" dirty="0"/>
              <a:t>пластмассовые ложки - чайные  ложки, пипетки, мерные стаканчики </a:t>
            </a:r>
          </a:p>
          <a:p>
            <a:pPr marL="0" indent="0">
              <a:buNone/>
            </a:pPr>
            <a:r>
              <a:rPr lang="ru-RU" dirty="0" smtClean="0"/>
              <a:t>   - </a:t>
            </a:r>
            <a:r>
              <a:rPr lang="ru-RU" dirty="0"/>
              <a:t>на каждого ребенка тетрадь для фиксаций наблюдений, цветные карандаши.</a:t>
            </a:r>
          </a:p>
          <a:p>
            <a:endParaRPr lang="ru-RU" dirty="0"/>
          </a:p>
          <a:p>
            <a:endParaRPr lang="ru-RU" dirty="0"/>
          </a:p>
        </p:txBody>
      </p:sp>
    </p:spTree>
    <p:extLst>
      <p:ext uri="{BB962C8B-B14F-4D97-AF65-F5344CB8AC3E}">
        <p14:creationId xmlns:p14="http://schemas.microsoft.com/office/powerpoint/2010/main" val="2278763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332656"/>
            <a:ext cx="8640960" cy="5472608"/>
          </a:xfrm>
        </p:spPr>
        <p:txBody>
          <a:bodyPr>
            <a:normAutofit/>
          </a:bodyPr>
          <a:lstStyle/>
          <a:p>
            <a:pPr marL="0" indent="0" algn="ctr">
              <a:buNone/>
            </a:pPr>
            <a:r>
              <a:rPr lang="ru-RU" b="1" dirty="0" smtClean="0"/>
              <a:t>Актуальность </a:t>
            </a:r>
            <a:r>
              <a:rPr lang="ru-RU" b="1" dirty="0"/>
              <a:t>проекта.</a:t>
            </a:r>
          </a:p>
          <a:p>
            <a:endParaRPr lang="ru-RU" dirty="0" smtClean="0"/>
          </a:p>
          <a:p>
            <a:pPr marL="0" indent="0">
              <a:buNone/>
            </a:pPr>
            <a:endParaRPr lang="ru-RU" dirty="0"/>
          </a:p>
          <a:p>
            <a:pPr algn="just"/>
            <a:r>
              <a:rPr lang="ru-RU" b="1" dirty="0" smtClean="0"/>
              <a:t>Образовательная </a:t>
            </a:r>
            <a:r>
              <a:rPr lang="ru-RU" b="1" dirty="0"/>
              <a:t>деятельность в дошкольном учреждении направлена на развитие личности ребёнка в целом (умение сравнивать и обобщать собственные наблюдения, видеть и понимать красоту окружающего мира, а также на совершенствование речи детей, их мышления. Знания о вулканах помогают ребёнку осмыслить, что на земле и в России есть такие природные объекты как – вулканы, которые влияют на климат земли, на живые организмы, на изменения рельефа земли. </a:t>
            </a:r>
          </a:p>
          <a:p>
            <a:endParaRPr lang="ru-RU" dirty="0"/>
          </a:p>
          <a:p>
            <a:endParaRPr lang="ru-RU" dirty="0"/>
          </a:p>
        </p:txBody>
      </p:sp>
    </p:spTree>
    <p:extLst>
      <p:ext uri="{BB962C8B-B14F-4D97-AF65-F5344CB8AC3E}">
        <p14:creationId xmlns:p14="http://schemas.microsoft.com/office/powerpoint/2010/main" val="3680838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1772816"/>
            <a:ext cx="7408333" cy="3450696"/>
          </a:xfrm>
        </p:spPr>
        <p:txBody>
          <a:bodyPr>
            <a:normAutofit fontScale="92500"/>
          </a:bodyPr>
          <a:lstStyle/>
          <a:p>
            <a:pPr marL="0" indent="0">
              <a:buNone/>
            </a:pPr>
            <a:r>
              <a:rPr lang="ru-RU" b="1" dirty="0" smtClean="0"/>
              <a:t>Сбор </a:t>
            </a:r>
            <a:r>
              <a:rPr lang="ru-RU" b="1" dirty="0"/>
              <a:t>информации: </a:t>
            </a:r>
          </a:p>
          <a:p>
            <a:pPr marL="0" indent="0">
              <a:buNone/>
            </a:pPr>
            <a:r>
              <a:rPr lang="ru-RU" dirty="0"/>
              <a:t>    Изучение познавательной литературы,  рассматривание  и чтение детской энциклопедии «Всё  обо всём» </a:t>
            </a:r>
            <a:r>
              <a:rPr lang="ru-RU" dirty="0" err="1"/>
              <a:t>О.И.Перфильев</a:t>
            </a:r>
            <a:r>
              <a:rPr lang="ru-RU" dirty="0"/>
              <a:t>,  рассматривание схем, физической карты России,  картинок, иллюстрации  по теме «Вулкан»,  просмотр презентаций о вулканах видеофильма «Самые большие вулканы», беседы «Что такое вулкан?», чтение художественной литературы, изготовление макетов вулканов, НОД  «Как извергается вулкан?».</a:t>
            </a:r>
          </a:p>
          <a:p>
            <a:endParaRPr lang="ru-RU" dirty="0"/>
          </a:p>
        </p:txBody>
      </p:sp>
      <p:sp>
        <p:nvSpPr>
          <p:cNvPr id="3" name="Заголовок 2"/>
          <p:cNvSpPr>
            <a:spLocks noGrp="1"/>
          </p:cNvSpPr>
          <p:nvPr>
            <p:ph type="title"/>
          </p:nvPr>
        </p:nvSpPr>
        <p:spPr/>
        <p:txBody>
          <a:bodyPr>
            <a:normAutofit fontScale="90000"/>
          </a:bodyPr>
          <a:lstStyle/>
          <a:p>
            <a:r>
              <a:rPr lang="ru-RU" b="1" dirty="0">
                <a:solidFill>
                  <a:srgbClr val="002060"/>
                </a:solidFill>
                <a:latin typeface="Times New Roman" pitchFamily="18" charset="0"/>
                <a:cs typeface="Times New Roman" pitchFamily="18" charset="0"/>
              </a:rPr>
              <a:t>Этапы исследования: </a:t>
            </a:r>
            <a:br>
              <a:rPr lang="ru-RU" b="1" dirty="0">
                <a:solidFill>
                  <a:srgbClr val="002060"/>
                </a:solidFill>
                <a:latin typeface="Times New Roman" pitchFamily="18" charset="0"/>
                <a:cs typeface="Times New Roman" pitchFamily="18" charset="0"/>
              </a:rPr>
            </a:br>
            <a:endParaRPr lang="ru-RU"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739062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268760"/>
            <a:ext cx="8496944" cy="4608512"/>
          </a:xfrm>
        </p:spPr>
        <p:txBody>
          <a:bodyPr>
            <a:normAutofit lnSpcReduction="10000"/>
          </a:bodyPr>
          <a:lstStyle/>
          <a:p>
            <a:pPr marL="0" indent="0" algn="just">
              <a:buNone/>
            </a:pPr>
            <a:r>
              <a:rPr lang="ru-RU" sz="2100" dirty="0" smtClean="0">
                <a:latin typeface="Times New Roman" pitchFamily="18" charset="0"/>
                <a:cs typeface="Times New Roman" pitchFamily="18" charset="0"/>
              </a:rPr>
              <a:t>При </a:t>
            </a:r>
            <a:r>
              <a:rPr lang="ru-RU" sz="2100" dirty="0">
                <a:latin typeface="Times New Roman" pitchFamily="18" charset="0"/>
                <a:cs typeface="Times New Roman" pitchFamily="18" charset="0"/>
              </a:rPr>
              <a:t>рассматривании энциклопедий детей заинтересовали картинки с изображением вулканов, особенно извергающихся. Детям стало интересно, что такое вулкан, чем он опасен, почему происходит извержение вулкана. Дети стали расспрашивать, опасно ли это. В процессе беседы выяснилось, что детей заинтересовало это природное явление, и было принято решение поподробнее рассказать детям об этом с помощью различных иллюстраций вулканов и показа мультимедийной презентации. Это и стало целью нашего  исследования В результате дети отметили, что извержение вулканов очень страшное и опасное явление, но в то же время очень красивое и захотели посмотреть на извержение вулкана вживую. После объяснения детям, что для этого нам придётся очень далеко и долго ехать на поезде, было предложено альтернативное решение – самостоятельно создать извержение вулкана. Дети очень этим заинтересовались, и было принято решение провести опыт, который мы назвали «Извергающийся вулкан». </a:t>
            </a:r>
          </a:p>
          <a:p>
            <a:endParaRPr lang="ru-RU" dirty="0"/>
          </a:p>
        </p:txBody>
      </p:sp>
      <p:sp>
        <p:nvSpPr>
          <p:cNvPr id="3" name="Заголовок 2"/>
          <p:cNvSpPr>
            <a:spLocks noGrp="1"/>
          </p:cNvSpPr>
          <p:nvPr>
            <p:ph type="title"/>
          </p:nvPr>
        </p:nvSpPr>
        <p:spPr/>
        <p:txBody>
          <a:bodyPr>
            <a:normAutofit fontScale="90000"/>
          </a:bodyPr>
          <a:lstStyle/>
          <a:p>
            <a:r>
              <a:rPr lang="ru-RU" b="1" dirty="0" smtClean="0">
                <a:solidFill>
                  <a:srgbClr val="002060"/>
                </a:solidFill>
              </a:rPr>
              <a:t>Выдвижение </a:t>
            </a:r>
            <a:r>
              <a:rPr lang="ru-RU" b="1" dirty="0">
                <a:solidFill>
                  <a:srgbClr val="002060"/>
                </a:solidFill>
              </a:rPr>
              <a:t>гипотезы. </a:t>
            </a:r>
            <a:br>
              <a:rPr lang="ru-RU" b="1" dirty="0">
                <a:solidFill>
                  <a:srgbClr val="002060"/>
                </a:solidFill>
              </a:rPr>
            </a:br>
            <a:endParaRPr lang="ru-RU" b="1" dirty="0">
              <a:solidFill>
                <a:srgbClr val="002060"/>
              </a:solidFill>
            </a:endParaRPr>
          </a:p>
        </p:txBody>
      </p:sp>
    </p:spTree>
    <p:extLst>
      <p:ext uri="{BB962C8B-B14F-4D97-AF65-F5344CB8AC3E}">
        <p14:creationId xmlns:p14="http://schemas.microsoft.com/office/powerpoint/2010/main" val="413194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1628800"/>
            <a:ext cx="7408333" cy="3450696"/>
          </a:xfrm>
        </p:spPr>
        <p:txBody>
          <a:bodyPr>
            <a:normAutofit fontScale="92500" lnSpcReduction="20000"/>
          </a:bodyPr>
          <a:lstStyle/>
          <a:p>
            <a:pPr marL="0" indent="0" algn="just">
              <a:buNone/>
            </a:pPr>
            <a:r>
              <a:rPr lang="ru-RU" dirty="0">
                <a:solidFill>
                  <a:srgbClr val="002060"/>
                </a:solidFill>
                <a:latin typeface="Times New Roman" pitchFamily="18" charset="0"/>
                <a:cs typeface="Times New Roman" pitchFamily="18" charset="0"/>
              </a:rPr>
              <a:t>Изготовление макета вулкана.</a:t>
            </a:r>
          </a:p>
          <a:p>
            <a:pPr marL="0" indent="0" algn="just">
              <a:buNone/>
            </a:pPr>
            <a:r>
              <a:rPr lang="ru-RU" dirty="0">
                <a:solidFill>
                  <a:srgbClr val="002060"/>
                </a:solidFill>
                <a:latin typeface="Times New Roman" pitchFamily="18" charset="0"/>
                <a:cs typeface="Times New Roman" pitchFamily="18" charset="0"/>
              </a:rPr>
              <a:t>Извержение вулкана - очень опасное и в то же время невероятно красивое природное явление. Но если вулкан маленький и сделан самостоятельно, то никакой опасности нет. Это макет вулкана</a:t>
            </a:r>
            <a:r>
              <a:rPr lang="ru-RU" dirty="0" smtClean="0">
                <a:solidFill>
                  <a:srgbClr val="002060"/>
                </a:solidFill>
                <a:latin typeface="Times New Roman" pitchFamily="18" charset="0"/>
                <a:cs typeface="Times New Roman" pitchFamily="18" charset="0"/>
              </a:rPr>
              <a:t>.</a:t>
            </a:r>
          </a:p>
          <a:p>
            <a:pPr marL="0" indent="0" algn="just">
              <a:buNone/>
            </a:pPr>
            <a:r>
              <a:rPr lang="ru-RU" i="1" dirty="0" smtClean="0">
                <a:solidFill>
                  <a:srgbClr val="002060"/>
                </a:solidFill>
                <a:latin typeface="Times New Roman" pitchFamily="18" charset="0"/>
                <a:cs typeface="Times New Roman" pitchFamily="18" charset="0"/>
              </a:rPr>
              <a:t> </a:t>
            </a:r>
            <a:r>
              <a:rPr lang="ru-RU" i="1" dirty="0">
                <a:solidFill>
                  <a:srgbClr val="002060"/>
                </a:solidFill>
                <a:latin typeface="Times New Roman" pitchFamily="18" charset="0"/>
                <a:cs typeface="Times New Roman" pitchFamily="18" charset="0"/>
              </a:rPr>
              <a:t>(Лист картона свернули в виде конуса и обрезали макушку. Это будет форма для вулкана. Сверху облепить его пластилином так, чтобы картон стал похож на гору. Лучше поместить вулкан на тарелку или поддон, чтобы при извержении ничего не испачкать. Внутрь конуса установить баночку, предварительно приготовив в ней смесь для лавы). </a:t>
            </a:r>
          </a:p>
          <a:p>
            <a:endParaRPr lang="ru-RU" dirty="0"/>
          </a:p>
        </p:txBody>
      </p:sp>
      <p:sp>
        <p:nvSpPr>
          <p:cNvPr id="3" name="Заголовок 2"/>
          <p:cNvSpPr>
            <a:spLocks noGrp="1"/>
          </p:cNvSpPr>
          <p:nvPr>
            <p:ph type="title"/>
          </p:nvPr>
        </p:nvSpPr>
        <p:spPr/>
        <p:txBody>
          <a:bodyPr>
            <a:noAutofit/>
          </a:bodyPr>
          <a:lstStyle/>
          <a:p>
            <a:r>
              <a:rPr lang="ru-RU" sz="4000" dirty="0">
                <a:latin typeface="Times New Roman" pitchFamily="18" charset="0"/>
                <a:cs typeface="Times New Roman" pitchFamily="18" charset="0"/>
              </a:rPr>
              <a:t>Изготовление макета вулкана.</a:t>
            </a:r>
            <a:br>
              <a:rPr lang="ru-RU" sz="4000" dirty="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3970528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980728"/>
            <a:ext cx="8964488" cy="4968552"/>
          </a:xfrm>
        </p:spPr>
        <p:txBody>
          <a:bodyPr>
            <a:noAutofit/>
          </a:bodyPr>
          <a:lstStyle/>
          <a:p>
            <a:r>
              <a:rPr lang="ru-RU" sz="1800" dirty="0">
                <a:solidFill>
                  <a:srgbClr val="002060"/>
                </a:solidFill>
                <a:latin typeface="Times New Roman" pitchFamily="18" charset="0"/>
                <a:ea typeface="+mj-ea"/>
                <a:cs typeface="Times New Roman" pitchFamily="18" charset="0"/>
              </a:rPr>
              <a:t>Для проведения опыта нам понадобится пищевая сода (2 чайные ложки),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лимонная кислота (2 чайные ложки),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немного красной краски,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бутылочка из-под мыльных пузырей,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конус из картона со срезанной вершиной (высота около 7 см),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пластилин, поддоны,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пластмассовые ложки, мерные стаканчики.</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a:t>
            </a:r>
            <a:r>
              <a:rPr lang="ru-RU" sz="1800" b="1" dirty="0">
                <a:solidFill>
                  <a:srgbClr val="002060"/>
                </a:solidFill>
                <a:latin typeface="Times New Roman" pitchFamily="18" charset="0"/>
                <a:ea typeface="+mj-ea"/>
                <a:cs typeface="Times New Roman" pitchFamily="18" charset="0"/>
              </a:rPr>
              <a:t>Ход эксперимента:</a:t>
            </a:r>
            <a:br>
              <a:rPr lang="ru-RU" sz="1800" b="1" dirty="0">
                <a:solidFill>
                  <a:srgbClr val="002060"/>
                </a:solidFill>
                <a:latin typeface="Times New Roman" pitchFamily="18" charset="0"/>
                <a:ea typeface="+mj-ea"/>
                <a:cs typeface="Times New Roman" pitchFamily="18" charset="0"/>
              </a:rPr>
            </a:br>
            <a:r>
              <a:rPr lang="ru-RU" sz="1800" b="1" dirty="0">
                <a:solidFill>
                  <a:srgbClr val="002060"/>
                </a:solidFill>
                <a:latin typeface="Times New Roman" pitchFamily="18" charset="0"/>
                <a:ea typeface="+mj-ea"/>
                <a:cs typeface="Times New Roman" pitchFamily="18" charset="0"/>
              </a:rPr>
              <a:t>         </a:t>
            </a:r>
            <a:r>
              <a:rPr lang="ru-RU" sz="1800" dirty="0">
                <a:solidFill>
                  <a:srgbClr val="002060"/>
                </a:solidFill>
                <a:latin typeface="Times New Roman" pitchFamily="18" charset="0"/>
                <a:ea typeface="+mj-ea"/>
                <a:cs typeface="Times New Roman" pitchFamily="18" charset="0"/>
              </a:rPr>
              <a:t>- насыпать в отверстие вулкана 1 чайную ложку пищевой соды   /стакан №1/</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 добавляем красной краски                                                               /стакан №2/</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 добавляем 5 капель моющего средства                                          /стакан №3/</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 насыпаем 1 чайную ложку  лимонной кислоты                             /стакан №4/</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a:t>
            </a:r>
            <a:r>
              <a:rPr lang="ru-RU" sz="1800" dirty="0" smtClean="0">
                <a:solidFill>
                  <a:srgbClr val="002060"/>
                </a:solidFill>
                <a:latin typeface="Times New Roman" pitchFamily="18" charset="0"/>
                <a:ea typeface="+mj-ea"/>
                <a:cs typeface="Times New Roman" pitchFamily="18" charset="0"/>
              </a:rPr>
              <a:t>   </a:t>
            </a:r>
            <a:r>
              <a:rPr lang="ru-RU" sz="1800" dirty="0">
                <a:solidFill>
                  <a:srgbClr val="002060"/>
                </a:solidFill>
                <a:latin typeface="Times New Roman" pitchFamily="18" charset="0"/>
                <a:ea typeface="+mj-ea"/>
                <a:cs typeface="Times New Roman" pitchFamily="18" charset="0"/>
              </a:rPr>
              <a:t>- размешиваем.</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Что получится: сода, и подкрашенный раствор лимонной кислоты вступят в          химическую реакцию, и из жерла вулкана начнет «извергаться» пена красного цвета.</a:t>
            </a:r>
            <a:br>
              <a:rPr lang="ru-RU" sz="1800" dirty="0">
                <a:solidFill>
                  <a:srgbClr val="002060"/>
                </a:solidFill>
                <a:latin typeface="Times New Roman" pitchFamily="18" charset="0"/>
                <a:ea typeface="+mj-ea"/>
                <a:cs typeface="Times New Roman" pitchFamily="18" charset="0"/>
              </a:rPr>
            </a:br>
            <a:r>
              <a:rPr lang="ru-RU" sz="1800" dirty="0">
                <a:solidFill>
                  <a:srgbClr val="002060"/>
                </a:solidFill>
                <a:latin typeface="Times New Roman" pitchFamily="18" charset="0"/>
                <a:ea typeface="+mj-ea"/>
                <a:cs typeface="Times New Roman" pitchFamily="18" charset="0"/>
              </a:rPr>
              <a:t/>
            </a:r>
            <a:br>
              <a:rPr lang="ru-RU" sz="1800" dirty="0">
                <a:solidFill>
                  <a:srgbClr val="002060"/>
                </a:solidFill>
                <a:latin typeface="Times New Roman" pitchFamily="18" charset="0"/>
                <a:ea typeface="+mj-ea"/>
                <a:cs typeface="Times New Roman" pitchFamily="18" charset="0"/>
              </a:rPr>
            </a:br>
            <a:endParaRPr lang="ru-RU" sz="1800" dirty="0">
              <a:solidFill>
                <a:srgbClr val="002060"/>
              </a:solidFill>
            </a:endParaRPr>
          </a:p>
        </p:txBody>
      </p:sp>
      <p:sp>
        <p:nvSpPr>
          <p:cNvPr id="3" name="Заголовок 2"/>
          <p:cNvSpPr>
            <a:spLocks noGrp="1"/>
          </p:cNvSpPr>
          <p:nvPr>
            <p:ph type="title"/>
          </p:nvPr>
        </p:nvSpPr>
        <p:spPr>
          <a:xfrm>
            <a:off x="395536" y="692696"/>
            <a:ext cx="8229600" cy="642400"/>
          </a:xfrm>
        </p:spPr>
        <p:txBody>
          <a:bodyPr>
            <a:noAutofit/>
          </a:bodyPr>
          <a:lstStyle/>
          <a:p>
            <a:r>
              <a:rPr lang="ru-RU" sz="2800" dirty="0">
                <a:solidFill>
                  <a:srgbClr val="002060"/>
                </a:solidFill>
                <a:latin typeface="Times New Roman" pitchFamily="18" charset="0"/>
                <a:cs typeface="Times New Roman" pitchFamily="18" charset="0"/>
              </a:rPr>
              <a:t>Проведение опыта «</a:t>
            </a:r>
            <a:r>
              <a:rPr lang="ru-RU" sz="2800" dirty="0" smtClean="0">
                <a:solidFill>
                  <a:srgbClr val="002060"/>
                </a:solidFill>
                <a:latin typeface="Times New Roman" pitchFamily="18" charset="0"/>
                <a:cs typeface="Times New Roman" pitchFamily="18" charset="0"/>
              </a:rPr>
              <a:t>Извергающий </a:t>
            </a:r>
            <a:r>
              <a:rPr lang="ru-RU" sz="2800" dirty="0">
                <a:solidFill>
                  <a:srgbClr val="002060"/>
                </a:solidFill>
                <a:latin typeface="Times New Roman" pitchFamily="18" charset="0"/>
                <a:cs typeface="Times New Roman" pitchFamily="18" charset="0"/>
              </a:rPr>
              <a:t>вулкан».</a:t>
            </a:r>
            <a:br>
              <a:rPr lang="ru-RU" sz="2800" dirty="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t>
            </a:r>
            <a:r>
              <a:rPr lang="ru-RU" sz="2800" dirty="0">
                <a:solidFill>
                  <a:srgbClr val="002060"/>
                </a:solidFill>
                <a:latin typeface="Times New Roman" pitchFamily="18" charset="0"/>
                <a:cs typeface="Times New Roman" pitchFamily="18" charset="0"/>
              </a:rPr>
              <a:t/>
            </a:r>
            <a:br>
              <a:rPr lang="ru-RU" sz="2800" dirty="0">
                <a:solidFill>
                  <a:srgbClr val="002060"/>
                </a:solidFill>
                <a:latin typeface="Times New Roman" pitchFamily="18" charset="0"/>
                <a:cs typeface="Times New Roman" pitchFamily="18" charset="0"/>
              </a:rPr>
            </a:br>
            <a:endParaRPr lang="ru-RU"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6695732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225</TotalTime>
  <Words>936</Words>
  <Application>Microsoft Office PowerPoint</Application>
  <PresentationFormat>Экран (4:3)</PresentationFormat>
  <Paragraphs>93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Волна</vt:lpstr>
      <vt:lpstr>Комитет по образованию г. Улан - Удэ Муниципальное бюджетное дошкольное образовательное учреждение детский сад № 72 «Аленушка» 670034, г. Улан – Удэ, ул. Пестеля,37А, тел. 446500, т/факс 446510,  E-mail: UUCadik72@yandex.ru ____________________________________________________________   </vt:lpstr>
      <vt:lpstr>ПАСПОРТ ПРОЕКТА. </vt:lpstr>
      <vt:lpstr>Презентация PowerPoint</vt:lpstr>
      <vt:lpstr>Презентация PowerPoint</vt:lpstr>
      <vt:lpstr>Презентация PowerPoint</vt:lpstr>
      <vt:lpstr>Этапы исследования:  </vt:lpstr>
      <vt:lpstr>Выдвижение гипотезы.  </vt:lpstr>
      <vt:lpstr>Изготовление макета вулкана. </vt:lpstr>
      <vt:lpstr>Проведение опыта «Извергающий вулкан».       </vt:lpstr>
      <vt:lpstr> Подведение итогов, выводы. </vt:lpstr>
      <vt:lpstr>Реализация проекта</vt:lpstr>
      <vt:lpstr>Реализация проекта</vt:lpstr>
      <vt:lpstr>Литература:</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Комитет по образованию г. Улан - Удэ Муниципальное бюджетное дошкольное образовательное учреждение детский сад № 72 «Аленушка» 670034, г. Улан – Удэ, ул. Пестеля,37А, тел. 446500, т/факс 446510,  E-mail: UUCadik72@yandex.ru ____________________________________________________________</dc:title>
  <dc:creator>Admin</dc:creator>
  <cp:lastModifiedBy>Admin</cp:lastModifiedBy>
  <cp:revision>60</cp:revision>
  <dcterms:created xsi:type="dcterms:W3CDTF">2018-11-09T18:15:45Z</dcterms:created>
  <dcterms:modified xsi:type="dcterms:W3CDTF">2018-11-10T00:10:24Z</dcterms:modified>
</cp:coreProperties>
</file>