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3"/>
  </p:handoutMasterIdLst>
  <p:sldIdLst>
    <p:sldId id="257" r:id="rId5"/>
    <p:sldId id="258" r:id="rId6"/>
    <p:sldId id="259" r:id="rId7"/>
    <p:sldId id="260" r:id="rId8"/>
    <p:sldId id="261" r:id="rId9"/>
    <p:sldId id="263" r:id="rId10"/>
    <p:sldId id="264" r:id="rId11"/>
    <p:sldId id="26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052" autoAdjust="0"/>
  </p:normalViewPr>
  <p:slideViewPr>
    <p:cSldViewPr snapToGrid="0">
      <p:cViewPr varScale="1">
        <p:scale>
          <a:sx n="86" d="100"/>
          <a:sy n="86" d="100"/>
        </p:scale>
        <p:origin x="768" y="-4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66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3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0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26.jpg"/><Relationship Id="rId5" Type="http://schemas.openxmlformats.org/officeDocument/2006/relationships/image" Target="../media/image12.png"/><Relationship Id="rId10" Type="http://schemas.openxmlformats.org/officeDocument/2006/relationships/image" Target="../media/image25.jpeg"/><Relationship Id="rId4" Type="http://schemas.openxmlformats.org/officeDocument/2006/relationships/image" Target="../media/image7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18.png"/><Relationship Id="rId7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9.png"/><Relationship Id="rId9" Type="http://schemas.openxmlformats.org/officeDocument/2006/relationships/image" Target="../media/image2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84" y="1107367"/>
            <a:ext cx="9144000" cy="2387600"/>
          </a:xfrm>
          <a:prstGeom prst="rect">
            <a:avLst/>
          </a:prstGeom>
        </p:spPr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Комнатные растения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75718" y="51379"/>
            <a:ext cx="10990554" cy="1257237"/>
          </a:xfrm>
          <a:solidFill>
            <a:srgbClr val="52D0D4"/>
          </a:solidFill>
        </p:spPr>
        <p:txBody>
          <a:bodyPr>
            <a:normAutofit/>
          </a:bodyPr>
          <a:lstStyle/>
          <a:p>
            <a:r>
              <a:rPr lang="ru-RU" altLang="ru-RU" sz="6000" b="1" dirty="0">
                <a:solidFill>
                  <a:srgbClr val="FF0000"/>
                </a:solidFill>
              </a:rPr>
              <a:t>Часто встречающиеся растения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52" y="6991855"/>
            <a:ext cx="2264474" cy="1331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0658" y="238386"/>
            <a:ext cx="844933" cy="7930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18" y="1581686"/>
            <a:ext cx="10990554" cy="517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3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7 L 0.52227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 0.01527 L 0.22279 -0.2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212" y="-991538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46857" y="167343"/>
            <a:ext cx="11381749" cy="1437130"/>
          </a:xfrm>
          <a:solidFill>
            <a:srgbClr val="52D0D4"/>
          </a:solidFill>
        </p:spPr>
        <p:txBody>
          <a:bodyPr>
            <a:normAutofit fontScale="90000"/>
          </a:bodyPr>
          <a:lstStyle/>
          <a:p>
            <a:r>
              <a:rPr lang="ru-RU" alt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Можно ли вырастить на подоконнике овощи</a:t>
            </a:r>
            <a:r>
              <a:rPr lang="ru-RU" alt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?</a:t>
            </a:r>
            <a:br>
              <a:rPr lang="ru-RU" alt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ru-RU" alt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Какие условия для этого необходимы?</a:t>
            </a:r>
            <a:r>
              <a:rPr lang="ru-RU" altLang="ru-RU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ru-RU" altLang="ru-RU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61" y="1814447"/>
            <a:ext cx="5912398" cy="332572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532" y="1761986"/>
            <a:ext cx="4747093" cy="483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33340" y="122548"/>
            <a:ext cx="11653859" cy="631352"/>
          </a:xfrm>
          <a:solidFill>
            <a:srgbClr val="52D0D4"/>
          </a:solidFill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Условия для выращивания комнатных растений.</a:t>
            </a:r>
            <a:endParaRPr lang="ru-RU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7807" y="2020246"/>
            <a:ext cx="10671971" cy="3474733"/>
          </a:xfrm>
          <a:prstGeom prst="rect">
            <a:avLst/>
          </a:prstGeom>
          <a:solidFill>
            <a:srgbClr val="52D0D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altLang="ru-RU" sz="4800" dirty="0" smtClean="0">
                <a:solidFill>
                  <a:srgbClr val="FF0000"/>
                </a:solidFill>
              </a:rPr>
              <a:t>СВЕТ</a:t>
            </a:r>
            <a:endParaRPr lang="ru-RU" altLang="ru-RU" sz="4800" dirty="0">
              <a:solidFill>
                <a:srgbClr val="FF0000"/>
              </a:solidFill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altLang="ru-RU" sz="4800" dirty="0">
                <a:solidFill>
                  <a:srgbClr val="FF0000"/>
                </a:solidFill>
              </a:rPr>
              <a:t>ТЕПЛО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altLang="ru-RU" sz="4800" dirty="0">
                <a:solidFill>
                  <a:srgbClr val="FF0000"/>
                </a:solidFill>
              </a:rPr>
              <a:t>ВЛАГА (ПОЛИВ И ОПРЫСКИВАНИЕ)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altLang="ru-RU" sz="4800" dirty="0">
                <a:solidFill>
                  <a:srgbClr val="FF0000"/>
                </a:solidFill>
              </a:rPr>
              <a:t>ПЛОДОРОДНАЯ </a:t>
            </a:r>
            <a:r>
              <a:rPr lang="ru-RU" altLang="ru-RU" sz="4800" dirty="0" smtClean="0">
                <a:solidFill>
                  <a:srgbClr val="FF0000"/>
                </a:solidFill>
              </a:rPr>
              <a:t>ПОЧВА</a:t>
            </a:r>
            <a:endParaRPr lang="ru-RU" altLang="ru-RU" sz="4800" dirty="0">
              <a:solidFill>
                <a:srgbClr val="FF0000"/>
              </a:solidFill>
            </a:endParaRPr>
          </a:p>
          <a:p>
            <a:endParaRPr lang="ru-RU" altLang="ru-RU" sz="2000" dirty="0">
              <a:solidFill>
                <a:srgbClr val="FF000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3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39872" y="117037"/>
            <a:ext cx="11556206" cy="761852"/>
          </a:xfrm>
          <a:solidFill>
            <a:srgbClr val="52D0D4"/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Стадии роста растения</a:t>
            </a:r>
            <a:endParaRPr lang="ru-RU" sz="400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703" y="0"/>
            <a:ext cx="766227" cy="71917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5" y="1034696"/>
            <a:ext cx="6057530" cy="45431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286" y="1034696"/>
            <a:ext cx="5787548" cy="454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255 0.26181 L 0.84935 0.00788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33" y="-127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74" y="82203"/>
            <a:ext cx="12015731" cy="5796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 золотых правим по уходу за растениями.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688115" y="1001486"/>
            <a:ext cx="10519816" cy="558219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990033"/>
              </a:buClr>
              <a:buFont typeface="Wingdings" panose="05000000000000000000" pitchFamily="2" charset="2"/>
              <a:buChar char="Ø"/>
            </a:pP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  <a:t>. Не заливайте их.</a:t>
            </a:r>
            <a:b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</a:br>
            <a: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  <a:t>Растения задыхаются, болеют. Корням нужна не только вода, но и воздух. </a:t>
            </a:r>
          </a:p>
          <a:p>
            <a:pPr>
              <a:lnSpc>
                <a:spcPct val="80000"/>
              </a:lnSpc>
              <a:buClr>
                <a:srgbClr val="990033"/>
              </a:buClr>
              <a:buFont typeface="Wingdings" panose="05000000000000000000" pitchFamily="2" charset="2"/>
              <a:buChar char="Ø"/>
            </a:pP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2.</a:t>
            </a:r>
            <a:r>
              <a:rPr lang="ru-RU" altLang="ru-RU" b="1" i="1" dirty="0">
                <a:solidFill>
                  <a:srgbClr val="FF0066"/>
                </a:solidFill>
                <a:latin typeface="Times New Roman" panose="02020603050405020304" pitchFamily="18" charset="0"/>
              </a:rPr>
              <a:t> </a:t>
            </a: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Предоставьте им покой.</a:t>
            </a:r>
            <a:b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</a:b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Почти всем комнатным растениям зимой нужен покой, т.е. их нужно реже поливать.</a:t>
            </a:r>
          </a:p>
          <a:p>
            <a:pPr>
              <a:lnSpc>
                <a:spcPct val="80000"/>
              </a:lnSpc>
              <a:buClr>
                <a:srgbClr val="990033"/>
              </a:buClr>
              <a:buFont typeface="Wingdings" panose="05000000000000000000" pitchFamily="2" charset="2"/>
              <a:buChar char="Ø"/>
            </a:pP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3. </a:t>
            </a:r>
            <a: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  <a:t>Примиритесь с потерей некоторых растений.</a:t>
            </a:r>
            <a:b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</a:b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4.</a:t>
            </a: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 </a:t>
            </a: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Создайте влажную атмосферу.</a:t>
            </a:r>
            <a:b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</a:b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Чаще опрыскивайте листья.</a:t>
            </a:r>
          </a:p>
          <a:p>
            <a:pPr>
              <a:lnSpc>
                <a:spcPct val="80000"/>
              </a:lnSpc>
              <a:buClr>
                <a:srgbClr val="990033"/>
              </a:buClr>
              <a:buFont typeface="Wingdings" panose="05000000000000000000" pitchFamily="2" charset="2"/>
              <a:buChar char="Ø"/>
            </a:pP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5</a:t>
            </a:r>
            <a: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  <a:t>. Вовремя принимайте необходимые меры.</a:t>
            </a:r>
            <a:b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</a:br>
            <a: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  <a:t>Неприятности случаются и у умелых растениеводов и у начинающих. Не допускайте щитовку – вредителя комнатных растений -  к цветам.</a:t>
            </a:r>
          </a:p>
          <a:p>
            <a:pPr>
              <a:lnSpc>
                <a:spcPct val="80000"/>
              </a:lnSpc>
              <a:buClr>
                <a:srgbClr val="990033"/>
              </a:buClr>
              <a:buFont typeface="Wingdings" panose="05000000000000000000" pitchFamily="2" charset="2"/>
              <a:buChar char="Ø"/>
            </a:pP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6.</a:t>
            </a:r>
            <a:r>
              <a:rPr lang="ru-RU" altLang="ru-RU" b="1" i="1" dirty="0">
                <a:solidFill>
                  <a:srgbClr val="D60093"/>
                </a:solidFill>
                <a:latin typeface="Times New Roman" panose="02020603050405020304" pitchFamily="18" charset="0"/>
              </a:rPr>
              <a:t> </a:t>
            </a: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Группируйте растения.</a:t>
            </a:r>
            <a:b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</a:b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Почти все растения лучше выглядят и лучше развиваются, когда образуют группу.</a:t>
            </a:r>
            <a:r>
              <a:rPr lang="ru-RU" altLang="ru-RU" b="1" i="1" dirty="0">
                <a:solidFill>
                  <a:srgbClr val="D60093"/>
                </a:solidFill>
                <a:latin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  <a:buClr>
                <a:srgbClr val="990033"/>
              </a:buClr>
              <a:buFont typeface="Wingdings" panose="05000000000000000000" pitchFamily="2" charset="2"/>
              <a:buChar char="Ø"/>
            </a:pP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7. </a:t>
            </a:r>
            <a: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  <a:t>Научитесь пересаживать растения.</a:t>
            </a:r>
            <a:b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</a:b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8.</a:t>
            </a:r>
            <a: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  <a:t> Выбирайте растения правильно.</a:t>
            </a:r>
            <a:b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</a:br>
            <a: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  <a:t>Растению должны подходить условия, которые вы можете ему предоставить. </a:t>
            </a:r>
          </a:p>
          <a:p>
            <a:pPr>
              <a:lnSpc>
                <a:spcPct val="80000"/>
              </a:lnSpc>
              <a:buClr>
                <a:srgbClr val="990033"/>
              </a:buClr>
              <a:buFont typeface="Wingdings" panose="05000000000000000000" pitchFamily="2" charset="2"/>
              <a:buChar char="Ø"/>
            </a:pP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9</a:t>
            </a: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. </a:t>
            </a: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Обзаведитесь необходимым инвентарем (лейка, опрыскиватель, хорошая земля, набор горшков, подпорок и веревок, флакон жидких удобрений)</a:t>
            </a: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  <a:buClr>
                <a:srgbClr val="990033"/>
              </a:buClr>
              <a:buFont typeface="Wingdings" panose="05000000000000000000" pitchFamily="2" charset="2"/>
              <a:buChar char="Ø"/>
            </a:pPr>
            <a:r>
              <a:rPr lang="ru-RU" altLang="ru-RU" b="1" i="1" dirty="0">
                <a:solidFill>
                  <a:srgbClr val="990033"/>
                </a:solidFill>
                <a:latin typeface="Times New Roman" panose="02020603050405020304" pitchFamily="18" charset="0"/>
              </a:rPr>
              <a:t>10.</a:t>
            </a:r>
            <a: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  <a:t> Правильно ухаживайте за каждым растением.</a:t>
            </a:r>
            <a:b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</a:br>
            <a:r>
              <a:rPr lang="ru-RU" altLang="ru-RU" b="1" i="1" dirty="0">
                <a:solidFill>
                  <a:srgbClr val="008000"/>
                </a:solidFill>
                <a:latin typeface="Times New Roman" panose="02020603050405020304" pitchFamily="18" charset="0"/>
              </a:rPr>
              <a:t>Прочитайте о секретах успеха в выращивании и особенностях ухода за каждым растением в классификаторе комнатных растений.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02516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952" y="1192011"/>
            <a:ext cx="11205572" cy="5404098"/>
          </a:xfrm>
        </p:spPr>
        <p:txBody>
          <a:bodyPr/>
          <a:lstStyle/>
          <a:p>
            <a:r>
              <a:rPr lang="ru-RU" alt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1. Растения </a:t>
            </a:r>
            <a:r>
              <a:rPr lang="ru-RU" altLang="ru-RU" sz="40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в доме необыкновенно украшают интерьер, делают его теплее и уютнее</a:t>
            </a:r>
            <a:r>
              <a:rPr lang="ru-RU" alt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br>
              <a:rPr lang="ru-RU" alt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altLang="ru-RU" sz="4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2. </a:t>
            </a:r>
            <a:r>
              <a:rPr lang="ru-RU" alt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Они </a:t>
            </a:r>
            <a:r>
              <a:rPr lang="ru-RU" altLang="ru-RU" sz="40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помогают справиться со стрессовыми ситуациями.</a:t>
            </a:r>
            <a:br>
              <a:rPr lang="ru-RU" altLang="ru-RU" sz="4000" i="1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alt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3. Очень </a:t>
            </a:r>
            <a:r>
              <a:rPr lang="ru-RU" altLang="ru-RU" sz="40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важна санитарно-гигиеническая роль. Растения поглощают пыль, очищают воздух, а также могут использоваться как лекарственные растения.</a:t>
            </a:r>
            <a:br>
              <a:rPr lang="ru-RU" altLang="ru-RU" sz="4000" i="1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alt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4. </a:t>
            </a:r>
            <a:r>
              <a:rPr lang="ru-RU" altLang="ru-RU" sz="4000" i="1" dirty="0" smtClean="0">
                <a:solidFill>
                  <a:srgbClr val="FF0000"/>
                </a:solidFill>
                <a:latin typeface="CentSchbook Win95BT" pitchFamily="18" charset="0"/>
              </a:rPr>
              <a:t>Комнатные растения необходимы </a:t>
            </a:r>
            <a:r>
              <a:rPr lang="ru-RU" altLang="ru-RU" sz="4000" i="1" dirty="0">
                <a:solidFill>
                  <a:srgbClr val="FF0000"/>
                </a:solidFill>
                <a:latin typeface="CentSchbook Win95BT" pitchFamily="18" charset="0"/>
              </a:rPr>
              <a:t>человеку!</a:t>
            </a:r>
            <a:r>
              <a:rPr lang="ru-RU" altLang="ru-RU" sz="2400" i="1" dirty="0">
                <a:solidFill>
                  <a:srgbClr val="FF3300"/>
                </a:solidFill>
                <a:latin typeface="CentSchbook Win95BT" pitchFamily="18" charset="0"/>
              </a:rPr>
              <a:t/>
            </a:r>
            <a:br>
              <a:rPr lang="ru-RU" altLang="ru-RU" sz="2400" i="1" dirty="0">
                <a:solidFill>
                  <a:srgbClr val="FF3300"/>
                </a:solidFill>
                <a:latin typeface="CentSchbook Win95BT" pitchFamily="18" charset="0"/>
              </a:rPr>
            </a:br>
            <a:endParaRPr lang="ru-RU" sz="2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838330" y="177554"/>
            <a:ext cx="18763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4800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3247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9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9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3FA65F-4361-4E04-8BDA-4F8256B2EBC3}">
  <ds:schemaRefs>
    <ds:schemaRef ds:uri="6ee78bd2-4339-4042-adc0-bcc646419980"/>
    <ds:schemaRef ds:uri="http://schemas.microsoft.com/office/2006/documentManagement/types"/>
    <ds:schemaRef ds:uri="http://purl.org/dc/elements/1.1/"/>
    <ds:schemaRef ds:uri="http://schemas.microsoft.com/office/2006/metadata/properties"/>
    <ds:schemaRef ds:uri="2547570a-e5f4-4946-a4c3-82580e42479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</Words>
  <Application>Microsoft Office PowerPoint</Application>
  <PresentationFormat>Широкоэкранный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CentSchbook Win95BT</vt:lpstr>
      <vt:lpstr>Segoe UI</vt:lpstr>
      <vt:lpstr>Segoe UI Light</vt:lpstr>
      <vt:lpstr>Times New Roman</vt:lpstr>
      <vt:lpstr>Wingdings</vt:lpstr>
      <vt:lpstr>Тема1</vt:lpstr>
      <vt:lpstr>Комнатные растения</vt:lpstr>
      <vt:lpstr>Часто встречающиеся растения</vt:lpstr>
      <vt:lpstr>Можно ли вырастить на подоконнике овощи? Какие условия для этого необходимы? </vt:lpstr>
      <vt:lpstr>Условия для выращивания комнатных растений.</vt:lpstr>
      <vt:lpstr>Стадии роста растения</vt:lpstr>
      <vt:lpstr>10 золотых правим по уходу за растениями.</vt:lpstr>
      <vt:lpstr>1. Растения в доме необыкновенно украшают интерьер, делают его теплее и уютнее.  2. Они помогают справиться со стрессовыми ситуациями. 3. Очень важна санитарно-гигиеническая роль. Растения поглощают пыль, очищают воздух, а также могут использоваться как лекарственные растения. 4. Комнатные растения необходимы человеку! </vt:lpstr>
      <vt:lpstr>Молодцы!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2018-11-06T11:07:12Z</dcterms:created>
  <dcterms:modified xsi:type="dcterms:W3CDTF">2018-11-06T11:40:44Z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