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  <p:sldId id="267" r:id="rId3"/>
    <p:sldId id="265" r:id="rId4"/>
    <p:sldId id="278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75" r:id="rId13"/>
  </p:sldIdLst>
  <p:sldSz cx="9144000" cy="6858000" type="screen4x3"/>
  <p:notesSz cx="6669088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9F9F"/>
    <a:srgbClr val="FF6969"/>
    <a:srgbClr val="FFD85D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720" y="-4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ADA6D5-7674-42FC-B3A6-E7F9FFBBA2A5}" type="datetimeFigureOut">
              <a:rPr lang="ru-RU"/>
              <a:pPr>
                <a:defRPr/>
              </a:pPr>
              <a:t>10.11.2018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F240A9-9A94-43C3-9017-A56C4F1C8B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51386F-3C4A-4039-81A0-5DB8BCC771AD}" type="datetimeFigureOut">
              <a:rPr lang="ru-RU"/>
              <a:pPr>
                <a:defRPr/>
              </a:pPr>
              <a:t>10.11.2018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3C1433-64A5-4C58-9430-FD4C750D1A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5BF09C-772F-428E-911F-9EECF1AC6FE6}" type="datetimeFigureOut">
              <a:rPr lang="ru-RU"/>
              <a:pPr>
                <a:defRPr/>
              </a:pPr>
              <a:t>10.11.2018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559AA3-F2E9-4FC5-BFE1-EAB9C20599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6D106A-A6D7-4CE7-A81D-3DE56A04F568}" type="datetimeFigureOut">
              <a:rPr lang="ru-RU"/>
              <a:pPr>
                <a:defRPr/>
              </a:pPr>
              <a:t>10.11.2018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1AC8D9-A283-4640-9B1A-C8273C7383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AD45B5-174A-4435-A324-2D2E163FE4FB}" type="datetimeFigureOut">
              <a:rPr lang="ru-RU"/>
              <a:pPr>
                <a:defRPr/>
              </a:pPr>
              <a:t>10.11.2018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DAFC8D-08DC-43F4-B0E7-07C4AD6E59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38663E-9AF4-4549-9458-EA12E6D803DF}" type="datetimeFigureOut">
              <a:rPr lang="ru-RU"/>
              <a:pPr>
                <a:defRPr/>
              </a:pPr>
              <a:t>10.11.2018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FC78D5-578E-471F-9D90-6804F1A4F7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2ACBCE-3B06-41CE-9947-9B2EC54D65A2}" type="datetimeFigureOut">
              <a:rPr lang="ru-RU"/>
              <a:pPr>
                <a:defRPr/>
              </a:pPr>
              <a:t>10.11.2018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67E9BA-A21A-4EBE-B560-2228E8EC18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AD3F1E-6ABD-4073-A6BA-299C3BD46C61}" type="datetimeFigureOut">
              <a:rPr lang="ru-RU"/>
              <a:pPr>
                <a:defRPr/>
              </a:pPr>
              <a:t>10.11.2018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E7C485-C551-4E38-B90B-53F9453E7C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3488A-80AF-4DC2-9290-C55AED929069}" type="datetimeFigureOut">
              <a:rPr lang="ru-RU"/>
              <a:pPr>
                <a:defRPr/>
              </a:pPr>
              <a:t>10.11.2018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696043-D8F7-45AB-A5FB-40F712BF30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595C63-4058-4EDA-8AD3-1D95300A535D}" type="datetimeFigureOut">
              <a:rPr lang="ru-RU"/>
              <a:pPr>
                <a:defRPr/>
              </a:pPr>
              <a:t>10.11.2018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1F1722-DC35-4ABB-BA13-AC29FE1B0D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644BA3-A7F6-479D-A52A-C4DCE4130330}" type="datetimeFigureOut">
              <a:rPr lang="ru-RU"/>
              <a:pPr>
                <a:defRPr/>
              </a:pPr>
              <a:t>10.11.2018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D021C-22E2-4EA2-B8FC-34B620273C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50"/>
            </a:gs>
            <a:gs pos="50000">
              <a:srgbClr val="FFD85D"/>
            </a:gs>
            <a:gs pos="100000">
              <a:srgbClr val="FF9F9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924BC4D-83B3-4E3D-879A-849E92F6B525}" type="datetimeFigureOut">
              <a:rPr lang="ru-RU"/>
              <a:pPr>
                <a:defRPr/>
              </a:pPr>
              <a:t>10.11.2018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43EF6A8-8479-47AE-A4E3-15B7DFA181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pn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7" Type="http://schemas.openxmlformats.org/officeDocument/2006/relationships/image" Target="../media/image54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jpeg"/><Relationship Id="rId5" Type="http://schemas.openxmlformats.org/officeDocument/2006/relationships/image" Target="../media/image52.png"/><Relationship Id="rId4" Type="http://schemas.openxmlformats.org/officeDocument/2006/relationships/image" Target="../media/image5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7" Type="http://schemas.openxmlformats.org/officeDocument/2006/relationships/image" Target="../media/image60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10" Type="http://schemas.openxmlformats.org/officeDocument/2006/relationships/image" Target="../media/image22.jpeg"/><Relationship Id="rId4" Type="http://schemas.openxmlformats.org/officeDocument/2006/relationships/image" Target="../media/image16.jpeg"/><Relationship Id="rId9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jpeg"/><Relationship Id="rId7" Type="http://schemas.openxmlformats.org/officeDocument/2006/relationships/image" Target="../media/image28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10" Type="http://schemas.openxmlformats.org/officeDocument/2006/relationships/image" Target="../media/image31.png"/><Relationship Id="rId4" Type="http://schemas.openxmlformats.org/officeDocument/2006/relationships/image" Target="../media/image25.jpeg"/><Relationship Id="rId9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33.jpeg"/><Relationship Id="rId7" Type="http://schemas.openxmlformats.org/officeDocument/2006/relationships/image" Target="../media/image37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Relationship Id="rId9" Type="http://schemas.openxmlformats.org/officeDocument/2006/relationships/image" Target="../media/image39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3" Type="http://schemas.openxmlformats.org/officeDocument/2006/relationships/image" Target="../media/image41.jpeg"/><Relationship Id="rId7" Type="http://schemas.openxmlformats.org/officeDocument/2006/relationships/image" Target="../media/image45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10" Type="http://schemas.openxmlformats.org/officeDocument/2006/relationships/image" Target="../media/image48.jpeg"/><Relationship Id="rId4" Type="http://schemas.openxmlformats.org/officeDocument/2006/relationships/image" Target="../media/image42.jpeg"/><Relationship Id="rId9" Type="http://schemas.openxmlformats.org/officeDocument/2006/relationships/image" Target="../media/image4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us.cdn2.123rf.com/168nwm/peromarketing/peromarketing1102/peromarketing110200097/8879844-traffic-light-yellow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460432" y="2996952"/>
            <a:ext cx="432048" cy="963042"/>
          </a:xfrm>
          <a:prstGeom prst="rect">
            <a:avLst/>
          </a:prstGeom>
          <a:noFill/>
          <a:ln w="38100" cap="sq">
            <a:solidFill>
              <a:srgbClr val="00008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pic>
        <p:nvPicPr>
          <p:cNvPr id="13" name="Picture 2" descr="C:\Users\2\Desktop\77.jpg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133602" y="244203"/>
            <a:ext cx="732799" cy="93948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3320" name="TextBox 13"/>
          <p:cNvSpPr txBox="1">
            <a:spLocks noChangeArrowheads="1"/>
          </p:cNvSpPr>
          <p:nvPr/>
        </p:nvSpPr>
        <p:spPr bwMode="auto">
          <a:xfrm>
            <a:off x="2124075" y="1268413"/>
            <a:ext cx="1841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83568" y="1124744"/>
            <a:ext cx="7920880" cy="2523768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Проект по ПДД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в старшей группе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 </a:t>
            </a:r>
            <a:r>
              <a:rPr lang="ru-RU" sz="4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«Знай и выполняй правила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дорожного движения»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5436096" y="5805264"/>
            <a:ext cx="432048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    </a:t>
            </a:r>
            <a:r>
              <a:rPr lang="ru-RU" sz="1600" b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Воспитателя  </a:t>
            </a:r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ГБДОУ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  </a:t>
            </a:r>
            <a:r>
              <a:rPr lang="ru-RU" sz="16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д\с</a:t>
            </a:r>
            <a:r>
              <a:rPr lang="ru-RU" sz="1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 </a:t>
            </a:r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41 Фрунзенского </a:t>
            </a:r>
            <a:r>
              <a:rPr lang="ru-RU" sz="1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р-на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    г.Санкт-Петербурга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 </a:t>
            </a:r>
            <a:r>
              <a:rPr lang="ru-RU" sz="16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Бабенковой</a:t>
            </a:r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 </a:t>
            </a:r>
            <a:r>
              <a:rPr lang="ru-RU" sz="1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Н.В. </a:t>
            </a:r>
            <a:endParaRPr lang="ru-RU" sz="1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3330" name="Прямоугольник 14"/>
          <p:cNvSpPr/>
          <p:nvPr/>
        </p:nvSpPr>
        <p:spPr>
          <a:xfrm>
            <a:off x="691506" y="1129507"/>
            <a:ext cx="7920879" cy="2523768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Проект по ПДД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в старшей группе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 </a:t>
            </a:r>
            <a:r>
              <a:rPr lang="ru-RU" sz="4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«Знай и выполняй правила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дорожного движения»</a:t>
            </a:r>
          </a:p>
        </p:txBody>
      </p:sp>
      <p:pic>
        <p:nvPicPr>
          <p:cNvPr id="13331" name="Picture 3" descr="C:\Users\packardbell\Desktop\Дракон Светофорович НЕО ст.гр 2015\DSC_078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380312" y="4077072"/>
            <a:ext cx="1512888" cy="1004888"/>
          </a:xfrm>
          <a:prstGeom prst="rect">
            <a:avLst/>
          </a:prstGeom>
          <a:noFill/>
          <a:ln w="38100" cap="sq">
            <a:solidFill>
              <a:srgbClr val="00008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pic>
        <p:nvPicPr>
          <p:cNvPr id="13332" name="Picture 4" descr="C:\Users\packardbell\Desktop\Дракон Светофорович НЕО ст.гр 2015\DSC_079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444208" y="4869160"/>
            <a:ext cx="1368425" cy="908050"/>
          </a:xfrm>
          <a:prstGeom prst="rect">
            <a:avLst/>
          </a:prstGeom>
          <a:noFill/>
          <a:ln w="38100" cap="sq">
            <a:solidFill>
              <a:srgbClr val="00008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pic>
        <p:nvPicPr>
          <p:cNvPr id="13334" name="Рисунок 1" descr="http://cs629217.vk.me/v629217791/2ef59/NlJygqM_2Ws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491880" y="5661248"/>
            <a:ext cx="2232025" cy="981075"/>
          </a:xfrm>
          <a:prstGeom prst="rect">
            <a:avLst/>
          </a:prstGeom>
          <a:noFill/>
          <a:ln w="38100" cap="sq">
            <a:solidFill>
              <a:srgbClr val="00008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pic>
        <p:nvPicPr>
          <p:cNvPr id="13337" name="Рисунок 2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51520" y="2924944"/>
            <a:ext cx="430212" cy="1081088"/>
          </a:xfrm>
          <a:prstGeom prst="rect">
            <a:avLst/>
          </a:prstGeom>
          <a:noFill/>
          <a:ln w="38100" cap="sq">
            <a:solidFill>
              <a:srgbClr val="00008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pic>
        <p:nvPicPr>
          <p:cNvPr id="13338" name="Picture 4" descr="C:\Users\packardbell\Desktop\Дракон Светофорович НЕО ст.гр 2015\DSC_0803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251520" y="4077072"/>
            <a:ext cx="1439862" cy="957263"/>
          </a:xfrm>
          <a:prstGeom prst="rect">
            <a:avLst/>
          </a:prstGeom>
          <a:noFill/>
          <a:ln w="38100" cap="sq">
            <a:solidFill>
              <a:srgbClr val="00008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pic>
        <p:nvPicPr>
          <p:cNvPr id="13336" name="Picture 2" descr="C:\Users\packardbell\Desktop\Дракон Светофорович НЕО ст.гр 2015\DSC_0804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971600" y="4869160"/>
            <a:ext cx="1439863" cy="957262"/>
          </a:xfrm>
          <a:prstGeom prst="rect">
            <a:avLst/>
          </a:prstGeom>
          <a:noFill/>
          <a:ln w="38100" cap="sq">
            <a:solidFill>
              <a:srgbClr val="00008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pic>
        <p:nvPicPr>
          <p:cNvPr id="13335" name="Picture 2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2339752" y="5229200"/>
            <a:ext cx="1296987" cy="968375"/>
          </a:xfrm>
          <a:prstGeom prst="rect">
            <a:avLst/>
          </a:prstGeom>
          <a:noFill/>
          <a:ln w="38100" cap="sq">
            <a:solidFill>
              <a:srgbClr val="00008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pic>
        <p:nvPicPr>
          <p:cNvPr id="13333" name="Picture 4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5508104" y="5157192"/>
            <a:ext cx="903288" cy="981075"/>
          </a:xfrm>
          <a:prstGeom prst="rect">
            <a:avLst/>
          </a:prstGeom>
          <a:noFill/>
          <a:ln w="38100" cap="sq">
            <a:solidFill>
              <a:srgbClr val="00008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Box 1"/>
          <p:cNvSpPr txBox="1">
            <a:spLocks noChangeArrowheads="1"/>
          </p:cNvSpPr>
          <p:nvPr/>
        </p:nvSpPr>
        <p:spPr bwMode="auto">
          <a:xfrm>
            <a:off x="250825" y="260350"/>
            <a:ext cx="8642350" cy="384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>
                <a:latin typeface="Times New Roman" pitchFamily="18" charset="0"/>
                <a:cs typeface="Times New Roman" pitchFamily="18" charset="0"/>
              </a:rPr>
              <a:t>-Чтение литературных произведений: Волков С. «Как пройти через дорогу? », «Пешеходы и машины», «Едут, едут пассажиры», Калинина Н. «Как ребята улицу переходили», Носов Н. «Автомобиль», Ильин М.«Машины».</a:t>
            </a:r>
          </a:p>
          <a:p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u="sng">
                <a:latin typeface="Times New Roman" pitchFamily="18" charset="0"/>
                <a:cs typeface="Times New Roman" pitchFamily="18" charset="0"/>
              </a:rPr>
              <a:t>Работа с родителями.</a:t>
            </a:r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>
                <a:latin typeface="Times New Roman" pitchFamily="18" charset="0"/>
                <a:cs typeface="Times New Roman" pitchFamily="18" charset="0"/>
              </a:rPr>
              <a:t>-Консультация «ПДД – основа безопасности», «Маленький пассажир», «Памятка для родителей по обучению детей безопасному поведению на дороге», «Безопасное кресло для ребенка в машине»</a:t>
            </a:r>
          </a:p>
          <a:p>
            <a:r>
              <a:rPr lang="ru-RU" sz="1600">
                <a:latin typeface="Times New Roman" pitchFamily="18" charset="0"/>
                <a:cs typeface="Times New Roman" pitchFamily="18" charset="0"/>
              </a:rPr>
              <a:t>-Совместный рисунок родителей и детей «Мой путь от дома до детского сада», </a:t>
            </a:r>
          </a:p>
          <a:p>
            <a:r>
              <a:rPr lang="ru-RU" sz="1600">
                <a:latin typeface="Times New Roman" pitchFamily="18" charset="0"/>
                <a:cs typeface="Times New Roman" pitchFamily="18" charset="0"/>
              </a:rPr>
              <a:t>-Совместное изготовление  героев страны Чулносии, которые учатся пдд в сказочной стране</a:t>
            </a:r>
          </a:p>
          <a:p>
            <a:r>
              <a:rPr lang="ru-RU" sz="1600">
                <a:latin typeface="Times New Roman" pitchFamily="18" charset="0"/>
                <a:cs typeface="Times New Roman" pitchFamily="18" charset="0"/>
              </a:rPr>
              <a:t>-Проведение бесед по теме «Будьте осторожны на дороге!», «Как вести себя в машине»</a:t>
            </a:r>
          </a:p>
          <a:p>
            <a:r>
              <a:rPr lang="ru-RU" sz="1600">
                <a:latin typeface="Times New Roman" pitchFamily="18" charset="0"/>
                <a:cs typeface="Times New Roman" pitchFamily="18" charset="0"/>
              </a:rPr>
              <a:t>-Просмотр мультфильмов и </a:t>
            </a:r>
            <a:r>
              <a:rPr lang="en-US" sz="1600">
                <a:latin typeface="Times New Roman" pitchFamily="18" charset="0"/>
                <a:cs typeface="Times New Roman" pitchFamily="18" charset="0"/>
              </a:rPr>
              <a:t>DVD</a:t>
            </a:r>
            <a:r>
              <a:rPr lang="ru-RU" sz="1600">
                <a:latin typeface="Times New Roman" pitchFamily="18" charset="0"/>
                <a:cs typeface="Times New Roman" pitchFamily="18" charset="0"/>
              </a:rPr>
              <a:t>, и обсуждение дорожных ситуаций. «Уроки тетушки Совы»</a:t>
            </a:r>
          </a:p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</p:txBody>
      </p:sp>
      <p:pic>
        <p:nvPicPr>
          <p:cNvPr id="3" name="Picture 4" descr="DSC_0823"/>
          <p:cNvPicPr>
            <a:picLocks noChangeAspect="1" noChangeArrowheads="1"/>
          </p:cNvPicPr>
          <p:nvPr/>
        </p:nvPicPr>
        <p:blipFill>
          <a:blip r:embed="rId2" cstate="screen"/>
          <a:srcRect t="-1458" b="-4738"/>
          <a:stretch>
            <a:fillRect/>
          </a:stretch>
        </p:blipFill>
        <p:spPr bwMode="auto">
          <a:xfrm>
            <a:off x="4138613" y="4367213"/>
            <a:ext cx="2881312" cy="2225675"/>
          </a:xfrm>
          <a:prstGeom prst="rect">
            <a:avLst/>
          </a:prstGeom>
          <a:noFill/>
          <a:ln w="38100" cap="sq">
            <a:solidFill>
              <a:srgbClr val="00008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92338" y="3503613"/>
            <a:ext cx="2232025" cy="2052637"/>
          </a:xfrm>
          <a:prstGeom prst="rect">
            <a:avLst/>
          </a:prstGeom>
          <a:noFill/>
          <a:ln w="38100" cap="sq">
            <a:solidFill>
              <a:srgbClr val="00008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pic>
        <p:nvPicPr>
          <p:cNvPr id="5" name="Picture 6" descr="http://cs625230.vk.me/v625230791/4b52a/o9QOL9CrCZQ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258888" y="5157788"/>
            <a:ext cx="1008062" cy="1344612"/>
          </a:xfrm>
          <a:prstGeom prst="rect">
            <a:avLst/>
          </a:prstGeom>
          <a:noFill/>
          <a:ln w="38100" cap="sq">
            <a:solidFill>
              <a:srgbClr val="00008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68313" y="4005263"/>
            <a:ext cx="935037" cy="1509712"/>
          </a:xfrm>
          <a:prstGeom prst="rect">
            <a:avLst/>
          </a:prstGeom>
          <a:noFill/>
          <a:ln w="38100" cap="sq">
            <a:solidFill>
              <a:srgbClr val="00008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pic>
        <p:nvPicPr>
          <p:cNvPr id="7" name="Picture 8" descr="D:\Дракон Светофорович НЕО ст.гр 2015\Чулочно носочная выстовка\DSC_0867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954963" y="5086350"/>
            <a:ext cx="938212" cy="1435100"/>
          </a:xfrm>
          <a:prstGeom prst="rect">
            <a:avLst/>
          </a:prstGeom>
          <a:noFill/>
          <a:ln w="38100" cap="sq">
            <a:solidFill>
              <a:srgbClr val="00008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pic>
        <p:nvPicPr>
          <p:cNvPr id="8" name="Picture 10" descr="D:\Дракон Светофорович НЕО ст.гр 2015\Чулочно носочная выстовка\DSC_0870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7091363" y="3787775"/>
            <a:ext cx="944562" cy="1511300"/>
          </a:xfrm>
          <a:prstGeom prst="rect">
            <a:avLst/>
          </a:prstGeom>
          <a:noFill/>
          <a:ln w="38100" cap="sq">
            <a:solidFill>
              <a:srgbClr val="00008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Box 1"/>
          <p:cNvSpPr txBox="1">
            <a:spLocks noChangeArrowheads="1"/>
          </p:cNvSpPr>
          <p:nvPr/>
        </p:nvSpPr>
        <p:spPr bwMode="auto">
          <a:xfrm>
            <a:off x="323850" y="404813"/>
            <a:ext cx="8640763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 u="sng">
                <a:latin typeface="Times New Roman" pitchFamily="18" charset="0"/>
                <a:cs typeface="Times New Roman" pitchFamily="18" charset="0"/>
              </a:rPr>
              <a:t>Заключительный этап</a:t>
            </a:r>
          </a:p>
          <a:p>
            <a:r>
              <a:rPr lang="ru-RU" sz="1600">
                <a:latin typeface="Times New Roman" pitchFamily="18" charset="0"/>
                <a:cs typeface="Times New Roman" pitchFamily="18" charset="0"/>
              </a:rPr>
              <a:t>Придумывание сказки для малышей, создание мультимедийной </a:t>
            </a:r>
          </a:p>
          <a:p>
            <a:r>
              <a:rPr lang="ru-RU" sz="1600">
                <a:latin typeface="Times New Roman" pitchFamily="18" charset="0"/>
                <a:cs typeface="Times New Roman" pitchFamily="18" charset="0"/>
              </a:rPr>
              <a:t>презентации и книги для малышей «Дракон Светофорович НЕО и сказочная страна Чулносия»</a:t>
            </a:r>
          </a:p>
          <a:p>
            <a:endParaRPr lang="ru-RU" sz="1600" u="sng">
              <a:latin typeface="Times New Roman" pitchFamily="18" charset="0"/>
              <a:cs typeface="Times New Roman" pitchFamily="18" charset="0"/>
            </a:endParaRPr>
          </a:p>
          <a:p>
            <a:endParaRPr lang="ru-RU" sz="1600" u="sng">
              <a:latin typeface="Times New Roman" pitchFamily="18" charset="0"/>
              <a:cs typeface="Times New Roman" pitchFamily="18" charset="0"/>
            </a:endParaRPr>
          </a:p>
          <a:p>
            <a:endParaRPr lang="ru-RU" sz="1600" u="sng">
              <a:latin typeface="Times New Roman" pitchFamily="18" charset="0"/>
              <a:cs typeface="Times New Roman" pitchFamily="18" charset="0"/>
            </a:endParaRPr>
          </a:p>
          <a:p>
            <a:endParaRPr lang="ru-RU" sz="1600" u="sng">
              <a:latin typeface="Times New Roman" pitchFamily="18" charset="0"/>
              <a:cs typeface="Times New Roman" pitchFamily="18" charset="0"/>
            </a:endParaRPr>
          </a:p>
          <a:p>
            <a:endParaRPr lang="ru-RU" sz="1600" u="sng">
              <a:latin typeface="Times New Roman" pitchFamily="18" charset="0"/>
              <a:cs typeface="Times New Roman" pitchFamily="18" charset="0"/>
            </a:endParaRPr>
          </a:p>
          <a:p>
            <a:endParaRPr lang="ru-RU" sz="1600" u="sng">
              <a:latin typeface="Times New Roman" pitchFamily="18" charset="0"/>
              <a:cs typeface="Times New Roman" pitchFamily="18" charset="0"/>
            </a:endParaRPr>
          </a:p>
          <a:p>
            <a:endParaRPr lang="ru-RU" sz="1600" u="sng">
              <a:latin typeface="Times New Roman" pitchFamily="18" charset="0"/>
              <a:cs typeface="Times New Roman" pitchFamily="18" charset="0"/>
            </a:endParaRPr>
          </a:p>
          <a:p>
            <a:endParaRPr lang="ru-RU" sz="1600" u="sng">
              <a:latin typeface="Times New Roman" pitchFamily="18" charset="0"/>
              <a:cs typeface="Times New Roman" pitchFamily="18" charset="0"/>
            </a:endParaRPr>
          </a:p>
          <a:p>
            <a:endParaRPr lang="ru-RU" sz="1600" u="sng">
              <a:latin typeface="Times New Roman" pitchFamily="18" charset="0"/>
              <a:cs typeface="Times New Roman" pitchFamily="18" charset="0"/>
            </a:endParaRPr>
          </a:p>
          <a:p>
            <a:endParaRPr lang="ru-RU" sz="1600" u="sng">
              <a:latin typeface="Times New Roman" pitchFamily="18" charset="0"/>
              <a:cs typeface="Times New Roman" pitchFamily="18" charset="0"/>
            </a:endParaRPr>
          </a:p>
          <a:p>
            <a:endParaRPr lang="ru-RU" sz="1600" u="sng">
              <a:latin typeface="Times New Roman" pitchFamily="18" charset="0"/>
              <a:cs typeface="Times New Roman" pitchFamily="18" charset="0"/>
            </a:endParaRPr>
          </a:p>
          <a:p>
            <a:endParaRPr lang="ru-RU" sz="1600" u="sng">
              <a:latin typeface="Times New Roman" pitchFamily="18" charset="0"/>
              <a:cs typeface="Times New Roman" pitchFamily="18" charset="0"/>
            </a:endParaRPr>
          </a:p>
          <a:p>
            <a:endParaRPr lang="ru-RU" sz="1600" u="sng">
              <a:latin typeface="Times New Roman" pitchFamily="18" charset="0"/>
              <a:cs typeface="Times New Roman" pitchFamily="18" charset="0"/>
            </a:endParaRPr>
          </a:p>
          <a:p>
            <a:endParaRPr lang="ru-RU" sz="1600" u="sng">
              <a:latin typeface="Times New Roman" pitchFamily="18" charset="0"/>
              <a:cs typeface="Times New Roman" pitchFamily="18" charset="0"/>
            </a:endParaRPr>
          </a:p>
          <a:p>
            <a:endParaRPr lang="ru-RU" sz="1600" u="sng">
              <a:latin typeface="Times New Roman" pitchFamily="18" charset="0"/>
              <a:cs typeface="Times New Roman" pitchFamily="18" charset="0"/>
            </a:endParaRPr>
          </a:p>
          <a:p>
            <a:endParaRPr lang="ru-RU" sz="1600" u="sng">
              <a:latin typeface="Times New Roman" pitchFamily="18" charset="0"/>
              <a:cs typeface="Times New Roman" pitchFamily="18" charset="0"/>
            </a:endParaRPr>
          </a:p>
          <a:p>
            <a:endParaRPr lang="ru-RU" sz="1600" u="sng">
              <a:latin typeface="Times New Roman" pitchFamily="18" charset="0"/>
              <a:cs typeface="Times New Roman" pitchFamily="18" charset="0"/>
            </a:endParaRPr>
          </a:p>
          <a:p>
            <a:endParaRPr lang="ru-RU" sz="1600" b="1" u="sng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u="sng">
                <a:latin typeface="Times New Roman" pitchFamily="18" charset="0"/>
                <a:cs typeface="Times New Roman" pitchFamily="18" charset="0"/>
              </a:rPr>
              <a:t>Вывод</a:t>
            </a:r>
            <a:endParaRPr lang="ru-RU" sz="1600" b="1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>
                <a:latin typeface="Times New Roman" pitchFamily="18" charset="0"/>
                <a:cs typeface="Times New Roman" pitchFamily="18" charset="0"/>
              </a:rPr>
              <a:t>В результате реализации проекта повысился уровень знаний дошкольников по правилам дорожного движения. В проекте активное участие приняли родители.</a:t>
            </a:r>
          </a:p>
          <a:p>
            <a:endParaRPr lang="ru-RU" sz="14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41338" y="1341438"/>
            <a:ext cx="2160587" cy="1614487"/>
          </a:xfrm>
          <a:prstGeom prst="rect">
            <a:avLst/>
          </a:prstGeom>
          <a:noFill/>
          <a:ln w="38100" cap="sq">
            <a:solidFill>
              <a:srgbClr val="00008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411413" y="2133600"/>
            <a:ext cx="2089150" cy="1563688"/>
          </a:xfrm>
          <a:prstGeom prst="rect">
            <a:avLst/>
          </a:prstGeom>
          <a:noFill/>
          <a:ln w="38100" cap="sq">
            <a:solidFill>
              <a:srgbClr val="00008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302375" y="1341438"/>
            <a:ext cx="2171700" cy="1654175"/>
          </a:xfrm>
          <a:prstGeom prst="rect">
            <a:avLst/>
          </a:prstGeom>
          <a:noFill/>
          <a:ln w="38100" cap="sq">
            <a:solidFill>
              <a:srgbClr val="00008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229350" y="3860800"/>
            <a:ext cx="2230438" cy="1649413"/>
          </a:xfrm>
          <a:prstGeom prst="rect">
            <a:avLst/>
          </a:prstGeom>
          <a:noFill/>
          <a:ln w="38100" cap="sq">
            <a:solidFill>
              <a:srgbClr val="00008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39750" y="3498850"/>
            <a:ext cx="2109788" cy="1584325"/>
          </a:xfrm>
          <a:prstGeom prst="rect">
            <a:avLst/>
          </a:prstGeom>
          <a:noFill/>
          <a:ln w="38100" cap="sq">
            <a:solidFill>
              <a:srgbClr val="00008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211638" y="3067050"/>
            <a:ext cx="2081212" cy="1584325"/>
          </a:xfrm>
          <a:prstGeom prst="rect">
            <a:avLst/>
          </a:prstGeom>
          <a:noFill/>
          <a:ln w="38100" cap="sq">
            <a:solidFill>
              <a:srgbClr val="00008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Box 1"/>
          <p:cNvSpPr txBox="1">
            <a:spLocks noChangeArrowheads="1"/>
          </p:cNvSpPr>
          <p:nvPr/>
        </p:nvSpPr>
        <p:spPr bwMode="auto">
          <a:xfrm>
            <a:off x="395288" y="188913"/>
            <a:ext cx="8280400" cy="4522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u="sng">
                <a:latin typeface="Times New Roman" pitchFamily="18" charset="0"/>
                <a:cs typeface="Times New Roman" pitchFamily="18" charset="0"/>
              </a:rPr>
              <a:t>Список используемой литературы:</a:t>
            </a:r>
          </a:p>
          <a:p>
            <a:endParaRPr lang="ru-RU" sz="1600" b="1" u="sng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>
                <a:latin typeface="Times New Roman" pitchFamily="18" charset="0"/>
                <a:cs typeface="Times New Roman" pitchFamily="18" charset="0"/>
              </a:rPr>
              <a:t>1. Н.Н. Авдеева, О.Л. Князева, Р.Б. Стеркина. «Основы безопасности детей дошкольного возраста.»: Просвещение, 2007г.</a:t>
            </a:r>
          </a:p>
          <a:p>
            <a:r>
              <a:rPr lang="ru-RU" sz="1600">
                <a:latin typeface="Times New Roman" pitchFamily="18" charset="0"/>
                <a:cs typeface="Times New Roman" pitchFamily="18" charset="0"/>
              </a:rPr>
              <a:t>2. Н.Н. Авдеева, О.Л. Князева, Р.Б. Стеркина, М.Д. Маханева «Безопасность на улицах и дорогах» : Методическое пособие для работы с детьми старшего дошкольного возраста». – М.: ООО «Издательство АСТ – ЛТД», 1997.</a:t>
            </a:r>
          </a:p>
          <a:p>
            <a:r>
              <a:rPr lang="ru-RU" sz="1600">
                <a:latin typeface="Times New Roman" pitchFamily="18" charset="0"/>
                <a:cs typeface="Times New Roman" pitchFamily="18" charset="0"/>
              </a:rPr>
              <a:t>3. Т. Ф. Саулина «Три сигнала светофора», М. Просвещение, 1989 г.</a:t>
            </a:r>
          </a:p>
          <a:p>
            <a:r>
              <a:rPr lang="ru-RU" sz="1600">
                <a:latin typeface="Times New Roman" pitchFamily="18" charset="0"/>
                <a:cs typeface="Times New Roman" pitchFamily="18" charset="0"/>
              </a:rPr>
              <a:t>4. Э. Я. Степаненкова, М. Ф. Филенко «Дошкольникам о правилах дорожного движения»,</a:t>
            </a:r>
          </a:p>
          <a:p>
            <a:r>
              <a:rPr lang="ru-RU" sz="1600">
                <a:latin typeface="Times New Roman" pitchFamily="18" charset="0"/>
                <a:cs typeface="Times New Roman" pitchFamily="18" charset="0"/>
              </a:rPr>
              <a:t> М. Просвещение, 1979 г.</a:t>
            </a:r>
          </a:p>
          <a:p>
            <a:r>
              <a:rPr lang="ru-RU" sz="1600">
                <a:latin typeface="Times New Roman" pitchFamily="18" charset="0"/>
                <a:cs typeface="Times New Roman" pitchFamily="18" charset="0"/>
              </a:rPr>
              <a:t>5. Т. А. Шорыгина «Беседы о правилах дорожного движения с детьми 5-8 лет», М. Творческий центр,2009 г.</a:t>
            </a:r>
          </a:p>
          <a:p>
            <a:r>
              <a:rPr lang="ru-RU" sz="1600">
                <a:latin typeface="Times New Roman" pitchFamily="18" charset="0"/>
                <a:cs typeface="Times New Roman" pitchFamily="18" charset="0"/>
              </a:rPr>
              <a:t>6. О. Александрова «Воспитанный пешеход», М. Эксмо, 2010 г.</a:t>
            </a:r>
          </a:p>
          <a:p>
            <a:r>
              <a:rPr lang="ru-RU" sz="1600">
                <a:latin typeface="Times New Roman" pitchFamily="18" charset="0"/>
                <a:cs typeface="Times New Roman" pitchFamily="18" charset="0"/>
              </a:rPr>
              <a:t>7. Т. Б. Соколова «Сборник читайте детям о ПДД», Кемерово, Муниципальное образовательное учреждение дополнительного образования детей «Городской центр детского технического творчества», 2006 г.</a:t>
            </a:r>
          </a:p>
          <a:p>
            <a:endParaRPr lang="ru-RU">
              <a:latin typeface="Calibri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24075" y="4581525"/>
            <a:ext cx="4968875" cy="1960563"/>
          </a:xfrm>
          <a:prstGeom prst="rect">
            <a:avLst/>
          </a:prstGeom>
          <a:noFill/>
          <a:ln w="38100" cap="sq">
            <a:solidFill>
              <a:srgbClr val="00008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Box 1"/>
          <p:cNvSpPr txBox="1">
            <a:spLocks noChangeArrowheads="1"/>
          </p:cNvSpPr>
          <p:nvPr/>
        </p:nvSpPr>
        <p:spPr bwMode="auto">
          <a:xfrm>
            <a:off x="539750" y="908050"/>
            <a:ext cx="8135938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 u="sng" dirty="0">
                <a:latin typeface="Times New Roman" pitchFamily="18" charset="0"/>
                <a:cs typeface="Times New Roman" pitchFamily="18" charset="0"/>
              </a:rPr>
              <a:t>Воспитатели: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Бабенкова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Наталья Владимировна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Прокофьева Евдокия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Варфоломеевна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1600" b="1" u="sng" dirty="0">
                <a:latin typeface="Times New Roman" pitchFamily="18" charset="0"/>
                <a:cs typeface="Times New Roman" pitchFamily="18" charset="0"/>
              </a:rPr>
              <a:t>Тип проекта: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краткосрочный.</a:t>
            </a:r>
          </a:p>
          <a:p>
            <a:r>
              <a:rPr lang="ru-RU" sz="1600" b="1" u="sng" dirty="0">
                <a:latin typeface="Times New Roman" pitchFamily="18" charset="0"/>
                <a:cs typeface="Times New Roman" pitchFamily="18" charset="0"/>
              </a:rPr>
              <a:t>Сроки проекта: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3 недели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1600" b="1" u="sng" dirty="0">
                <a:latin typeface="Times New Roman" pitchFamily="18" charset="0"/>
                <a:cs typeface="Times New Roman" pitchFamily="18" charset="0"/>
              </a:rPr>
              <a:t>Участники проекта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дети 5- 6 лет, воспитатель, родители.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u="sng" dirty="0">
                <a:latin typeface="Times New Roman" pitchFamily="18" charset="0"/>
                <a:cs typeface="Times New Roman" pitchFamily="18" charset="0"/>
              </a:rPr>
              <a:t>Основная направленность проекта: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данный проект представляет собой систему работы по формированию навыков безопасного поведения на дорогах.  Предусматривает работу с родителями по данному вопросу.</a:t>
            </a:r>
          </a:p>
        </p:txBody>
      </p:sp>
      <p:pic>
        <p:nvPicPr>
          <p:cNvPr id="3" name="Picture 2" descr="C:\Users\2\Desktop\77.jpg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23928" y="4989482"/>
            <a:ext cx="1008112" cy="129245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Box 1"/>
          <p:cNvSpPr txBox="1">
            <a:spLocks noChangeArrowheads="1"/>
          </p:cNvSpPr>
          <p:nvPr/>
        </p:nvSpPr>
        <p:spPr bwMode="auto">
          <a:xfrm>
            <a:off x="179388" y="188913"/>
            <a:ext cx="8785225" cy="6986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 u="sng" dirty="0"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z="1600" b="1" u="sng" dirty="0" smtClean="0">
                <a:latin typeface="Times New Roman" pitchFamily="18" charset="0"/>
                <a:cs typeface="Times New Roman" pitchFamily="18" charset="0"/>
              </a:rPr>
              <a:t>проекта</a:t>
            </a:r>
          </a:p>
          <a:p>
            <a:pPr lvl="0"/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Создание в группе  условий для организации работы по формированию у детей навыков правильного поведения на дороге.</a:t>
            </a:r>
          </a:p>
          <a:p>
            <a:endParaRPr lang="ru-RU" sz="1600" u="sng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u="sng" dirty="0" smtClean="0">
                <a:latin typeface="Times New Roman" pitchFamily="18" charset="0"/>
                <a:cs typeface="Times New Roman" pitchFamily="18" charset="0"/>
              </a:rPr>
              <a:t>Задачи </a:t>
            </a:r>
            <a:r>
              <a:rPr lang="ru-RU" sz="1600" b="1" u="sng" dirty="0">
                <a:latin typeface="Times New Roman" pitchFamily="18" charset="0"/>
                <a:cs typeface="Times New Roman" pitchFamily="18" charset="0"/>
              </a:rPr>
              <a:t>проекта</a:t>
            </a:r>
            <a:endParaRPr lang="ru-RU" sz="1600" u="sng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Образовательные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: -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Сформировать у детей старшего дошкольного возраста основы безопасного поведения на улице, знание правил дорожного движения.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Познакомить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детей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со строением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улицы и дорожными знаками, предназначенными для водителей 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пешеходов, путем использования игрового оборудования и ИКТ.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 Научить детей предвидеть опасное событие, уметь по возможности его избегать, а при необходимости действовать;</a:t>
            </a:r>
          </a:p>
          <a:p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Развивающие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: -  Развивать осторожность, внимательность,  самостоятельность, ответственность и осмотрительность на дороге;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 Стимулировать познавательную активность, способствовать развитию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коммуникативных навыков;</a:t>
            </a:r>
          </a:p>
          <a:p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 Способствовать развитию речи детей, пополнению активного и пассивного словаря детей;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 Развивать связную речь;</a:t>
            </a:r>
          </a:p>
          <a:p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Воспитательные: 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 Воспитывать навыки личной безопасности и чувство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самосохранения;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600" b="1" u="sng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Планируемый результат проекта.</a:t>
            </a:r>
            <a:endParaRPr lang="ru-RU" sz="16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создание необходимых условий для организации совместной деятельности с родителями по охране и безопасности жизни детей;</a:t>
            </a:r>
          </a:p>
          <a:p>
            <a:pPr lvl="0">
              <a:buFontTx/>
              <a:buChar char="-"/>
            </a:pPr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появление интереса у родителей к совместному обучению безопасному поведению детей на дорогах;</a:t>
            </a:r>
          </a:p>
          <a:p>
            <a:pPr lvl="0">
              <a:buFontTx/>
              <a:buChar char="-"/>
            </a:pPr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привитие устойчивых навыков безопасного поведения в любой дорожной ситуации;</a:t>
            </a:r>
          </a:p>
          <a:p>
            <a:pPr lvl="0">
              <a:buFontTx/>
              <a:buChar char="-"/>
            </a:pPr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формирование у детей самостоятельности и ответственности в действиях на дороге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Calibri" pitchFamily="34" charset="0"/>
            </a:endParaRPr>
          </a:p>
        </p:txBody>
      </p:sp>
      <p:pic>
        <p:nvPicPr>
          <p:cNvPr id="3" name="Picture 2" descr="C:\Users\2\Desktop\77.jpg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100392" y="188640"/>
            <a:ext cx="842493" cy="108012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6581" y="404664"/>
            <a:ext cx="842493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600" b="1" u="sng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Актуальность проекта</a:t>
            </a: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16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16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16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 ознакомлени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дошкольников с правилами безопасности на улице является одним из важных направлений работы педагогов дошкольников образовательных учреждений и родителей. У детей дошкольного возраста отсутствует та защитная психологическая реакция на дорожную обстановку, которая свойственна взрослым. Их жажда знаний, желание постоянно открывать, что то новое, часто ставит ребенка перед реальными опасностями, в частности, на улицах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 обществом встаёт вопрос: «Как сделать так, чтобы улицы и дороги стали безопасными для наших детей? » Только нашими усилиями, используя знания, терпение, можно научить детей навыкам безопасного общения со сложным миром дорог. 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Поэтому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важным стал поиск новых интересных форм работы с детьми и родителями.</a:t>
            </a:r>
          </a:p>
        </p:txBody>
      </p:sp>
    </p:spTree>
    <p:extLst>
      <p:ext uri="{BB962C8B-B14F-4D97-AF65-F5344CB8AC3E}">
        <p14:creationId xmlns="" xmlns:p14="http://schemas.microsoft.com/office/powerpoint/2010/main" val="9543524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Box 1"/>
          <p:cNvSpPr txBox="1">
            <a:spLocks noChangeArrowheads="1"/>
          </p:cNvSpPr>
          <p:nvPr/>
        </p:nvSpPr>
        <p:spPr bwMode="auto">
          <a:xfrm>
            <a:off x="323850" y="620713"/>
            <a:ext cx="8351838" cy="4062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 u="sng" dirty="0">
                <a:latin typeface="Times New Roman" pitchFamily="18" charset="0"/>
                <a:cs typeface="Times New Roman" pitchFamily="18" charset="0"/>
              </a:rPr>
              <a:t>Подготовительный этап</a:t>
            </a:r>
            <a:r>
              <a:rPr lang="ru-RU" sz="1600" b="1" u="sng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1600" b="1" u="sng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Подбор материала по правилам дорожного движения: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-Создание картотеки дидактических и подвижных игр по правилам дорожного движения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-Рассматривание иллюстраций, фотографий о дорожных ситуациях.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-Просмотр видеоматериала.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-Подбор литературы по ПДД: 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Н. Носов «Автомобиль», С. Михалков «Светофор», «Скверная история», М.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Пляцковский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«Светофор», А. Северный «Три чудесных цвета», Я.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Пишумов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«Азбука города», «Просто это знак такой… », «Постовой», «Продуктовая машина», О.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Бедарев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«Если бы… », В. Головко «Правила движения».</a:t>
            </a:r>
          </a:p>
          <a:p>
            <a:endParaRPr lang="ru-RU" dirty="0">
              <a:latin typeface="Calibri" pitchFamily="34" charset="0"/>
            </a:endParaRPr>
          </a:p>
        </p:txBody>
      </p:sp>
      <p:pic>
        <p:nvPicPr>
          <p:cNvPr id="3" name="Picture 2" descr="C:\Users\2\Desktop\77.jpg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24328" y="5229200"/>
            <a:ext cx="1080120" cy="138477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Box 1"/>
          <p:cNvSpPr txBox="1">
            <a:spLocks noChangeArrowheads="1"/>
          </p:cNvSpPr>
          <p:nvPr/>
        </p:nvSpPr>
        <p:spPr bwMode="auto">
          <a:xfrm>
            <a:off x="395288" y="0"/>
            <a:ext cx="8748712" cy="595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u="sng" dirty="0">
                <a:latin typeface="Times New Roman" pitchFamily="18" charset="0"/>
                <a:cs typeface="Times New Roman" pitchFamily="18" charset="0"/>
              </a:rPr>
              <a:t>Основной этап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Направления деятельности</a:t>
            </a:r>
          </a:p>
          <a:p>
            <a:r>
              <a:rPr lang="ru-RU" sz="1600" u="sng" dirty="0">
                <a:latin typeface="Times New Roman" pitchFamily="18" charset="0"/>
                <a:cs typeface="Times New Roman" pitchFamily="18" charset="0"/>
              </a:rPr>
              <a:t>Работа с детьми: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Использование игрового оборудования: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-«Лабиринт»  (Безопасный путь к садику)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-«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Сенсино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» (Назови знак и найди такой же, объясни что обозначает)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-«Сырный ломтик» (Безопасный путь домой)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 Конструктор ТИКО</a:t>
            </a: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Calibri" pitchFamily="34" charset="0"/>
            </a:endParaRPr>
          </a:p>
        </p:txBody>
      </p:sp>
      <p:pic>
        <p:nvPicPr>
          <p:cNvPr id="3" name="Picture 5" descr="C:\Users\packardbell\Desktop\Дракон Светофорович НЕО ст.гр 2015\DSC_079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427538" y="260350"/>
            <a:ext cx="2060575" cy="1368425"/>
          </a:xfrm>
          <a:prstGeom prst="rect">
            <a:avLst/>
          </a:prstGeom>
          <a:noFill/>
          <a:ln w="38100" cap="sq">
            <a:solidFill>
              <a:srgbClr val="00008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pic>
        <p:nvPicPr>
          <p:cNvPr id="4" name="Picture 4" descr="C:\Users\packardbell\Desktop\Дракон Светофорович НЕО ст.гр 2015\DSC_079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732588" y="260350"/>
            <a:ext cx="2058987" cy="1368425"/>
          </a:xfrm>
          <a:prstGeom prst="rect">
            <a:avLst/>
          </a:prstGeom>
          <a:noFill/>
          <a:ln w="38100" cap="sq">
            <a:solidFill>
              <a:srgbClr val="00008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pic>
        <p:nvPicPr>
          <p:cNvPr id="5" name="Picture 2" descr="C:\Users\packardbell\Desktop\Дракон Светофорович НЕО ст.гр 2015\DSC_080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443663" y="2060575"/>
            <a:ext cx="2449512" cy="1625600"/>
          </a:xfrm>
          <a:prstGeom prst="rect">
            <a:avLst/>
          </a:prstGeom>
          <a:noFill/>
          <a:ln w="38100" cap="sq">
            <a:solidFill>
              <a:srgbClr val="00008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pic>
        <p:nvPicPr>
          <p:cNvPr id="6" name="Picture 3" descr="C:\Users\packardbell\Desktop\Дракон Светофорович НЕО ст.гр 2015\DSC_080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235825" y="4076700"/>
            <a:ext cx="1722438" cy="2592388"/>
          </a:xfrm>
          <a:prstGeom prst="rect">
            <a:avLst/>
          </a:prstGeom>
          <a:noFill/>
          <a:ln w="38100" cap="sq">
            <a:solidFill>
              <a:srgbClr val="00008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8"/>
              </a:srgbClr>
            </a:outerShdw>
          </a:effectLst>
        </p:spPr>
      </p:pic>
      <p:pic>
        <p:nvPicPr>
          <p:cNvPr id="7" name="Picture 6" descr="C:\Users\packardbell\Desktop\Дракон Светофорович НЕО ст.гр 2015\DSC_0807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79388" y="3284538"/>
            <a:ext cx="2305050" cy="1530350"/>
          </a:xfrm>
          <a:prstGeom prst="rect">
            <a:avLst/>
          </a:prstGeom>
          <a:noFill/>
          <a:ln w="38100" cap="sq">
            <a:solidFill>
              <a:srgbClr val="00008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pic>
        <p:nvPicPr>
          <p:cNvPr id="8" name="Picture 4" descr="C:\Users\packardbell\Desktop\Дракон Светофорович НЕО ст.гр 2015\DSC_0803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700338" y="3284538"/>
            <a:ext cx="2303462" cy="1530350"/>
          </a:xfrm>
          <a:prstGeom prst="rect">
            <a:avLst/>
          </a:prstGeom>
          <a:noFill/>
          <a:ln w="38100" cap="sq">
            <a:solidFill>
              <a:srgbClr val="00008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pic>
        <p:nvPicPr>
          <p:cNvPr id="9" name="Picture 2" descr="C:\Users\packardbell\Desktop\Дракон Светофорович НЕО ст.гр 2015\DSC_0801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5364163" y="4076700"/>
            <a:ext cx="1746250" cy="2628900"/>
          </a:xfrm>
          <a:prstGeom prst="rect">
            <a:avLst/>
          </a:prstGeom>
          <a:noFill/>
          <a:ln w="38100" cap="sq">
            <a:solidFill>
              <a:srgbClr val="00008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8"/>
              </a:srgbClr>
            </a:outerShdw>
          </a:effectLst>
        </p:spPr>
      </p:pic>
      <p:pic>
        <p:nvPicPr>
          <p:cNvPr id="10" name="Picture 7" descr="Изображение2 1331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1979613" y="5445125"/>
            <a:ext cx="1152525" cy="1247775"/>
          </a:xfrm>
          <a:prstGeom prst="rect">
            <a:avLst/>
          </a:prstGeom>
          <a:noFill/>
          <a:ln w="38100" cap="sq">
            <a:solidFill>
              <a:srgbClr val="00008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pic>
        <p:nvPicPr>
          <p:cNvPr id="11" name="Picture 5" descr="Изображение2 1327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3348038" y="5445125"/>
            <a:ext cx="1844675" cy="1255713"/>
          </a:xfrm>
          <a:prstGeom prst="rect">
            <a:avLst/>
          </a:prstGeom>
          <a:noFill/>
          <a:ln w="38100" cap="sq">
            <a:solidFill>
              <a:srgbClr val="00008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Box 1"/>
          <p:cNvSpPr txBox="1">
            <a:spLocks noChangeArrowheads="1"/>
          </p:cNvSpPr>
          <p:nvPr/>
        </p:nvSpPr>
        <p:spPr bwMode="auto">
          <a:xfrm>
            <a:off x="179388" y="333375"/>
            <a:ext cx="8640762" cy="550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>
                <a:latin typeface="Times New Roman" pitchFamily="18" charset="0"/>
                <a:cs typeface="Times New Roman" pitchFamily="18" charset="0"/>
              </a:rPr>
              <a:t>-Использование ИКТ:</a:t>
            </a:r>
          </a:p>
          <a:p>
            <a:r>
              <a:rPr lang="ru-RU" sz="1600">
                <a:latin typeface="Times New Roman" pitchFamily="18" charset="0"/>
                <a:cs typeface="Times New Roman" pitchFamily="18" charset="0"/>
              </a:rPr>
              <a:t> Презентации о светофоре,  о дорожных знаках, о пдд</a:t>
            </a:r>
          </a:p>
          <a:p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>
                <a:latin typeface="Times New Roman" pitchFamily="18" charset="0"/>
                <a:cs typeface="Times New Roman" pitchFamily="18" charset="0"/>
              </a:rPr>
              <a:t>-Мимио проект: «Безопасность на дороге»</a:t>
            </a:r>
          </a:p>
          <a:p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>
                <a:latin typeface="Times New Roman" pitchFamily="18" charset="0"/>
                <a:cs typeface="Times New Roman" pitchFamily="18" charset="0"/>
              </a:rPr>
              <a:t>-Настольные дидактические игры: «Учим дорожные знаки», «Дорожные знаки»</a:t>
            </a:r>
          </a:p>
          <a:p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>
                <a:latin typeface="Times New Roman" pitchFamily="18" charset="0"/>
                <a:cs typeface="Times New Roman" pitchFamily="18" charset="0"/>
              </a:rPr>
              <a:t>-Обсуждение дорожных ситуаций по картинкам</a:t>
            </a:r>
          </a:p>
          <a:p>
            <a:r>
              <a:rPr lang="ru-RU" sz="1600">
                <a:latin typeface="Times New Roman" pitchFamily="18" charset="0"/>
                <a:cs typeface="Times New Roman" pitchFamily="18" charset="0"/>
              </a:rPr>
              <a:t>-Целевая прогулка «Перекресток». Наблюдение за работой светофора, за движением машин на перекрёстке.</a:t>
            </a:r>
          </a:p>
        </p:txBody>
      </p:sp>
      <p:pic>
        <p:nvPicPr>
          <p:cNvPr id="3" name="Picture 2" descr="C:\Users\packardbell\Desktop\Дракон Светофорович НЕО ст.гр 2015\DSC_081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850" y="908050"/>
            <a:ext cx="1727200" cy="1296988"/>
          </a:xfrm>
          <a:prstGeom prst="rect">
            <a:avLst/>
          </a:prstGeom>
          <a:noFill/>
          <a:ln w="38100" cap="sq">
            <a:solidFill>
              <a:srgbClr val="00008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pic>
        <p:nvPicPr>
          <p:cNvPr id="4" name="Picture 4" descr="C:\Users\packardbell\Desktop\Дракон Светофорович НЕО ст.гр 2015\DSC_082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16463" y="906463"/>
            <a:ext cx="2028825" cy="1227137"/>
          </a:xfrm>
          <a:prstGeom prst="rect">
            <a:avLst/>
          </a:prstGeom>
          <a:noFill/>
          <a:ln w="38100" cap="sq">
            <a:solidFill>
              <a:srgbClr val="00008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pic>
        <p:nvPicPr>
          <p:cNvPr id="5" name="Picture 5" descr="C:\Users\packardbell\Desktop\Дракон Светофорович НЕО ст.гр 2015\DSC_082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339975" y="906463"/>
            <a:ext cx="2087563" cy="1262062"/>
          </a:xfrm>
          <a:prstGeom prst="rect">
            <a:avLst/>
          </a:prstGeom>
          <a:noFill/>
          <a:ln w="38100" cap="sq">
            <a:solidFill>
              <a:srgbClr val="00008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pic>
        <p:nvPicPr>
          <p:cNvPr id="6" name="Picture 3" descr="C:\Users\packardbell\Desktop\Дракон Светофорович НЕО ст.гр 2015\DSC_081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019925" y="908050"/>
            <a:ext cx="1874838" cy="1246188"/>
          </a:xfrm>
          <a:prstGeom prst="rect">
            <a:avLst/>
          </a:prstGeom>
          <a:noFill/>
          <a:ln w="38100" cap="sq">
            <a:solidFill>
              <a:srgbClr val="00008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pic>
        <p:nvPicPr>
          <p:cNvPr id="9" name="Picture 2" descr="C:\Users\packardbell\Desktop\Дракон Светофорович НЕО ст.гр 2015\DSC_0853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524750" y="4076700"/>
            <a:ext cx="1412875" cy="11811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50825" y="2708275"/>
            <a:ext cx="2017713" cy="1135063"/>
          </a:xfrm>
          <a:prstGeom prst="rect">
            <a:avLst/>
          </a:prstGeom>
          <a:noFill/>
          <a:ln w="38100" cap="sq">
            <a:solidFill>
              <a:srgbClr val="00008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7019925" y="2708275"/>
            <a:ext cx="1976438" cy="1112838"/>
          </a:xfrm>
          <a:prstGeom prst="rect">
            <a:avLst/>
          </a:prstGeom>
          <a:noFill/>
          <a:ln w="38100" cap="sq">
            <a:solidFill>
              <a:srgbClr val="00008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2555875" y="2708275"/>
            <a:ext cx="2000250" cy="1125538"/>
          </a:xfrm>
          <a:prstGeom prst="rect">
            <a:avLst/>
          </a:prstGeom>
          <a:noFill/>
          <a:ln w="38100" cap="sq">
            <a:solidFill>
              <a:srgbClr val="00008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4787900" y="2708275"/>
            <a:ext cx="1944688" cy="1093788"/>
          </a:xfrm>
          <a:prstGeom prst="rect">
            <a:avLst/>
          </a:prstGeom>
          <a:noFill/>
          <a:ln w="38100" cap="sq">
            <a:solidFill>
              <a:srgbClr val="00008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Box 1"/>
          <p:cNvSpPr txBox="1">
            <a:spLocks noChangeArrowheads="1"/>
          </p:cNvSpPr>
          <p:nvPr/>
        </p:nvSpPr>
        <p:spPr bwMode="auto">
          <a:xfrm>
            <a:off x="179388" y="260350"/>
            <a:ext cx="8640762" cy="600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>
                <a:latin typeface="Times New Roman" pitchFamily="18" charset="0"/>
                <a:cs typeface="Times New Roman" pitchFamily="18" charset="0"/>
              </a:rPr>
              <a:t>-Рисование:  «Светофор»,                                 «На проезжей части», </a:t>
            </a:r>
          </a:p>
          <a:p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>
                <a:latin typeface="Times New Roman" pitchFamily="18" charset="0"/>
                <a:cs typeface="Times New Roman" pitchFamily="18" charset="0"/>
              </a:rPr>
              <a:t>-Конструирование и ручной труд: макет перекрестка «сказочная страна» и светофор НЕО</a:t>
            </a:r>
          </a:p>
          <a:p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>
                <a:latin typeface="Times New Roman" pitchFamily="18" charset="0"/>
                <a:cs typeface="Times New Roman" pitchFamily="18" charset="0"/>
              </a:rPr>
              <a:t>-Непрерывная Образовательная Деятельность по познавательному развитию «Светофор для водителей, светофор для пешеходов», «Опасности на проезжей части»,  «Дорожные знаки»</a:t>
            </a:r>
          </a:p>
        </p:txBody>
      </p:sp>
      <p:pic>
        <p:nvPicPr>
          <p:cNvPr id="5" name="Picture 2" descr="C:\Users\packardbell\Desktop\Дракон Светофорович НЕО ст.гр 2015\рисунки для книги\рисунки без ошибок\00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227763" y="188913"/>
            <a:ext cx="1728787" cy="1255712"/>
          </a:xfrm>
          <a:prstGeom prst="rect">
            <a:avLst/>
          </a:prstGeom>
          <a:noFill/>
          <a:ln w="38100" cap="sq">
            <a:solidFill>
              <a:srgbClr val="00008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8"/>
              </a:srgbClr>
            </a:outerShdw>
          </a:effectLst>
        </p:spPr>
      </p:pic>
      <p:pic>
        <p:nvPicPr>
          <p:cNvPr id="6" name="Picture 2" descr="C:\Users\packardbell\Desktop\Дракон Светофорович НЕО ст.гр 2015\рисунки для книги\рисунки без ошибок\00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57463" y="188913"/>
            <a:ext cx="1311275" cy="1223962"/>
          </a:xfrm>
          <a:prstGeom prst="rect">
            <a:avLst/>
          </a:prstGeom>
          <a:noFill/>
          <a:ln w="38100" cap="sq">
            <a:solidFill>
              <a:srgbClr val="00008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8"/>
              </a:srgbClr>
            </a:outerShdw>
          </a:effectLst>
        </p:spPr>
      </p:pic>
      <p:pic>
        <p:nvPicPr>
          <p:cNvPr id="9" name="Рисунок 8" descr="http://cs629217.vk.me/v629217791/2ef59/NlJygqM_2Ws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72000" y="3429000"/>
            <a:ext cx="4248150" cy="2087563"/>
          </a:xfrm>
          <a:prstGeom prst="rect">
            <a:avLst/>
          </a:prstGeom>
          <a:noFill/>
          <a:ln w="38100" cap="sq">
            <a:solidFill>
              <a:srgbClr val="00008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pic>
        <p:nvPicPr>
          <p:cNvPr id="10" name="Picture 2" descr="C:\Users\packardbell\Desktop\Дракон Светофорович НЕО ст.гр 2015\рисунки для книги\01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643438" y="1557338"/>
            <a:ext cx="2016125" cy="1300162"/>
          </a:xfrm>
          <a:prstGeom prst="rect">
            <a:avLst/>
          </a:prstGeom>
          <a:noFill/>
          <a:ln w="38100" cap="sq">
            <a:solidFill>
              <a:srgbClr val="00008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pic>
        <p:nvPicPr>
          <p:cNvPr id="11" name="Picture 2" descr="C:\Users\packardbell\Desktop\Дракон Светофорович НЕО ст.гр 2015\рисунки для книги\рисунки без ошибок\008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019925" y="1557338"/>
            <a:ext cx="1782763" cy="1295400"/>
          </a:xfrm>
          <a:prstGeom prst="rect">
            <a:avLst/>
          </a:prstGeom>
          <a:noFill/>
          <a:ln w="38100" cap="sq">
            <a:solidFill>
              <a:srgbClr val="00008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8"/>
              </a:srgbClr>
            </a:outerShdw>
          </a:effec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23850" y="1557338"/>
            <a:ext cx="1827213" cy="1328737"/>
          </a:xfrm>
          <a:prstGeom prst="rect">
            <a:avLst/>
          </a:prstGeom>
          <a:noFill/>
          <a:ln w="38100" cap="sq">
            <a:solidFill>
              <a:srgbClr val="00008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8"/>
              </a:srgbClr>
            </a:outerShdw>
          </a:effectLst>
        </p:spPr>
      </p:pic>
      <p:pic>
        <p:nvPicPr>
          <p:cNvPr id="13" name="Picture 4" descr="http://cs625230.vk.me/v625230791/4b552/b5O9JXl0fTI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465138" y="3427413"/>
            <a:ext cx="2314575" cy="2089150"/>
          </a:xfrm>
          <a:prstGeom prst="rect">
            <a:avLst/>
          </a:prstGeom>
          <a:noFill/>
          <a:ln w="38100" cap="sq">
            <a:solidFill>
              <a:srgbClr val="00008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pic>
        <p:nvPicPr>
          <p:cNvPr id="14" name="Picture 3" descr="C:\Users\packardbell\Desktop\Дракон Светофорович НЕО ст.гр 2015\рисунки для книги\рисунки без ошибок\001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2484438" y="1557338"/>
            <a:ext cx="1781175" cy="1295400"/>
          </a:xfrm>
          <a:prstGeom prst="rect">
            <a:avLst/>
          </a:prstGeom>
          <a:noFill/>
          <a:ln w="38100" cap="sq">
            <a:solidFill>
              <a:srgbClr val="00008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8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Box 1"/>
          <p:cNvSpPr txBox="1">
            <a:spLocks noChangeArrowheads="1"/>
          </p:cNvSpPr>
          <p:nvPr/>
        </p:nvSpPr>
        <p:spPr bwMode="auto">
          <a:xfrm>
            <a:off x="539750" y="333375"/>
            <a:ext cx="7777163" cy="755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>
                <a:latin typeface="Times New Roman" pitchFamily="18" charset="0"/>
                <a:cs typeface="Times New Roman" pitchFamily="18" charset="0"/>
              </a:rPr>
              <a:t>-Игры с макетом «Перекресток»</a:t>
            </a:r>
          </a:p>
          <a:p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>
                <a:latin typeface="Times New Roman" pitchFamily="18" charset="0"/>
                <a:cs typeface="Times New Roman" pitchFamily="18" charset="0"/>
              </a:rPr>
              <a:t>-С\ р игра «Пешеходы и водители» </a:t>
            </a:r>
          </a:p>
          <a:p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>
                <a:latin typeface="Times New Roman" pitchFamily="18" charset="0"/>
                <a:cs typeface="Times New Roman" pitchFamily="18" charset="0"/>
              </a:rPr>
              <a:t>-Д/игры «Дорисуй знак», «Какой это знак? », «Найди нужный знак», </a:t>
            </a:r>
          </a:p>
          <a:p>
            <a:r>
              <a:rPr lang="ru-RU" sz="1600">
                <a:latin typeface="Times New Roman" pitchFamily="18" charset="0"/>
                <a:cs typeface="Times New Roman" pitchFamily="18" charset="0"/>
              </a:rPr>
              <a:t>«Правила поведения», «Кто больше знает? »</a:t>
            </a:r>
          </a:p>
          <a:p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cs typeface="Times New Roman" pitchFamily="18" charset="0"/>
            </a:endParaRPr>
          </a:p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</p:txBody>
      </p:sp>
      <p:pic>
        <p:nvPicPr>
          <p:cNvPr id="3" name="Picture 8" descr="C:\Users\packardbell\Desktop\Дракон Светофорович НЕО ст.гр 2015\DSC_080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732588" y="5157788"/>
            <a:ext cx="2168525" cy="1439862"/>
          </a:xfrm>
          <a:prstGeom prst="rect">
            <a:avLst/>
          </a:prstGeom>
          <a:noFill/>
          <a:ln w="38100" cap="sq">
            <a:solidFill>
              <a:srgbClr val="00008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pic>
        <p:nvPicPr>
          <p:cNvPr id="4" name="Picture 2" descr="C:\Users\packardbell\Desktop\Дракон Светофорович НЕО ст.гр 2015\DSC_085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8313" y="765175"/>
            <a:ext cx="2166937" cy="1439863"/>
          </a:xfrm>
          <a:prstGeom prst="rect">
            <a:avLst/>
          </a:prstGeom>
          <a:noFill/>
          <a:ln w="38100" cap="sq">
            <a:solidFill>
              <a:srgbClr val="00008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pic>
        <p:nvPicPr>
          <p:cNvPr id="5" name="Picture 6" descr="C:\Users\packardbell\Desktop\Дракон Светофорович НЕО ст.гр 2015\DSC_086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987675" y="765175"/>
            <a:ext cx="2232025" cy="1482725"/>
          </a:xfrm>
          <a:prstGeom prst="rect">
            <a:avLst/>
          </a:prstGeom>
          <a:noFill/>
          <a:ln w="38100" cap="sq">
            <a:solidFill>
              <a:srgbClr val="00008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pic>
        <p:nvPicPr>
          <p:cNvPr id="6" name="Picture 4" descr="C:\Users\packardbell\Desktop\Дракон Светофорович НЕО ст.гр 2015\DSC_086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580063" y="765175"/>
            <a:ext cx="2168525" cy="1439863"/>
          </a:xfrm>
          <a:prstGeom prst="rect">
            <a:avLst/>
          </a:prstGeom>
          <a:noFill/>
          <a:ln w="38100" cap="sq">
            <a:solidFill>
              <a:srgbClr val="00008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pic>
        <p:nvPicPr>
          <p:cNvPr id="7" name="Picture 2" descr="C:\Users\packardbell\Desktop\Дракон Светофорович НЕО ст.гр 2015\DSC_0784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692275" y="2708275"/>
            <a:ext cx="2168525" cy="1441450"/>
          </a:xfrm>
          <a:prstGeom prst="rect">
            <a:avLst/>
          </a:prstGeom>
          <a:noFill/>
          <a:ln w="38100" cap="sq">
            <a:solidFill>
              <a:srgbClr val="00008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pic>
        <p:nvPicPr>
          <p:cNvPr id="8" name="Picture 3" descr="C:\Users\packardbell\Desktop\Дракон Светофорович НЕО ст.гр 2015\DSC_0789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059113" y="4437063"/>
            <a:ext cx="2233612" cy="1482725"/>
          </a:xfrm>
          <a:prstGeom prst="rect">
            <a:avLst/>
          </a:prstGeom>
          <a:noFill/>
          <a:ln w="38100" cap="sq">
            <a:solidFill>
              <a:srgbClr val="00008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pic>
        <p:nvPicPr>
          <p:cNvPr id="9" name="Picture 4" descr="C:\Users\packardbell\Desktop\Дракон Светофорович НЕО ст.гр 2015\DSC_0787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4140200" y="2636838"/>
            <a:ext cx="2170113" cy="1441450"/>
          </a:xfrm>
          <a:prstGeom prst="rect">
            <a:avLst/>
          </a:prstGeom>
          <a:noFill/>
          <a:ln w="38100" cap="sq">
            <a:solidFill>
              <a:srgbClr val="00008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pic>
        <p:nvPicPr>
          <p:cNvPr id="10" name="Picture 5" descr="C:\Users\packardbell\Desktop\Дракон Светофорович НЕО ст.гр 2015\DSC_0792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6659563" y="2636838"/>
            <a:ext cx="2132012" cy="1416050"/>
          </a:xfrm>
          <a:prstGeom prst="rect">
            <a:avLst/>
          </a:prstGeom>
          <a:noFill/>
          <a:ln w="38100" cap="sq">
            <a:solidFill>
              <a:srgbClr val="00008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pic>
        <p:nvPicPr>
          <p:cNvPr id="11" name="Picture 2" descr="C:\Users\packardbell\Desktop\Дракон Светофорович НЕО ст.гр 2015\DSC_0808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539750" y="4437063"/>
            <a:ext cx="2160588" cy="1435100"/>
          </a:xfrm>
          <a:prstGeom prst="rect">
            <a:avLst/>
          </a:prstGeom>
          <a:noFill/>
          <a:ln w="38100" cap="sq">
            <a:solidFill>
              <a:srgbClr val="00008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817</TotalTime>
  <Words>953</Words>
  <Application>Microsoft Office PowerPoint</Application>
  <PresentationFormat>Экран (4:3)</PresentationFormat>
  <Paragraphs>199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packardbell</dc:creator>
  <cp:lastModifiedBy>Kr</cp:lastModifiedBy>
  <cp:revision>76</cp:revision>
  <dcterms:created xsi:type="dcterms:W3CDTF">2015-12-06T15:05:32Z</dcterms:created>
  <dcterms:modified xsi:type="dcterms:W3CDTF">2018-11-09T22:49:41Z</dcterms:modified>
</cp:coreProperties>
</file>