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66" r:id="rId2"/>
    <p:sldId id="269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AB"/>
    <a:srgbClr val="EA3C0C"/>
    <a:srgbClr val="ED1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316"/>
  </p:normalViewPr>
  <p:slideViewPr>
    <p:cSldViewPr showGuides="1">
      <p:cViewPr varScale="1">
        <p:scale>
          <a:sx n="64" d="100"/>
          <a:sy n="64" d="100"/>
        </p:scale>
        <p:origin x="6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1" d="100"/>
          <a:sy n="101" d="100"/>
        </p:scale>
        <p:origin x="-253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911F-C8B4-4DD2-B18D-F3882A0788BB}" type="datetimeFigureOut">
              <a:rPr lang="ru-RU" smtClean="0"/>
              <a:pPr/>
              <a:t>10.11.2018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C1A6E-6B58-407B-B8B9-3ADF7A6157A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06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1E579-5ECF-4F78-A085-2539C1564C1A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D8C8C-F02D-4B78-9A69-65952B3D0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18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014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847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37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25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666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872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240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11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860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8C8C-F02D-4B78-9A69-65952B3D092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9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елый слайд с лого и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457200" y="3714752"/>
            <a:ext cx="8229600" cy="2411411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ru-RU" dirty="0" err="1" smtClean="0"/>
              <a:t>аапап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D0E0D-F197-4B14-B296-C27E6C00E6CA}" type="datetimeFigureOut">
              <a:rPr lang="ru-RU" smtClean="0"/>
              <a:pPr/>
              <a:t>10.11.2018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85720" y="6143644"/>
            <a:ext cx="314327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571" y="1214422"/>
            <a:ext cx="6500858" cy="157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5733256"/>
            <a:ext cx="1440160" cy="1008112"/>
          </a:xfrm>
        </p:spPr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E:\USERS\Savelevatv\Downloads\bag-1245954_960_720 (1)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805264"/>
            <a:ext cx="1390080" cy="928480"/>
          </a:xfrm>
          <a:prstGeom prst="rect">
            <a:avLst/>
          </a:prstGeom>
          <a:noFill/>
        </p:spPr>
      </p:pic>
      <p:sp>
        <p:nvSpPr>
          <p:cNvPr id="9" name="Номер слайда 5"/>
          <p:cNvSpPr txBox="1">
            <a:spLocks/>
          </p:cNvSpPr>
          <p:nvPr userDrawn="1"/>
        </p:nvSpPr>
        <p:spPr>
          <a:xfrm>
            <a:off x="3923928" y="6165304"/>
            <a:ext cx="3312368" cy="57606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b="1" dirty="0" smtClean="0">
                <a:solidFill>
                  <a:srgbClr val="EA3C0C"/>
                </a:solidFill>
              </a:rPr>
              <a:t>Конкурс «Творческая мастерская педагога: </a:t>
            </a:r>
          </a:p>
          <a:p>
            <a:pPr lvl="0" algn="ctr"/>
            <a:r>
              <a:rPr lang="ru-RU" sz="1200" b="1" dirty="0" smtClean="0">
                <a:solidFill>
                  <a:srgbClr val="EA3C0C"/>
                </a:solidFill>
              </a:rPr>
              <a:t>ЛЭПБУК  своими руками»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3635896" y="6237312"/>
            <a:ext cx="3384376" cy="432048"/>
          </a:xfrm>
        </p:spPr>
        <p:txBody>
          <a:bodyPr>
            <a:normAutofit/>
          </a:bodyPr>
          <a:lstStyle>
            <a:lvl1pPr algn="ctr">
              <a:buNone/>
              <a:defRPr sz="1200" b="1" baseline="0">
                <a:solidFill>
                  <a:srgbClr val="EA3C0C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Конкурс «Творческая мастерская педагога: </a:t>
            </a:r>
          </a:p>
          <a:p>
            <a:pPr lvl="0"/>
            <a:r>
              <a:rPr lang="ru-RU" dirty="0" smtClean="0"/>
              <a:t>ЛЭПБУК  своими руками»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5733256"/>
            <a:ext cx="1440160" cy="1008112"/>
          </a:xfrm>
        </p:spPr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E:\USERS\Savelevatv\Downloads\bag-1245954_960_720 (1)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805264"/>
            <a:ext cx="1390080" cy="92848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rgbClr val="005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D0E0D-F197-4B14-B296-C27E6C00E6CA}" type="datetimeFigureOut">
              <a:rPr lang="ru-RU" smtClean="0"/>
              <a:pPr/>
              <a:t>10.11.2018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78CC3-53C0-48D8-B9B5-0555F359B2A6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Picture 2" descr="D:\Masha\черная пятница\!Фирменные стили и логотипы\!Российский учебник\презентация\для перезентации РУ\для-перезентации-РУ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6215082"/>
            <a:ext cx="2976560" cy="45073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0" r:id="rId2"/>
    <p:sldLayoutId id="214748371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5728"/>
            <a:ext cx="8856984" cy="78581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«Мастерская инноваций: </a:t>
            </a:r>
            <a:br>
              <a:rPr lang="ru-RU" b="1" dirty="0" smtClean="0"/>
            </a:br>
            <a:r>
              <a:rPr lang="ru-RU" b="1" dirty="0" smtClean="0"/>
              <a:t>ЛЭПБУК </a:t>
            </a:r>
            <a:r>
              <a:rPr lang="ru-RU" b="1" dirty="0" smtClean="0"/>
              <a:t>своими руками»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1428736"/>
            <a:ext cx="46805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5CAB"/>
                </a:solidFill>
              </a:rPr>
              <a:t>Дмитриева Людмила Александровна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Учитель – логопед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высшей категории</a:t>
            </a:r>
          </a:p>
          <a:p>
            <a:pPr algn="ctr"/>
            <a:endParaRPr lang="ru-RU" dirty="0" smtClean="0">
              <a:solidFill>
                <a:srgbClr val="005CAB"/>
              </a:solidFill>
            </a:endParaRPr>
          </a:p>
          <a:p>
            <a:pPr algn="ctr"/>
            <a:endParaRPr lang="ru-RU" dirty="0" smtClean="0">
              <a:solidFill>
                <a:srgbClr val="005CAB"/>
              </a:solidFill>
            </a:endParaRPr>
          </a:p>
          <a:p>
            <a:pPr algn="ctr"/>
            <a:endParaRPr lang="ru-RU" dirty="0" smtClean="0">
              <a:solidFill>
                <a:srgbClr val="005CAB"/>
              </a:solidFill>
            </a:endParaRPr>
          </a:p>
          <a:p>
            <a:pPr algn="ctr"/>
            <a:r>
              <a:rPr lang="ru-RU" b="1" dirty="0" smtClean="0">
                <a:solidFill>
                  <a:srgbClr val="005CAB"/>
                </a:solidFill>
              </a:rPr>
              <a:t>Муниципальное бюджетное дошкольное образовательное учреждение детский сад № 14 «</a:t>
            </a:r>
            <a:r>
              <a:rPr lang="ru-RU" b="1" dirty="0" err="1" smtClean="0">
                <a:solidFill>
                  <a:srgbClr val="005CAB"/>
                </a:solidFill>
              </a:rPr>
              <a:t>Аленушка</a:t>
            </a:r>
            <a:r>
              <a:rPr lang="ru-RU" b="1" dirty="0" smtClean="0">
                <a:solidFill>
                  <a:srgbClr val="005CAB"/>
                </a:solidFill>
              </a:rPr>
              <a:t>» (МБДОУ Детский сад № 14 « </a:t>
            </a:r>
            <a:r>
              <a:rPr lang="ru-RU" b="1" dirty="0" err="1" smtClean="0">
                <a:solidFill>
                  <a:srgbClr val="005CAB"/>
                </a:solidFill>
              </a:rPr>
              <a:t>Алёнушка</a:t>
            </a:r>
            <a:r>
              <a:rPr lang="ru-RU" b="1" dirty="0" smtClean="0">
                <a:solidFill>
                  <a:srgbClr val="005CAB"/>
                </a:solidFill>
              </a:rPr>
              <a:t>»)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г. Таштагол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  ул. 8 - Марта, 5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026" name="Picture 2" descr="F:\педсовет\SAM_11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3214710" cy="2301546"/>
          </a:xfrm>
          <a:prstGeom prst="rect">
            <a:avLst/>
          </a:prstGeom>
          <a:noFill/>
          <a:ln w="19050">
            <a:noFill/>
          </a:ln>
          <a:effectLst>
            <a:glow rad="101600">
              <a:srgbClr val="00B0F0">
                <a:alpha val="60000"/>
              </a:srgbClr>
            </a:glow>
          </a:effectLst>
        </p:spPr>
      </p:pic>
      <p:pic>
        <p:nvPicPr>
          <p:cNvPr id="7" name="Picture 2" descr="D:\Documents and Settings\wert\Мои документы\фото 2011\SAM_19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7" y="3786190"/>
            <a:ext cx="3214710" cy="2435422"/>
          </a:xfrm>
          <a:prstGeom prst="rect">
            <a:avLst/>
          </a:prstGeom>
          <a:effectLst>
            <a:glow rad="101600">
              <a:srgbClr val="00B0F0">
                <a:alpha val="6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DNS\Desktop\логотип аленушка итоговый кривые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286388"/>
            <a:ext cx="864539" cy="877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600076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rgbClr val="005CAB"/>
                </a:solidFill>
              </a:rPr>
              <a:t>Артикуляционная гимнастика</a:t>
            </a:r>
            <a:endParaRPr lang="ru-RU" dirty="0">
              <a:solidFill>
                <a:srgbClr val="005CAB"/>
              </a:solidFill>
            </a:endParaRPr>
          </a:p>
        </p:txBody>
      </p:sp>
      <p:pic>
        <p:nvPicPr>
          <p:cNvPr id="1026" name="Picture 2" descr="F:\лэпбук\SAM_12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214554"/>
            <a:ext cx="3571900" cy="2439346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pic>
        <p:nvPicPr>
          <p:cNvPr id="3" name="Picture 2" descr="F:\лэпбук\SAM_12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643050"/>
            <a:ext cx="3429024" cy="2071702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8596" y="4714884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развитие  артикуляционных упражнений, направленных на укрепление мышц артикуляционного аппарата. Для постановки звука Ш</a:t>
            </a:r>
            <a:endParaRPr lang="ru-RU" dirty="0"/>
          </a:p>
        </p:txBody>
      </p:sp>
      <p:pic>
        <p:nvPicPr>
          <p:cNvPr id="5" name="Picture 2" descr="F:\педсовет\SAM_11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857628"/>
            <a:ext cx="3500462" cy="2086780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142852"/>
            <a:ext cx="8229600" cy="1142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Содержание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ЛЭПБУКА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лэпбук\SAM_12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071810"/>
            <a:ext cx="2467359" cy="3071834"/>
          </a:xfrm>
          <a:prstGeom prst="rect">
            <a:avLst/>
          </a:prstGeom>
          <a:noFill/>
          <a:ln>
            <a:solidFill>
              <a:srgbClr val="005CAB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29552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ЛЭПБУК  «</a:t>
            </a:r>
            <a:r>
              <a:rPr lang="ru-RU" sz="4000" dirty="0" smtClean="0"/>
              <a:t>В гостя у </a:t>
            </a:r>
            <a:r>
              <a:rPr lang="ru-RU" sz="4000" dirty="0" err="1" smtClean="0"/>
              <a:t>Шипелочки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 descr="F:\лэпбук\SAM_12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1857388" cy="2643206"/>
          </a:xfrm>
          <a:prstGeom prst="rect">
            <a:avLst/>
          </a:prstGeom>
          <a:noFill/>
        </p:spPr>
      </p:pic>
      <p:pic>
        <p:nvPicPr>
          <p:cNvPr id="8" name="Picture 2" descr="C:\Users\DNS\Desktop\логотип аленушка итоговый кривые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8604"/>
            <a:ext cx="857255" cy="86992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29058" y="1500174"/>
            <a:ext cx="4857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Цель</a:t>
            </a:r>
            <a:r>
              <a:rPr lang="ru-RU" dirty="0" smtClean="0"/>
              <a:t>: развитие речи детей с помощью </a:t>
            </a:r>
            <a:r>
              <a:rPr lang="ru-RU" dirty="0" err="1" smtClean="0"/>
              <a:t>лэпбука</a:t>
            </a:r>
            <a:r>
              <a:rPr lang="ru-RU" dirty="0" smtClean="0"/>
              <a:t>, создание условий для активного использования его в речевой деятельности . </a:t>
            </a:r>
            <a:br>
              <a:rPr lang="ru-RU" dirty="0" smtClean="0"/>
            </a:br>
            <a:r>
              <a:rPr lang="ru-RU" b="1" i="1" dirty="0" smtClean="0"/>
              <a:t>Задачи 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Способствовать формированию интереса к обучению. </a:t>
            </a:r>
            <a:br>
              <a:rPr lang="ru-RU" dirty="0" smtClean="0"/>
            </a:br>
            <a:r>
              <a:rPr lang="ru-RU" dirty="0" smtClean="0"/>
              <a:t>2. Развивать речевую активность детей, учить их рассуждать, обогащать словарный запас. </a:t>
            </a:r>
            <a:br>
              <a:rPr lang="ru-RU" dirty="0" smtClean="0"/>
            </a:br>
            <a:r>
              <a:rPr lang="ru-RU" dirty="0" smtClean="0"/>
              <a:t>3. Развивать у детей эмоциональную отзывчивость, внимание, любознательность,  </a:t>
            </a:r>
          </a:p>
          <a:p>
            <a:r>
              <a:rPr lang="ru-RU" dirty="0" err="1" smtClean="0"/>
              <a:t>коммуникативность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4. Развивать общую и мелкую моторику. </a:t>
            </a:r>
            <a:br>
              <a:rPr lang="ru-RU" dirty="0" smtClean="0"/>
            </a:br>
            <a:r>
              <a:rPr lang="ru-RU" dirty="0" smtClean="0"/>
              <a:t>5.Постановка и автоматизация звука Ш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43504" y="471488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214311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2" descr="F:\педсовет\SAM_11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071678"/>
            <a:ext cx="3143272" cy="2461844"/>
          </a:xfrm>
          <a:prstGeom prst="round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929058" y="1785926"/>
            <a:ext cx="4643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В </a:t>
            </a:r>
            <a:r>
              <a:rPr lang="ru-RU" dirty="0" err="1" smtClean="0"/>
              <a:t>лэпбуке</a:t>
            </a:r>
            <a:r>
              <a:rPr lang="ru-RU" dirty="0" smtClean="0"/>
              <a:t> «В гостях у </a:t>
            </a:r>
            <a:r>
              <a:rPr lang="ru-RU" dirty="0" err="1" smtClean="0"/>
              <a:t>Шипелочки</a:t>
            </a:r>
            <a:r>
              <a:rPr lang="ru-RU" dirty="0" smtClean="0"/>
              <a:t>»  представлены игры и упражнения, нацеленные не только на автоматизацию звука Ш, но и задания для развития фонематического слуха, звукового анализа, просодической стороны речи, связной речи.</a:t>
            </a:r>
          </a:p>
          <a:p>
            <a:r>
              <a:rPr lang="ru-RU" dirty="0" smtClean="0"/>
              <a:t>	Вся работа с </a:t>
            </a:r>
            <a:r>
              <a:rPr lang="ru-RU" dirty="0" err="1" smtClean="0"/>
              <a:t>лэпбуком</a:t>
            </a:r>
            <a:r>
              <a:rPr lang="ru-RU" dirty="0" smtClean="0"/>
              <a:t> способствует обогащению словарного запаса, автоматизации и дифференциации звука Ш, развитию логического  мышления, зрительного восприятия, памяти, внимания, мелкой и артикуляционной гимнастики.</a:t>
            </a:r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829576" cy="928686"/>
          </a:xfrm>
        </p:spPr>
        <p:txBody>
          <a:bodyPr>
            <a:normAutofit/>
          </a:bodyPr>
          <a:lstStyle/>
          <a:p>
            <a:r>
              <a:rPr lang="ru-RU" dirty="0" smtClean="0"/>
              <a:t>     ЛЭПБУК  «</a:t>
            </a:r>
            <a:r>
              <a:rPr lang="ru-RU" sz="4000" dirty="0" smtClean="0"/>
              <a:t>В гостя у </a:t>
            </a:r>
            <a:r>
              <a:rPr lang="ru-RU" sz="4000" dirty="0" err="1" smtClean="0"/>
              <a:t>Шипелочки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3" name="Picture 2" descr="C:\Users\DNS\Desktop\логотип аленушка итоговый кривые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57255" cy="86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1643051"/>
            <a:ext cx="535785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err="1" smtClean="0"/>
              <a:t>Лэпбук</a:t>
            </a:r>
            <a:r>
              <a:rPr lang="ru-RU" sz="1600" dirty="0" smtClean="0"/>
              <a:t> «</a:t>
            </a:r>
            <a:r>
              <a:rPr lang="ru-RU" sz="1600" dirty="0" err="1" smtClean="0"/>
              <a:t>Шипелочка</a:t>
            </a:r>
            <a:r>
              <a:rPr lang="ru-RU" sz="1600" dirty="0" smtClean="0"/>
              <a:t>» отвечает требованиям ФГОС дошкольного образования к пространственной предметно-развивающей среде: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информативен (в одной папке  разместить достаточно много информации по теме Звук Ш, а не подбирать различный дидактический материал);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err="1" smtClean="0"/>
              <a:t>полифункционален</a:t>
            </a:r>
            <a:r>
              <a:rPr lang="ru-RU" sz="1600" dirty="0" smtClean="0"/>
              <a:t>: способствует развитию творчества, воображения, есть возможность использовать его как с подгруппой детей, так и индивидуально;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обладает дидактическими свойствами;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вариативен (существует несколько вариантов использования каждой его части);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доступен - его структура и содержание доступны детям дошкольного возраста, обеспечивает игровую, познавательную   и творческую активность всех воспитанников.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F:\лэпбук\SAM_12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3008900" cy="2143141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pic>
        <p:nvPicPr>
          <p:cNvPr id="3" name="Picture 2" descr="F:\лэпбук\SAM_12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857628"/>
            <a:ext cx="3000396" cy="2143122"/>
          </a:xfrm>
          <a:prstGeom prst="rect">
            <a:avLst/>
          </a:prstGeom>
          <a:noFill/>
          <a:ln w="28575">
            <a:solidFill>
              <a:srgbClr val="005CAB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Методическое  сопровождение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Содержание </a:t>
            </a:r>
            <a:br>
              <a:rPr lang="ru-RU" b="1" dirty="0" smtClean="0"/>
            </a:br>
            <a:r>
              <a:rPr lang="ru-RU" b="1" dirty="0" smtClean="0"/>
              <a:t>ЛЭПБУКА</a:t>
            </a:r>
            <a:endParaRPr lang="ru-RU" b="1" dirty="0"/>
          </a:p>
        </p:txBody>
      </p:sp>
      <p:pic>
        <p:nvPicPr>
          <p:cNvPr id="1026" name="Picture 2" descr="F:\лэпбук\SAM_12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1928826" cy="2143140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pic>
        <p:nvPicPr>
          <p:cNvPr id="3" name="Picture 2" descr="F:\лэпбук\SAM_12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643314"/>
            <a:ext cx="2950856" cy="2357454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214810" y="192880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2327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2285992"/>
            <a:ext cx="5000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Цел</a:t>
            </a:r>
            <a:r>
              <a:rPr lang="ru-RU" sz="1600" dirty="0" smtClean="0"/>
              <a:t>ь: развитие мелкой моторики, зрительного внимания, тактильных ощущений, логического мышления, фонематического восприятия, развитие </a:t>
            </a:r>
            <a:r>
              <a:rPr lang="ru-RU" sz="1600" dirty="0" err="1" smtClean="0"/>
              <a:t>глазо</a:t>
            </a:r>
            <a:r>
              <a:rPr lang="ru-RU" sz="1600" dirty="0" smtClean="0"/>
              <a:t>- двигательную функцию, знакомство с обратным и прямым слогом.</a:t>
            </a:r>
          </a:p>
          <a:p>
            <a:endParaRPr lang="ru-RU" sz="1600" dirty="0" smtClean="0"/>
          </a:p>
          <a:p>
            <a:r>
              <a:rPr lang="ru-RU" sz="1600" b="1" dirty="0" smtClean="0"/>
              <a:t>Описание игры: </a:t>
            </a:r>
            <a:r>
              <a:rPr lang="ru-RU" sz="1600" dirty="0" smtClean="0"/>
              <a:t>Ребёнок пальцем рук проводит по тактильной траектории с произнесением звука Ш в прямом и обратном направлении, чтобы закрепить поставленный звук.</a:t>
            </a:r>
            <a:endParaRPr lang="ru-RU" sz="16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928926" y="1428736"/>
            <a:ext cx="6215074" cy="7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CA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Дидактическая игра « Звуковые дорожки»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5CA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лэпбук\SAM_12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928802"/>
            <a:ext cx="3186106" cy="1857387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pic>
        <p:nvPicPr>
          <p:cNvPr id="3" name="Picture 2" descr="F:\лэпбук\SAM_1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786190"/>
            <a:ext cx="2857488" cy="1781468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85720" y="3857628"/>
            <a:ext cx="53578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 </a:t>
            </a:r>
            <a:r>
              <a:rPr lang="ru-RU" sz="1400" dirty="0" smtClean="0"/>
              <a:t>: учить определять звук Ш  в словах, дифференцировать с другими звуками, определять позицию Ш , учить употреблять сложные предложения с союзом потому что, обогащение словарного запаса, закрепление обобщающих  понятий.</a:t>
            </a:r>
          </a:p>
          <a:p>
            <a:endParaRPr lang="ru-RU" sz="1400" dirty="0" smtClean="0"/>
          </a:p>
          <a:p>
            <a:r>
              <a:rPr lang="ru-RU" sz="1400" b="1" dirty="0" smtClean="0"/>
              <a:t>Описание игры</a:t>
            </a:r>
            <a:r>
              <a:rPr lang="ru-RU" sz="1400" dirty="0" smtClean="0"/>
              <a:t>: Ребёнок называет каждый предмет правильно проговаривая автоматизируемый звук. Лишний предмет закрывает, объясняя почему. При этом обобщает оставшиеся предметы</a:t>
            </a:r>
            <a:endParaRPr lang="ru-RU" sz="1400" dirty="0"/>
          </a:p>
        </p:txBody>
      </p:sp>
      <p:pic>
        <p:nvPicPr>
          <p:cNvPr id="4" name="Picture 2" descr="F:\лэпбук\SAM_12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40" y="5643578"/>
            <a:ext cx="5643602" cy="2857484"/>
          </a:xfrm>
          <a:prstGeom prst="rect">
            <a:avLst/>
          </a:prstGeom>
          <a:noFill/>
        </p:spPr>
      </p:pic>
      <p:pic>
        <p:nvPicPr>
          <p:cNvPr id="5" name="Picture 2" descr="F:\лэпбук\SAM_12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643050"/>
            <a:ext cx="2857520" cy="2033239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1428736"/>
            <a:ext cx="5715040" cy="4286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CA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Дидактическая игра « 4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5CA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лишний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CA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5CA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Содержание </a:t>
            </a:r>
            <a:br>
              <a:rPr lang="ru-RU" b="1" dirty="0" smtClean="0"/>
            </a:br>
            <a:r>
              <a:rPr lang="ru-RU" b="1" dirty="0" smtClean="0"/>
              <a:t>ЛЭПБУКА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лэпбук\SAM_12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1785926"/>
            <a:ext cx="3000396" cy="2057399"/>
          </a:xfrm>
          <a:prstGeom prst="round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4" name="TextBox 3"/>
          <p:cNvSpPr txBox="1"/>
          <p:nvPr/>
        </p:nvSpPr>
        <p:spPr>
          <a:xfrm flipH="1">
            <a:off x="4357686" y="2143116"/>
            <a:ext cx="40719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развитие мелкой моторики, воображения, памяти , логического мышления, тактильного ощущения, знакомство с буквой.</a:t>
            </a:r>
            <a:endParaRPr lang="ru-RU" dirty="0"/>
          </a:p>
        </p:txBody>
      </p:sp>
      <p:pic>
        <p:nvPicPr>
          <p:cNvPr id="3" name="Picture 2" descr="F:\педсовет\SAM_11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643314"/>
            <a:ext cx="2286016" cy="2031488"/>
          </a:xfrm>
          <a:prstGeom prst="round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357554" y="1428736"/>
            <a:ext cx="5786446" cy="5715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CA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Дидактическая игра «Собери букву»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5CA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Содержание </a:t>
            </a:r>
            <a:br>
              <a:rPr lang="ru-RU" b="1" dirty="0" smtClean="0"/>
            </a:br>
            <a:r>
              <a:rPr lang="ru-RU" b="1" dirty="0" smtClean="0"/>
              <a:t>ЛЭПБУКА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071942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Описание игры</a:t>
            </a:r>
            <a:r>
              <a:rPr lang="ru-RU" dirty="0" smtClean="0"/>
              <a:t>: Ребёнок собирает из цветной проволоки, счётных  палочек, бус, крупы загаданную букву. Запоминает её и называет сам.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18" y="1214422"/>
            <a:ext cx="6357982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5CAB"/>
                </a:solidFill>
              </a:rPr>
              <a:t>Дидактическая игра «Расскажи рассказ»</a:t>
            </a:r>
            <a:endParaRPr lang="ru-RU" dirty="0">
              <a:solidFill>
                <a:srgbClr val="005CAB"/>
              </a:solidFill>
            </a:endParaRPr>
          </a:p>
        </p:txBody>
      </p:sp>
      <p:pic>
        <p:nvPicPr>
          <p:cNvPr id="1026" name="Picture 2" descr="F:\лэпбук\SAM_12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928802"/>
            <a:ext cx="2643206" cy="2004227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pic>
        <p:nvPicPr>
          <p:cNvPr id="3" name="Picture 2" descr="F:\лэпбук\SAM_12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2643206" cy="1879756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428992" y="2428868"/>
            <a:ext cx="5143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учить детей составлять предложения и рассказ по картинкам. Упражнять в правильном подборе слов. Развивать правильную речь, фантазию, самостоятельность, мышление. Упражнять в правильном произнесении звука Ш в словах, фразе.</a:t>
            </a:r>
          </a:p>
          <a:p>
            <a:r>
              <a:rPr lang="ru-RU" b="1" dirty="0" smtClean="0"/>
              <a:t>Описание игры </a:t>
            </a:r>
            <a:r>
              <a:rPr lang="ru-RU" dirty="0" smtClean="0"/>
              <a:t>:Ребёнок самостоятельно составляет рассказ с наглядной опорой в виде серии сюжетных картинок на звук Ш. Точно и полно отвечая на вопросы .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0"/>
            <a:ext cx="8229600" cy="1142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Содержание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ЛЭПБУКА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862" y="1428736"/>
            <a:ext cx="6215138" cy="500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5CAB"/>
                </a:solidFill>
              </a:rPr>
              <a:t>Дидактическая игра «Назови действие»</a:t>
            </a:r>
            <a:endParaRPr lang="ru-RU" dirty="0">
              <a:solidFill>
                <a:srgbClr val="005CAB"/>
              </a:solidFill>
            </a:endParaRPr>
          </a:p>
        </p:txBody>
      </p:sp>
      <p:pic>
        <p:nvPicPr>
          <p:cNvPr id="1026" name="Picture 2" descr="F:\лэпбук\SAM_12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643314"/>
            <a:ext cx="2643206" cy="2143140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1928802"/>
            <a:ext cx="50720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учить подбирать глаголы к предмету, называть действия, активизировать звук Ш в словосочетании.</a:t>
            </a:r>
          </a:p>
          <a:p>
            <a:r>
              <a:rPr lang="ru-RU" b="1" dirty="0" smtClean="0"/>
              <a:t>Описание игры</a:t>
            </a:r>
            <a:r>
              <a:rPr lang="ru-RU" dirty="0" smtClean="0"/>
              <a:t>: Ребенок с помощью картинки  самостоятельно называет словосочетание.(Девочка шьёт. Змея  шипит…)</a:t>
            </a:r>
            <a:endParaRPr lang="ru-RU" dirty="0"/>
          </a:p>
        </p:txBody>
      </p:sp>
      <p:pic>
        <p:nvPicPr>
          <p:cNvPr id="3" name="Picture 2" descr="F:\лэпбук\SAM_1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571612"/>
            <a:ext cx="2643206" cy="1928808"/>
          </a:xfrm>
          <a:prstGeom prst="rect">
            <a:avLst/>
          </a:prstGeom>
          <a:noFill/>
          <a:ln w="19050">
            <a:solidFill>
              <a:srgbClr val="005CAB"/>
            </a:solidFill>
          </a:ln>
        </p:spPr>
      </p:pic>
      <p:pic>
        <p:nvPicPr>
          <p:cNvPr id="4" name="Picture 2" descr="F:\лэпбук\SAM_12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86190"/>
            <a:ext cx="2286016" cy="2007237"/>
          </a:xfrm>
          <a:prstGeom prst="roundRect">
            <a:avLst/>
          </a:prstGeom>
          <a:noFill/>
          <a:ln w="19050">
            <a:solidFill>
              <a:srgbClr val="005CAB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0"/>
            <a:ext cx="8229600" cy="1142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Содержание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ЛЭПБУКА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РУ 4х3 fin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 РУ 4х3" id="{7C9DC303-742F-9041-ABA3-286BD215772F}" vid="{6298532F-199B-D144-8CF4-66E44EE92E0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499</Words>
  <Application>Microsoft Office PowerPoint</Application>
  <PresentationFormat>Экран (4:3)</PresentationFormat>
  <Paragraphs>61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Шаблон презентации РУ 4х3 fin</vt:lpstr>
      <vt:lpstr> «Мастерская инноваций:  ЛЭПБУК своими руками»</vt:lpstr>
      <vt:lpstr>     ЛЭПБУК  «В гостя у Шипелочки»</vt:lpstr>
      <vt:lpstr>     ЛЭПБУК  «В гостя у Шипелочки»</vt:lpstr>
      <vt:lpstr>Методическое  сопровождение</vt:lpstr>
      <vt:lpstr>Содержание  ЛЭПБУКА</vt:lpstr>
      <vt:lpstr>Содержание  ЛЭПБУКА</vt:lpstr>
      <vt:lpstr>Содержание  ЛЭПБУКА</vt:lpstr>
      <vt:lpstr>Дидактическая игра «Расскажи рассказ»</vt:lpstr>
      <vt:lpstr>Дидактическая игра «Назови действие»</vt:lpstr>
      <vt:lpstr>       Артикуляционная гимнастика</vt:lpstr>
    </vt:vector>
  </TitlesOfParts>
  <Company>VGF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</dc:title>
  <dc:creator>Saveleva TV</dc:creator>
  <cp:lastModifiedBy>Ольга Паршакова</cp:lastModifiedBy>
  <cp:revision>79</cp:revision>
  <dcterms:created xsi:type="dcterms:W3CDTF">2017-06-01T09:21:47Z</dcterms:created>
  <dcterms:modified xsi:type="dcterms:W3CDTF">2018-11-10T13:56:39Z</dcterms:modified>
</cp:coreProperties>
</file>