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4" r:id="rId10"/>
    <p:sldId id="267" r:id="rId11"/>
    <p:sldId id="26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723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10/27/2018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835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616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10/27/2018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083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657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10/27/2018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039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10/27/2018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208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10/27/2018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520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20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10/27/2018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317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483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10/27/2018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73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1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97143" y="2185988"/>
            <a:ext cx="9397714" cy="248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3811" y="1921207"/>
            <a:ext cx="7993843" cy="146304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В рамках проекта НАШИ ОБЩИЕ РЕШЕНИЯ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4106" y="3520208"/>
            <a:ext cx="9013253" cy="76859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+mj-lt"/>
              </a:rPr>
              <a:t>«Математическая вертикаль»</a:t>
            </a:r>
            <a:endParaRPr lang="ru-RU" sz="5400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43825" y="5386960"/>
            <a:ext cx="5351032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</a:pPr>
            <a:r>
              <a:rPr lang="ru-RU" sz="1600" b="1" i="1" dirty="0" smtClean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Учитель </a:t>
            </a:r>
            <a:r>
              <a:rPr lang="ru-RU" sz="1600" b="1" i="1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математики высшей категории </a:t>
            </a:r>
            <a:endParaRPr lang="ru-RU" sz="1600" b="1" i="1" dirty="0" smtClean="0">
              <a:solidFill>
                <a:srgbClr val="7030A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</a:pPr>
            <a:r>
              <a:rPr lang="ru-RU" sz="1600" b="1" i="1" dirty="0" smtClean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Шаповалова </a:t>
            </a:r>
            <a:r>
              <a:rPr lang="ru-RU" sz="1600" b="1" i="1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Елена Дмитриевна</a:t>
            </a:r>
            <a:endParaRPr lang="ru-RU" sz="1600" b="1" i="1" dirty="0">
              <a:solidFill>
                <a:srgbClr val="7030A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96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0160" y="2339906"/>
            <a:ext cx="10262795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Целевая аудитория: </a:t>
            </a:r>
            <a:r>
              <a:rPr lang="ru-RU" sz="2200" dirty="0" smtClean="0">
                <a:solidFill>
                  <a:srgbClr val="7030A0"/>
                </a:solidFill>
              </a:rPr>
              <a:t>ученики 6-х классов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Цель: </a:t>
            </a:r>
            <a:r>
              <a:rPr lang="ru-RU" sz="2200" dirty="0" smtClean="0">
                <a:solidFill>
                  <a:srgbClr val="7030A0"/>
                </a:solidFill>
              </a:rPr>
              <a:t>подготовка поступления в Математический класс</a:t>
            </a:r>
          </a:p>
          <a:p>
            <a:endParaRPr lang="ru-RU" sz="2200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Итоговое тестирование: </a:t>
            </a:r>
            <a:r>
              <a:rPr lang="ru-RU" sz="2200" dirty="0" smtClean="0">
                <a:solidFill>
                  <a:srgbClr val="7030A0"/>
                </a:solidFill>
              </a:rPr>
              <a:t>сдача диагностической работы и, в случае успеха, зачисление в Математический класс</a:t>
            </a:r>
          </a:p>
          <a:p>
            <a:endParaRPr lang="ru-RU" sz="2200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Срок подготовительных курсов: </a:t>
            </a:r>
            <a:r>
              <a:rPr lang="ru-RU" sz="2200" dirty="0" smtClean="0">
                <a:solidFill>
                  <a:srgbClr val="7030A0"/>
                </a:solidFill>
              </a:rPr>
              <a:t>4 месяца</a:t>
            </a:r>
          </a:p>
          <a:p>
            <a:r>
              <a:rPr lang="ru-RU" sz="2200" dirty="0" smtClean="0">
                <a:solidFill>
                  <a:srgbClr val="7030A0"/>
                </a:solidFill>
              </a:rPr>
              <a:t>Занятия </a:t>
            </a:r>
            <a:r>
              <a:rPr lang="ru-RU" sz="2200" dirty="0">
                <a:solidFill>
                  <a:srgbClr val="7030A0"/>
                </a:solidFill>
              </a:rPr>
              <a:t>будут проводиться один раз в неделю по 60 </a:t>
            </a:r>
            <a:r>
              <a:rPr lang="ru-RU" sz="2200" dirty="0" smtClean="0">
                <a:solidFill>
                  <a:srgbClr val="7030A0"/>
                </a:solidFill>
              </a:rPr>
              <a:t>минут</a:t>
            </a:r>
            <a:endParaRPr lang="ru-RU" sz="2200" dirty="0"/>
          </a:p>
        </p:txBody>
      </p:sp>
      <p:pic>
        <p:nvPicPr>
          <p:cNvPr id="3074" name="Picture 2" descr="http://sch1987uv.mskobr.ru/images/cms/thumbs/1f1204c38f5d7f50f0ab6bcf597ef97666ee60e8/1507032263nt2_jpg_250_13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6668" y="210799"/>
            <a:ext cx="1825374" cy="1569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78735" y="434608"/>
            <a:ext cx="683453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7030A0"/>
                </a:solidFill>
              </a:rPr>
              <a:t>Объявлен набор на подготовительные курсы в «Математические кружки»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8364" y="4031091"/>
            <a:ext cx="2888987" cy="212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43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769" y="4077301"/>
            <a:ext cx="3056069" cy="22920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4590" y="2670502"/>
            <a:ext cx="3056069" cy="22920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5533" y="4077301"/>
            <a:ext cx="3056070" cy="229205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59218" y="1090035"/>
            <a:ext cx="79516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7030A0"/>
                </a:solidFill>
                <a:ea typeface="Times New Roman" panose="02020603050405020304" pitchFamily="18" charset="0"/>
              </a:rPr>
              <a:t>Занятия клуба интеллектуальных игр </a:t>
            </a:r>
            <a:r>
              <a:rPr lang="ru-RU" sz="2000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«Сириус»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Подготовка </a:t>
            </a:r>
            <a:r>
              <a:rPr lang="ru-RU" sz="2000" dirty="0">
                <a:solidFill>
                  <a:srgbClr val="7030A0"/>
                </a:solidFill>
                <a:ea typeface="Times New Roman" panose="02020603050405020304" pitchFamily="18" charset="0"/>
              </a:rPr>
              <a:t>к олимпиадам в рамках проекта «Урок от чемпиона»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7030A0"/>
                </a:solidFill>
                <a:ea typeface="Times New Roman" panose="02020603050405020304" pitchFamily="18" charset="0"/>
              </a:rPr>
              <a:t>Работа математического кружка в 5, 6, 7 </a:t>
            </a:r>
            <a:r>
              <a:rPr lang="ru-RU" sz="2000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классах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7030A0"/>
                </a:solidFill>
              </a:rPr>
              <a:t>Дистанционный математический кружок «Интернет-карусель</a:t>
            </a:r>
            <a:r>
              <a:rPr lang="ru-RU" sz="2000" dirty="0" smtClean="0">
                <a:solidFill>
                  <a:srgbClr val="7030A0"/>
                </a:solidFill>
              </a:rPr>
              <a:t>»</a:t>
            </a:r>
            <a:endParaRPr lang="ru-RU" sz="2000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373" y="434608"/>
            <a:ext cx="346594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 smtClean="0">
                <a:solidFill>
                  <a:srgbClr val="7030A0"/>
                </a:solidFill>
              </a:rPr>
              <a:t>Работа школы сегодня</a:t>
            </a:r>
            <a:endParaRPr lang="ru-RU" sz="2600" b="1" dirty="0">
              <a:solidFill>
                <a:srgbClr val="7030A0"/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857577"/>
              </p:ext>
            </p:extLst>
          </p:nvPr>
        </p:nvGraphicFramePr>
        <p:xfrm>
          <a:off x="464373" y="1453033"/>
          <a:ext cx="3340609" cy="4726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Acrobat Document" r:id="rId6" imgW="5667122" imgH="8019997" progId="AcroExch.Document.7">
                  <p:embed/>
                </p:oleObj>
              </mc:Choice>
              <mc:Fallback>
                <p:oleObj name="Acrobat Document" r:id="rId6" imgW="5667122" imgH="8019997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4373" y="1453033"/>
                        <a:ext cx="3340609" cy="4726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322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7477" y="1157645"/>
            <a:ext cx="4632515" cy="26533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0457" y="345098"/>
            <a:ext cx="1071091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7030A0"/>
                </a:solidFill>
              </a:rPr>
              <a:t>В </a:t>
            </a:r>
            <a:r>
              <a:rPr lang="ru-RU" sz="2600" b="1" dirty="0" smtClean="0">
                <a:solidFill>
                  <a:srgbClr val="7030A0"/>
                </a:solidFill>
              </a:rPr>
              <a:t>2018 году </a:t>
            </a:r>
            <a:r>
              <a:rPr lang="ru-RU" sz="2200" dirty="0" smtClean="0">
                <a:solidFill>
                  <a:srgbClr val="7030A0"/>
                </a:solidFill>
              </a:rPr>
              <a:t>открывается </a:t>
            </a:r>
            <a:r>
              <a:rPr lang="ru-RU" sz="2600" b="1" dirty="0" smtClean="0">
                <a:solidFill>
                  <a:srgbClr val="7030A0"/>
                </a:solidFill>
              </a:rPr>
              <a:t>300 математических классов </a:t>
            </a:r>
            <a:r>
              <a:rPr lang="ru-RU" sz="2200" dirty="0" smtClean="0">
                <a:solidFill>
                  <a:srgbClr val="7030A0"/>
                </a:solidFill>
              </a:rPr>
              <a:t>в школах Москвы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0457" y="2718316"/>
            <a:ext cx="59960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200" b="1" dirty="0" smtClean="0">
                <a:solidFill>
                  <a:srgbClr val="7030A0"/>
                </a:solidFill>
              </a:rPr>
              <a:t>Основные цели проекта</a:t>
            </a:r>
            <a:r>
              <a:rPr lang="ru-RU" sz="2200" dirty="0" smtClean="0">
                <a:solidFill>
                  <a:srgbClr val="7030A0"/>
                </a:solidFill>
              </a:rPr>
              <a:t>: 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2600" b="1" dirty="0" smtClean="0">
                <a:solidFill>
                  <a:srgbClr val="7030A0"/>
                </a:solidFill>
              </a:rPr>
              <a:t>Увеличение</a:t>
            </a:r>
            <a:r>
              <a:rPr lang="ru-RU" sz="2600" dirty="0" smtClean="0">
                <a:solidFill>
                  <a:srgbClr val="7030A0"/>
                </a:solidFill>
              </a:rPr>
              <a:t> </a:t>
            </a:r>
            <a:r>
              <a:rPr lang="ru-RU" sz="2200" dirty="0" smtClean="0">
                <a:solidFill>
                  <a:srgbClr val="7030A0"/>
                </a:solidFill>
              </a:rPr>
              <a:t>глубины </a:t>
            </a:r>
            <a:r>
              <a:rPr lang="ru-RU" sz="2600" b="1" dirty="0" smtClean="0">
                <a:solidFill>
                  <a:srgbClr val="7030A0"/>
                </a:solidFill>
              </a:rPr>
              <a:t>знаний</a:t>
            </a:r>
            <a:r>
              <a:rPr lang="ru-RU" sz="2600" dirty="0" smtClean="0">
                <a:solidFill>
                  <a:srgbClr val="7030A0"/>
                </a:solidFill>
              </a:rPr>
              <a:t> </a:t>
            </a:r>
            <a:r>
              <a:rPr lang="ru-RU" sz="2200" dirty="0" smtClean="0">
                <a:solidFill>
                  <a:srgbClr val="7030A0"/>
                </a:solidFill>
              </a:rPr>
              <a:t>математики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2600" b="1" dirty="0" smtClean="0">
                <a:solidFill>
                  <a:srgbClr val="7030A0"/>
                </a:solidFill>
              </a:rPr>
              <a:t>Подготовка к обучению </a:t>
            </a:r>
            <a:r>
              <a:rPr lang="ru-RU" sz="2200" dirty="0">
                <a:solidFill>
                  <a:srgbClr val="7030A0"/>
                </a:solidFill>
              </a:rPr>
              <a:t>в </a:t>
            </a:r>
            <a:r>
              <a:rPr lang="ru-RU" sz="2200" dirty="0" smtClean="0">
                <a:solidFill>
                  <a:srgbClr val="7030A0"/>
                </a:solidFill>
              </a:rPr>
              <a:t>10-11 </a:t>
            </a:r>
            <a:r>
              <a:rPr lang="ru-RU" sz="2200" dirty="0">
                <a:solidFill>
                  <a:srgbClr val="7030A0"/>
                </a:solidFill>
              </a:rPr>
              <a:t>профильных, предпрофессиональных, академических, </a:t>
            </a:r>
            <a:r>
              <a:rPr lang="ru-RU" sz="2200" dirty="0" smtClean="0">
                <a:solidFill>
                  <a:srgbClr val="7030A0"/>
                </a:solidFill>
              </a:rPr>
              <a:t>IT-классах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2200" dirty="0" smtClean="0">
                <a:solidFill>
                  <a:srgbClr val="7030A0"/>
                </a:solidFill>
              </a:rPr>
              <a:t>Поступление</a:t>
            </a:r>
            <a:r>
              <a:rPr lang="ru-RU" sz="2200" b="1" dirty="0" smtClean="0">
                <a:solidFill>
                  <a:srgbClr val="7030A0"/>
                </a:solidFill>
              </a:rPr>
              <a:t> </a:t>
            </a:r>
            <a:r>
              <a:rPr lang="ru-RU" sz="2200" dirty="0" smtClean="0">
                <a:solidFill>
                  <a:srgbClr val="7030A0"/>
                </a:solidFill>
              </a:rPr>
              <a:t>и </a:t>
            </a:r>
            <a:r>
              <a:rPr lang="ru-RU" sz="2600" b="1" dirty="0" smtClean="0">
                <a:solidFill>
                  <a:srgbClr val="7030A0"/>
                </a:solidFill>
              </a:rPr>
              <a:t>обучение в </a:t>
            </a:r>
            <a:r>
              <a:rPr lang="ru-RU" sz="2600" b="1" dirty="0">
                <a:solidFill>
                  <a:srgbClr val="7030A0"/>
                </a:solidFill>
              </a:rPr>
              <a:t>ведущих московских вузах</a:t>
            </a:r>
            <a:r>
              <a:rPr lang="ru-RU" sz="2600" dirty="0">
                <a:solidFill>
                  <a:srgbClr val="7030A0"/>
                </a:solidFill>
              </a:rPr>
              <a:t> </a:t>
            </a:r>
            <a:r>
              <a:rPr lang="ru-RU" sz="2200" dirty="0">
                <a:solidFill>
                  <a:srgbClr val="7030A0"/>
                </a:solidFill>
              </a:rPr>
              <a:t>по востребованным </a:t>
            </a:r>
            <a:r>
              <a:rPr lang="ru-RU" sz="2200" dirty="0" smtClean="0">
                <a:solidFill>
                  <a:srgbClr val="7030A0"/>
                </a:solidFill>
              </a:rPr>
              <a:t>специальностям</a:t>
            </a:r>
            <a:endParaRPr lang="ru-RU" sz="2200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00813" y="4039612"/>
            <a:ext cx="5505449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200" b="1" dirty="0" smtClean="0">
                <a:solidFill>
                  <a:srgbClr val="7030A0"/>
                </a:solidFill>
              </a:rPr>
              <a:t>Задача города Москвы будет </a:t>
            </a:r>
            <a:r>
              <a:rPr lang="ru-RU" sz="2400" b="1" dirty="0" smtClean="0">
                <a:solidFill>
                  <a:srgbClr val="7030A0"/>
                </a:solidFill>
              </a:rPr>
              <a:t>выполнена</a:t>
            </a:r>
            <a:r>
              <a:rPr lang="ru-RU" sz="2200" b="1" dirty="0" smtClean="0">
                <a:solidFill>
                  <a:srgbClr val="7030A0"/>
                </a:solidFill>
              </a:rPr>
              <a:t>:</a:t>
            </a:r>
          </a:p>
          <a:p>
            <a:r>
              <a:rPr lang="ru-RU" sz="2200" dirty="0">
                <a:solidFill>
                  <a:srgbClr val="7030A0"/>
                </a:solidFill>
              </a:rPr>
              <a:t>п</a:t>
            </a:r>
            <a:r>
              <a:rPr lang="ru-RU" sz="2200" dirty="0" smtClean="0">
                <a:solidFill>
                  <a:srgbClr val="7030A0"/>
                </a:solidFill>
              </a:rPr>
              <a:t>одготовка талантливых, профессиональных специалистов в сферах, требующих хорошей математической подготовки: IT</a:t>
            </a:r>
            <a:r>
              <a:rPr lang="ru-RU" sz="2200" dirty="0">
                <a:solidFill>
                  <a:srgbClr val="7030A0"/>
                </a:solidFill>
              </a:rPr>
              <a:t>, финансовая аналитика, инженерное </a:t>
            </a:r>
            <a:r>
              <a:rPr lang="ru-RU" sz="2200" dirty="0" smtClean="0">
                <a:solidFill>
                  <a:srgbClr val="7030A0"/>
                </a:solidFill>
              </a:rPr>
              <a:t>дело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0457" y="1287244"/>
            <a:ext cx="107109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7030A0"/>
                </a:solidFill>
              </a:rPr>
              <a:t>Целевая аудитория</a:t>
            </a:r>
            <a:r>
              <a:rPr lang="ru-RU" sz="2200" dirty="0" smtClean="0">
                <a:solidFill>
                  <a:srgbClr val="7030A0"/>
                </a:solidFill>
              </a:rPr>
              <a:t>: ученики </a:t>
            </a:r>
            <a:r>
              <a:rPr lang="ru-RU" sz="2600" b="1" dirty="0" smtClean="0">
                <a:solidFill>
                  <a:srgbClr val="7030A0"/>
                </a:solidFill>
              </a:rPr>
              <a:t>7-х </a:t>
            </a:r>
            <a:r>
              <a:rPr lang="ru-RU" sz="2200" dirty="0" smtClean="0">
                <a:solidFill>
                  <a:srgbClr val="7030A0"/>
                </a:solidFill>
              </a:rPr>
              <a:t>классов</a:t>
            </a:r>
          </a:p>
          <a:p>
            <a:r>
              <a:rPr lang="ru-RU" sz="2200" b="1" dirty="0" smtClean="0">
                <a:solidFill>
                  <a:srgbClr val="7030A0"/>
                </a:solidFill>
              </a:rPr>
              <a:t>Срок обучения</a:t>
            </a:r>
            <a:r>
              <a:rPr lang="ru-RU" sz="2200" dirty="0" smtClean="0">
                <a:solidFill>
                  <a:srgbClr val="7030A0"/>
                </a:solidFill>
              </a:rPr>
              <a:t>: 3 года (7-9 класс)</a:t>
            </a:r>
          </a:p>
        </p:txBody>
      </p:sp>
    </p:spTree>
    <p:extLst>
      <p:ext uri="{BB962C8B-B14F-4D97-AF65-F5344CB8AC3E}">
        <p14:creationId xmlns:p14="http://schemas.microsoft.com/office/powerpoint/2010/main" val="372751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3444" y="1640147"/>
            <a:ext cx="764510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Ресурсные центры проекта: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7030A0"/>
                </a:solidFill>
              </a:rPr>
              <a:t>ведущие вузы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7030A0"/>
                </a:solidFill>
              </a:rPr>
              <a:t>научные </a:t>
            </a:r>
            <a:r>
              <a:rPr lang="ru-RU" sz="2200" dirty="0">
                <a:solidFill>
                  <a:srgbClr val="7030A0"/>
                </a:solidFill>
              </a:rPr>
              <a:t>институты </a:t>
            </a:r>
            <a:r>
              <a:rPr lang="ru-RU" sz="2200" dirty="0" smtClean="0">
                <a:solidFill>
                  <a:srgbClr val="7030A0"/>
                </a:solidFill>
              </a:rPr>
              <a:t>города</a:t>
            </a:r>
            <a:endParaRPr lang="ru-RU" sz="22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63444" y="3752272"/>
            <a:ext cx="759489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Материалы для обучения</a:t>
            </a:r>
            <a:r>
              <a:rPr lang="ru-RU" sz="2200" dirty="0" smtClean="0">
                <a:solidFill>
                  <a:srgbClr val="7030A0"/>
                </a:solidFill>
              </a:rPr>
              <a:t>: самые современные, </a:t>
            </a:r>
            <a:r>
              <a:rPr lang="ru-RU" sz="2200" dirty="0">
                <a:solidFill>
                  <a:srgbClr val="7030A0"/>
                </a:solidFill>
              </a:rPr>
              <a:t>специально разработанным учебно-методическим пособиям </a:t>
            </a:r>
            <a:r>
              <a:rPr lang="ru-RU" sz="2200" b="1" dirty="0">
                <a:solidFill>
                  <a:srgbClr val="7030A0"/>
                </a:solidFill>
              </a:rPr>
              <a:t>Московской электронной школы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63444" y="5146888"/>
            <a:ext cx="729009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Преподаватели</a:t>
            </a:r>
            <a:r>
              <a:rPr lang="ru-RU" sz="2200" dirty="0" smtClean="0">
                <a:solidFill>
                  <a:srgbClr val="7030A0"/>
                </a:solidFill>
              </a:rPr>
              <a:t>:</a:t>
            </a:r>
          </a:p>
          <a:p>
            <a:r>
              <a:rPr lang="ru-RU" sz="2200" dirty="0" smtClean="0">
                <a:solidFill>
                  <a:srgbClr val="7030A0"/>
                </a:solidFill>
              </a:rPr>
              <a:t>лучшие </a:t>
            </a:r>
            <a:r>
              <a:rPr lang="ru-RU" sz="2200" dirty="0">
                <a:solidFill>
                  <a:srgbClr val="7030A0"/>
                </a:solidFill>
              </a:rPr>
              <a:t>учителя, прошедшие отбор и специальную подготовку</a:t>
            </a:r>
          </a:p>
        </p:txBody>
      </p:sp>
      <p:pic>
        <p:nvPicPr>
          <p:cNvPr id="1026" name="Picture 2" descr="Центр педагогического мастерст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969" y="383586"/>
            <a:ext cx="2716717" cy="104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8545" y="3703794"/>
            <a:ext cx="2879633" cy="220003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63444" y="3034764"/>
            <a:ext cx="76451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Координатор проекта</a:t>
            </a:r>
            <a:r>
              <a:rPr lang="ru-RU" sz="2200" dirty="0" smtClean="0">
                <a:solidFill>
                  <a:srgbClr val="7030A0"/>
                </a:solidFill>
              </a:rPr>
              <a:t>: Центр </a:t>
            </a:r>
            <a:r>
              <a:rPr lang="ru-RU" sz="2200" dirty="0">
                <a:solidFill>
                  <a:srgbClr val="7030A0"/>
                </a:solidFill>
              </a:rPr>
              <a:t>педагогического мастерства</a:t>
            </a:r>
          </a:p>
        </p:txBody>
      </p:sp>
    </p:spTree>
    <p:extLst>
      <p:ext uri="{BB962C8B-B14F-4D97-AF65-F5344CB8AC3E}">
        <p14:creationId xmlns:p14="http://schemas.microsoft.com/office/powerpoint/2010/main" val="26823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4136" y="3653849"/>
            <a:ext cx="4806874" cy="224320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4373" y="434608"/>
            <a:ext cx="669247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>
                <a:solidFill>
                  <a:srgbClr val="7030A0"/>
                </a:solidFill>
              </a:rPr>
              <a:t>Цели </a:t>
            </a:r>
            <a:r>
              <a:rPr lang="ru-RU" sz="2600" b="1" dirty="0" smtClean="0">
                <a:solidFill>
                  <a:srgbClr val="7030A0"/>
                </a:solidFill>
              </a:rPr>
              <a:t>проекта «Математическая вертикаль»:</a:t>
            </a:r>
            <a:endParaRPr lang="ru-RU" sz="26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87585" y="1258261"/>
            <a:ext cx="101451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rgbClr val="7030A0"/>
                </a:solidFill>
              </a:rPr>
              <a:t>Увеличение качества </a:t>
            </a:r>
            <a:r>
              <a:rPr lang="ru-RU" sz="2400" b="1" dirty="0">
                <a:solidFill>
                  <a:srgbClr val="7030A0"/>
                </a:solidFill>
              </a:rPr>
              <a:t>подготовки </a:t>
            </a:r>
            <a:r>
              <a:rPr lang="ru-RU" sz="2000" dirty="0">
                <a:solidFill>
                  <a:srgbClr val="7030A0"/>
                </a:solidFill>
              </a:rPr>
              <a:t>будущих абитуриентов </a:t>
            </a:r>
            <a:r>
              <a:rPr lang="ru-RU" sz="2000" dirty="0" smtClean="0">
                <a:solidFill>
                  <a:srgbClr val="7030A0"/>
                </a:solidFill>
              </a:rPr>
              <a:t>естественно - </a:t>
            </a:r>
            <a:r>
              <a:rPr lang="ru-RU" sz="2000" dirty="0">
                <a:solidFill>
                  <a:srgbClr val="7030A0"/>
                </a:solidFill>
              </a:rPr>
              <a:t>научных и инженерных специальностей московских </a:t>
            </a:r>
            <a:r>
              <a:rPr lang="ru-RU" sz="2000" dirty="0" smtClean="0">
                <a:solidFill>
                  <a:srgbClr val="7030A0"/>
                </a:solidFill>
              </a:rPr>
              <a:t>вузов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87585" y="2145045"/>
            <a:ext cx="1014512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ru-RU" sz="2400" b="1" dirty="0" smtClean="0">
                <a:solidFill>
                  <a:srgbClr val="7030A0"/>
                </a:solidFill>
              </a:rPr>
              <a:t>Развитие </a:t>
            </a:r>
            <a:r>
              <a:rPr lang="ru-RU" sz="2400" b="1" dirty="0">
                <a:solidFill>
                  <a:srgbClr val="7030A0"/>
                </a:solidFill>
              </a:rPr>
              <a:t>доступности математического </a:t>
            </a:r>
            <a:r>
              <a:rPr lang="ru-RU" sz="2000" dirty="0">
                <a:solidFill>
                  <a:srgbClr val="7030A0"/>
                </a:solidFill>
              </a:rPr>
              <a:t>образования повышенного уровня, как базы для успешной карьеры выпускника московской школы в мегаполисе </a:t>
            </a:r>
            <a:r>
              <a:rPr lang="ru-RU" sz="2000" dirty="0" smtClean="0">
                <a:solidFill>
                  <a:srgbClr val="7030A0"/>
                </a:solidFill>
              </a:rPr>
              <a:t>будущего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87585" y="4534167"/>
            <a:ext cx="64076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ru-RU" sz="2400" b="1" dirty="0" smtClean="0">
                <a:solidFill>
                  <a:srgbClr val="7030A0"/>
                </a:solidFill>
              </a:rPr>
              <a:t>Повышение мотивации </a:t>
            </a:r>
            <a:r>
              <a:rPr lang="ru-RU" sz="2000" dirty="0">
                <a:solidFill>
                  <a:srgbClr val="7030A0"/>
                </a:solidFill>
              </a:rPr>
              <a:t>к изучению </a:t>
            </a:r>
            <a:r>
              <a:rPr lang="ru-RU" sz="2000" dirty="0" smtClean="0">
                <a:solidFill>
                  <a:srgbClr val="7030A0"/>
                </a:solidFill>
              </a:rPr>
              <a:t>естественно-математических </a:t>
            </a:r>
            <a:r>
              <a:rPr lang="ru-RU" sz="2000" dirty="0">
                <a:solidFill>
                  <a:srgbClr val="7030A0"/>
                </a:solidFill>
              </a:rPr>
              <a:t>и инженерных </a:t>
            </a:r>
            <a:r>
              <a:rPr lang="ru-RU" sz="2000" dirty="0" smtClean="0">
                <a:solidFill>
                  <a:srgbClr val="7030A0"/>
                </a:solidFill>
              </a:rPr>
              <a:t>дисциплин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87585" y="5728727"/>
            <a:ext cx="64076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ru-RU" sz="2400" b="1" dirty="0" smtClean="0">
                <a:solidFill>
                  <a:srgbClr val="7030A0"/>
                </a:solidFill>
              </a:rPr>
              <a:t>Улучшение предпрофильной подготовки </a:t>
            </a:r>
            <a:r>
              <a:rPr lang="ru-RU" sz="2000" dirty="0" smtClean="0">
                <a:solidFill>
                  <a:srgbClr val="7030A0"/>
                </a:solidFill>
              </a:rPr>
              <a:t>для обучения в 10-11 классах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87585" y="3339606"/>
            <a:ext cx="64076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ru-RU" sz="2400" b="1" dirty="0" smtClean="0">
                <a:solidFill>
                  <a:srgbClr val="7030A0"/>
                </a:solidFill>
              </a:rPr>
              <a:t>Создание базы знаний </a:t>
            </a:r>
            <a:r>
              <a:rPr lang="ru-RU" sz="2000" dirty="0">
                <a:solidFill>
                  <a:srgbClr val="7030A0"/>
                </a:solidFill>
              </a:rPr>
              <a:t>для успешной карьеры выпускника московской школы в мегаполисе </a:t>
            </a:r>
            <a:r>
              <a:rPr lang="ru-RU" sz="2000" dirty="0" smtClean="0">
                <a:solidFill>
                  <a:srgbClr val="7030A0"/>
                </a:solidFill>
              </a:rPr>
              <a:t>будущего</a:t>
            </a:r>
          </a:p>
        </p:txBody>
      </p:sp>
    </p:spTree>
    <p:extLst>
      <p:ext uri="{BB962C8B-B14F-4D97-AF65-F5344CB8AC3E}">
        <p14:creationId xmlns:p14="http://schemas.microsoft.com/office/powerpoint/2010/main" val="124002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6268" y="2319052"/>
            <a:ext cx="3456791" cy="217886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3" name="Прямоугольник 2"/>
          <p:cNvSpPr/>
          <p:nvPr/>
        </p:nvSpPr>
        <p:spPr>
          <a:xfrm>
            <a:off x="1355464" y="1278460"/>
            <a:ext cx="81005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7030A0"/>
                </a:solidFill>
              </a:rPr>
              <a:t>Подготовительный </a:t>
            </a:r>
            <a:r>
              <a:rPr lang="ru-RU" sz="2400" b="1" dirty="0" smtClean="0">
                <a:solidFill>
                  <a:srgbClr val="7030A0"/>
                </a:solidFill>
              </a:rPr>
              <a:t>этап - 6 класс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7030A0"/>
                </a:solidFill>
              </a:rPr>
              <a:t>пригласительная </a:t>
            </a:r>
            <a:r>
              <a:rPr lang="ru-RU" sz="2200" dirty="0">
                <a:solidFill>
                  <a:srgbClr val="7030A0"/>
                </a:solidFill>
              </a:rPr>
              <a:t>работа по </a:t>
            </a:r>
            <a:r>
              <a:rPr lang="ru-RU" sz="2200" dirty="0" smtClean="0">
                <a:solidFill>
                  <a:srgbClr val="7030A0"/>
                </a:solidFill>
              </a:rPr>
              <a:t>математике (декабрь 6 класса)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7030A0"/>
                </a:solidFill>
              </a:rPr>
              <a:t>кружок (январь – апрель 6 класса)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7030A0"/>
                </a:solidFill>
              </a:rPr>
              <a:t>вступительная работа (апрель 6 класса)</a:t>
            </a:r>
            <a:endParaRPr lang="ru-RU" sz="2200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5464" y="3683166"/>
            <a:ext cx="75129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1200"/>
              </a:spcAft>
              <a:buFont typeface="+mj-lt"/>
              <a:buAutoNum type="arabicPeriod" startAt="2"/>
            </a:pPr>
            <a:r>
              <a:rPr lang="ru-RU" sz="2400" b="1" dirty="0">
                <a:solidFill>
                  <a:srgbClr val="7030A0"/>
                </a:solidFill>
              </a:rPr>
              <a:t>Основной этап 7 – 9 </a:t>
            </a:r>
            <a:r>
              <a:rPr lang="ru-RU" sz="2400" b="1" dirty="0" smtClean="0">
                <a:solidFill>
                  <a:srgbClr val="7030A0"/>
                </a:solidFill>
              </a:rPr>
              <a:t>класс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7030A0"/>
                </a:solidFill>
              </a:rPr>
              <a:t>специализированный </a:t>
            </a:r>
            <a:r>
              <a:rPr lang="ru-RU" sz="2200" dirty="0">
                <a:solidFill>
                  <a:srgbClr val="7030A0"/>
                </a:solidFill>
              </a:rPr>
              <a:t>учебный план по </a:t>
            </a:r>
            <a:r>
              <a:rPr lang="ru-RU" sz="2200" dirty="0" smtClean="0">
                <a:solidFill>
                  <a:srgbClr val="7030A0"/>
                </a:solidFill>
              </a:rPr>
              <a:t>математике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7030A0"/>
                </a:solidFill>
              </a:rPr>
              <a:t>п</a:t>
            </a:r>
            <a:r>
              <a:rPr lang="ru-RU" sz="2200" dirty="0" smtClean="0">
                <a:solidFill>
                  <a:srgbClr val="7030A0"/>
                </a:solidFill>
              </a:rPr>
              <a:t>редпрофильные </a:t>
            </a:r>
            <a:r>
              <a:rPr lang="ru-RU" sz="2200" dirty="0">
                <a:solidFill>
                  <a:srgbClr val="7030A0"/>
                </a:solidFill>
              </a:rPr>
              <a:t>занятия по естественно-научным и инженерным </a:t>
            </a:r>
            <a:r>
              <a:rPr lang="ru-RU" sz="2200" dirty="0" smtClean="0">
                <a:solidFill>
                  <a:srgbClr val="7030A0"/>
                </a:solidFill>
              </a:rPr>
              <a:t>направлениям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7030A0"/>
                </a:solidFill>
              </a:rPr>
              <a:t>п</a:t>
            </a:r>
            <a:r>
              <a:rPr lang="ru-RU" sz="2200" dirty="0" smtClean="0">
                <a:solidFill>
                  <a:srgbClr val="7030A0"/>
                </a:solidFill>
              </a:rPr>
              <a:t>рофориентационные </a:t>
            </a:r>
            <a:r>
              <a:rPr lang="ru-RU" sz="2200" dirty="0">
                <a:solidFill>
                  <a:srgbClr val="7030A0"/>
                </a:solidFill>
              </a:rPr>
              <a:t>мероприятия на базе вузов и предприятий города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4373" y="434608"/>
            <a:ext cx="325050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>
                <a:solidFill>
                  <a:srgbClr val="7030A0"/>
                </a:solidFill>
              </a:rPr>
              <a:t>Содержание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390317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64197" y="1250162"/>
            <a:ext cx="851647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rgbClr val="7030A0"/>
                </a:solidFill>
              </a:rPr>
              <a:t>Сдача ОГЭ </a:t>
            </a:r>
            <a:r>
              <a:rPr lang="ru-RU" sz="2200" dirty="0">
                <a:solidFill>
                  <a:srgbClr val="7030A0"/>
                </a:solidFill>
              </a:rPr>
              <a:t>на уровне, достаточном для </a:t>
            </a:r>
            <a:r>
              <a:rPr lang="ru-RU" sz="2200" dirty="0" smtClean="0">
                <a:solidFill>
                  <a:srgbClr val="7030A0"/>
                </a:solidFill>
              </a:rPr>
              <a:t>продолжения </a:t>
            </a:r>
            <a:r>
              <a:rPr lang="ru-RU" sz="2200" dirty="0">
                <a:solidFill>
                  <a:srgbClr val="7030A0"/>
                </a:solidFill>
              </a:rPr>
              <a:t>образования в </a:t>
            </a:r>
            <a:r>
              <a:rPr lang="ru-RU" sz="2200" dirty="0" smtClean="0">
                <a:solidFill>
                  <a:srgbClr val="7030A0"/>
                </a:solidFill>
              </a:rPr>
              <a:t>специализированных классах: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00B050"/>
                </a:solidFill>
              </a:rPr>
              <a:t>«</a:t>
            </a:r>
            <a:r>
              <a:rPr lang="ru-RU" sz="2200" b="1" dirty="0">
                <a:solidFill>
                  <a:srgbClr val="00B050"/>
                </a:solidFill>
              </a:rPr>
              <a:t>удовлетворительно» </a:t>
            </a:r>
            <a:r>
              <a:rPr lang="ru-RU" sz="2200" dirty="0">
                <a:solidFill>
                  <a:srgbClr val="7030A0"/>
                </a:solidFill>
              </a:rPr>
              <a:t>– 16 баллов (из </a:t>
            </a:r>
            <a:r>
              <a:rPr lang="ru-RU" sz="2200" dirty="0" smtClean="0">
                <a:solidFill>
                  <a:srgbClr val="7030A0"/>
                </a:solidFill>
              </a:rPr>
              <a:t>32)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00B050"/>
                </a:solidFill>
              </a:rPr>
              <a:t>«</a:t>
            </a:r>
            <a:r>
              <a:rPr lang="ru-RU" sz="2200" b="1" dirty="0">
                <a:solidFill>
                  <a:srgbClr val="00B050"/>
                </a:solidFill>
              </a:rPr>
              <a:t>хорошо» </a:t>
            </a:r>
            <a:r>
              <a:rPr lang="ru-RU" sz="2200" dirty="0">
                <a:solidFill>
                  <a:srgbClr val="7030A0"/>
                </a:solidFill>
              </a:rPr>
              <a:t>– 21 балл (из </a:t>
            </a:r>
            <a:r>
              <a:rPr lang="ru-RU" sz="2200" dirty="0" smtClean="0">
                <a:solidFill>
                  <a:srgbClr val="7030A0"/>
                </a:solidFill>
              </a:rPr>
              <a:t>32)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00B050"/>
                </a:solidFill>
              </a:rPr>
              <a:t>«</a:t>
            </a:r>
            <a:r>
              <a:rPr lang="ru-RU" sz="2200" b="1" dirty="0">
                <a:solidFill>
                  <a:srgbClr val="00B050"/>
                </a:solidFill>
              </a:rPr>
              <a:t>отлично» </a:t>
            </a:r>
            <a:r>
              <a:rPr lang="ru-RU" sz="2200" dirty="0">
                <a:solidFill>
                  <a:srgbClr val="7030A0"/>
                </a:solidFill>
              </a:rPr>
              <a:t>– 26 баллов (из 32)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64197" y="3462624"/>
            <a:ext cx="8215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ru-RU" sz="2200" dirty="0">
                <a:solidFill>
                  <a:srgbClr val="7030A0"/>
                </a:solidFill>
              </a:rPr>
              <a:t>Успешное </a:t>
            </a:r>
            <a:r>
              <a:rPr lang="ru-RU" sz="2400" b="1" dirty="0">
                <a:solidFill>
                  <a:srgbClr val="7030A0"/>
                </a:solidFill>
              </a:rPr>
              <a:t>прохождение специализированных диагностик </a:t>
            </a:r>
            <a:r>
              <a:rPr lang="ru-RU" sz="2200" dirty="0">
                <a:solidFill>
                  <a:srgbClr val="7030A0"/>
                </a:solidFill>
              </a:rPr>
              <a:t>после 7-го и 8-го классов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64197" y="4751755"/>
            <a:ext cx="81291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ru-RU" sz="2200" dirty="0">
                <a:solidFill>
                  <a:srgbClr val="7030A0"/>
                </a:solidFill>
              </a:rPr>
              <a:t>Успешное </a:t>
            </a:r>
            <a:r>
              <a:rPr lang="ru-RU" sz="2400" b="1" dirty="0">
                <a:solidFill>
                  <a:srgbClr val="7030A0"/>
                </a:solidFill>
              </a:rPr>
              <a:t>выступление на муниципальном этапе</a:t>
            </a:r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200" dirty="0">
                <a:solidFill>
                  <a:srgbClr val="7030A0"/>
                </a:solidFill>
              </a:rPr>
              <a:t>всероссийской </a:t>
            </a:r>
            <a:r>
              <a:rPr lang="ru-RU" sz="2400" b="1" dirty="0">
                <a:solidFill>
                  <a:srgbClr val="7030A0"/>
                </a:solidFill>
              </a:rPr>
              <a:t>олимпиады</a:t>
            </a:r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200" dirty="0">
                <a:solidFill>
                  <a:srgbClr val="7030A0"/>
                </a:solidFill>
              </a:rPr>
              <a:t>школьников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4373" y="434608"/>
            <a:ext cx="382258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>
                <a:solidFill>
                  <a:srgbClr val="7030A0"/>
                </a:solidFill>
              </a:rPr>
              <a:t>Измеряемые показатели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0079" y="1686335"/>
            <a:ext cx="2905883" cy="15181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726" y="4204816"/>
            <a:ext cx="2162590" cy="218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10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3853" y="1329294"/>
            <a:ext cx="84069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1 этап: </a:t>
            </a:r>
            <a:r>
              <a:rPr lang="ru-RU" sz="2200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Подана </a:t>
            </a:r>
            <a:r>
              <a:rPr lang="ru-RU" sz="2200" dirty="0">
                <a:solidFill>
                  <a:srgbClr val="7030A0"/>
                </a:solidFill>
                <a:ea typeface="Times New Roman" panose="02020603050405020304" pitchFamily="18" charset="0"/>
              </a:rPr>
              <a:t>заявка на участие в </a:t>
            </a:r>
            <a:r>
              <a:rPr lang="ru-RU" sz="2200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проекте</a:t>
            </a:r>
            <a:endParaRPr lang="ru-RU" sz="2200" dirty="0">
              <a:solidFill>
                <a:srgbClr val="7030A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0759" y="2377351"/>
            <a:ext cx="2510567" cy="16737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0759" y="270271"/>
            <a:ext cx="2587231" cy="17408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0759" y="4417319"/>
            <a:ext cx="2761273" cy="207095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64373" y="434608"/>
            <a:ext cx="496995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 smtClean="0">
                <a:solidFill>
                  <a:srgbClr val="7030A0"/>
                </a:solidFill>
              </a:rPr>
              <a:t>Участие школы №1987 в проекте</a:t>
            </a:r>
            <a:endParaRPr lang="ru-RU" sz="2600" b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3853" y="2032073"/>
            <a:ext cx="840690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2 этап: </a:t>
            </a:r>
            <a:r>
              <a:rPr lang="ru-RU" sz="2200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26 ноября 2017 </a:t>
            </a:r>
            <a:r>
              <a:rPr lang="ru-RU" sz="2200" dirty="0">
                <a:solidFill>
                  <a:srgbClr val="7030A0"/>
                </a:solidFill>
                <a:ea typeface="Times New Roman" panose="02020603050405020304" pitchFamily="18" charset="0"/>
              </a:rPr>
              <a:t>- </a:t>
            </a:r>
            <a:r>
              <a:rPr lang="ru-RU" sz="2400" b="1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участие учителей </a:t>
            </a:r>
            <a:r>
              <a:rPr lang="ru-RU" sz="2200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школы </a:t>
            </a:r>
            <a:r>
              <a:rPr lang="ru-RU" sz="2400" b="1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rgbClr val="7030A0"/>
                </a:solidFill>
                <a:ea typeface="Times New Roman" panose="02020603050405020304" pitchFamily="18" charset="0"/>
              </a:rPr>
              <a:t>работе </a:t>
            </a:r>
            <a:r>
              <a:rPr lang="ru-RU" sz="2200" dirty="0">
                <a:solidFill>
                  <a:srgbClr val="7030A0"/>
                </a:solidFill>
                <a:ea typeface="Times New Roman" panose="02020603050405020304" pitchFamily="18" charset="0"/>
              </a:rPr>
              <a:t>Практико-ориентированной </a:t>
            </a:r>
            <a:r>
              <a:rPr lang="ru-RU" sz="2400" b="1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конференции</a:t>
            </a:r>
            <a:r>
              <a:rPr lang="ru-RU" sz="2200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 в рамках проекта «Математическая вертикаль»</a:t>
            </a:r>
            <a:endParaRPr lang="ru-RU" sz="2200" dirty="0">
              <a:solidFill>
                <a:srgbClr val="7030A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3853" y="3442738"/>
            <a:ext cx="840690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3 этап: </a:t>
            </a:r>
            <a:r>
              <a:rPr lang="ru-RU" sz="2200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24 </a:t>
            </a:r>
            <a:r>
              <a:rPr lang="ru-RU" sz="2200" dirty="0">
                <a:solidFill>
                  <a:srgbClr val="7030A0"/>
                </a:solidFill>
                <a:ea typeface="Times New Roman" panose="02020603050405020304" pitchFamily="18" charset="0"/>
              </a:rPr>
              <a:t>декабря </a:t>
            </a:r>
            <a:r>
              <a:rPr lang="ru-RU" sz="2200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2017 - общегородское </a:t>
            </a:r>
            <a:r>
              <a:rPr lang="ru-RU" sz="2400" b="1" dirty="0">
                <a:solidFill>
                  <a:srgbClr val="7030A0"/>
                </a:solidFill>
                <a:ea typeface="Times New Roman" panose="02020603050405020304" pitchFamily="18" charset="0"/>
              </a:rPr>
              <a:t>тестирование </a:t>
            </a:r>
            <a:r>
              <a:rPr lang="ru-RU" sz="2400" b="1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учителей </a:t>
            </a:r>
            <a:r>
              <a:rPr lang="ru-RU" sz="2200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школы на </a:t>
            </a:r>
            <a:r>
              <a:rPr lang="ru-RU" sz="2200" dirty="0">
                <a:solidFill>
                  <a:srgbClr val="7030A0"/>
                </a:solidFill>
                <a:ea typeface="Times New Roman" panose="02020603050405020304" pitchFamily="18" charset="0"/>
              </a:rPr>
              <a:t>базе математического факультета НИУ </a:t>
            </a:r>
            <a:r>
              <a:rPr lang="ru-RU" sz="2200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Высшая Школа Экономики.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2200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При необходимости – прохождение курсов </a:t>
            </a:r>
            <a:r>
              <a:rPr lang="ru-RU" sz="2200" dirty="0">
                <a:solidFill>
                  <a:srgbClr val="7030A0"/>
                </a:solidFill>
                <a:ea typeface="Times New Roman" panose="02020603050405020304" pitchFamily="18" charset="0"/>
              </a:rPr>
              <a:t>переподготовки для работы в математических </a:t>
            </a:r>
            <a:r>
              <a:rPr lang="ru-RU" sz="2200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классах</a:t>
            </a:r>
            <a:endParaRPr lang="ru-RU" sz="2200" dirty="0">
              <a:solidFill>
                <a:srgbClr val="7030A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3853" y="5530512"/>
            <a:ext cx="840690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4 этап: </a:t>
            </a:r>
            <a:r>
              <a:rPr lang="ru-RU" sz="2800" b="1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Н</a:t>
            </a:r>
            <a:r>
              <a:rPr lang="ru-RU" sz="2400" b="1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абор в «математические кружки</a:t>
            </a:r>
            <a:r>
              <a:rPr lang="ru-RU" sz="2200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» для учащихся 6-х классов. Цель - поступление </a:t>
            </a:r>
            <a:r>
              <a:rPr lang="ru-RU" sz="2200" dirty="0">
                <a:solidFill>
                  <a:srgbClr val="7030A0"/>
                </a:solidFill>
                <a:ea typeface="Times New Roman" panose="02020603050405020304" pitchFamily="18" charset="0"/>
              </a:rPr>
              <a:t>в </a:t>
            </a:r>
            <a:r>
              <a:rPr lang="ru-RU" sz="2200" dirty="0" smtClean="0">
                <a:solidFill>
                  <a:srgbClr val="7030A0"/>
                </a:solidFill>
                <a:ea typeface="Times New Roman" panose="02020603050405020304" pitchFamily="18" charset="0"/>
              </a:rPr>
              <a:t>Математические классы</a:t>
            </a:r>
            <a:r>
              <a:rPr lang="ru-RU" sz="2200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200" dirty="0">
              <a:solidFill>
                <a:srgbClr val="7030A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62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62337" y="1256311"/>
            <a:ext cx="89657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Учителя школы: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</a:rPr>
              <a:t>Проходят общегородское тестирование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</a:rPr>
              <a:t>Повышают квалификацию </a:t>
            </a:r>
            <a:r>
              <a:rPr lang="ru-RU" sz="2000" dirty="0">
                <a:solidFill>
                  <a:srgbClr val="7030A0"/>
                </a:solidFill>
              </a:rPr>
              <a:t>и практику на базе </a:t>
            </a:r>
            <a:r>
              <a:rPr lang="ru-RU" sz="2000" dirty="0" smtClean="0">
                <a:solidFill>
                  <a:srgbClr val="7030A0"/>
                </a:solidFill>
              </a:rPr>
              <a:t>ресурсных </a:t>
            </a:r>
            <a:r>
              <a:rPr lang="ru-RU" sz="2000" dirty="0">
                <a:solidFill>
                  <a:srgbClr val="7030A0"/>
                </a:solidFill>
              </a:rPr>
              <a:t>центров </a:t>
            </a:r>
            <a:r>
              <a:rPr lang="ru-RU" sz="2000" dirty="0" smtClean="0">
                <a:solidFill>
                  <a:srgbClr val="7030A0"/>
                </a:solidFill>
              </a:rPr>
              <a:t>                                                                                                   При </a:t>
            </a:r>
            <a:r>
              <a:rPr lang="ru-RU" sz="2000" dirty="0">
                <a:solidFill>
                  <a:srgbClr val="7030A0"/>
                </a:solidFill>
              </a:rPr>
              <a:t>необходимости </a:t>
            </a:r>
            <a:r>
              <a:rPr lang="ru-RU" sz="2000" dirty="0" smtClean="0">
                <a:solidFill>
                  <a:srgbClr val="7030A0"/>
                </a:solidFill>
              </a:rPr>
              <a:t>проходят профессиональную </a:t>
            </a:r>
            <a:r>
              <a:rPr lang="ru-RU" sz="2000" dirty="0">
                <a:solidFill>
                  <a:srgbClr val="7030A0"/>
                </a:solidFill>
              </a:rPr>
              <a:t>переподготовку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4373" y="434608"/>
            <a:ext cx="355655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>
                <a:solidFill>
                  <a:srgbClr val="7030A0"/>
                </a:solidFill>
              </a:rPr>
              <a:t>Кадровое обеспечение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851" y="2909010"/>
            <a:ext cx="2724970" cy="37802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9008" y="2927115"/>
            <a:ext cx="2726616" cy="37621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0062" y="2941267"/>
            <a:ext cx="2701049" cy="374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35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4373" y="1066600"/>
            <a:ext cx="1111982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000" b="1" i="1" dirty="0" smtClean="0">
                <a:solidFill>
                  <a:srgbClr val="7030A0"/>
                </a:solidFill>
              </a:rPr>
              <a:t>Директор </a:t>
            </a:r>
            <a:r>
              <a:rPr lang="ru-RU" sz="2000" b="1" i="1" dirty="0">
                <a:solidFill>
                  <a:srgbClr val="7030A0"/>
                </a:solidFill>
              </a:rPr>
              <a:t>Центра педагогического мастерства Иван </a:t>
            </a:r>
            <a:r>
              <a:rPr lang="ru-RU" sz="2000" b="1" i="1" dirty="0" smtClean="0">
                <a:solidFill>
                  <a:srgbClr val="7030A0"/>
                </a:solidFill>
              </a:rPr>
              <a:t>Ященко: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«Проект</a:t>
            </a:r>
            <a:r>
              <a:rPr lang="ru-RU" sz="2000" dirty="0">
                <a:solidFill>
                  <a:srgbClr val="7030A0"/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(…) </a:t>
            </a:r>
            <a:r>
              <a:rPr lang="ru-RU" sz="2000" dirty="0">
                <a:solidFill>
                  <a:srgbClr val="7030A0"/>
                </a:solidFill>
              </a:rPr>
              <a:t>обеспечит многоцелевую предпрофильную подготовку в математике и смежных областях, что позволит потом ребятам выбрать дальнейший </a:t>
            </a:r>
            <a:r>
              <a:rPr lang="ru-RU" sz="2000" dirty="0" smtClean="0">
                <a:solidFill>
                  <a:srgbClr val="7030A0"/>
                </a:solidFill>
              </a:rPr>
              <a:t>путь. Учащиеся смогут </a:t>
            </a:r>
            <a:r>
              <a:rPr lang="ru-RU" sz="2000" dirty="0">
                <a:solidFill>
                  <a:srgbClr val="7030A0"/>
                </a:solidFill>
              </a:rPr>
              <a:t>обратить внимание на инженерное направление, информационные технологии, финансовую аналитику или бизнес, где тоже </a:t>
            </a:r>
            <a:r>
              <a:rPr lang="ru-RU" sz="2000" dirty="0" smtClean="0">
                <a:solidFill>
                  <a:srgbClr val="7030A0"/>
                </a:solidFill>
              </a:rPr>
              <a:t>требуется </a:t>
            </a:r>
            <a:r>
              <a:rPr lang="ru-RU" sz="2000" dirty="0">
                <a:solidFill>
                  <a:srgbClr val="7030A0"/>
                </a:solidFill>
              </a:rPr>
              <a:t>хорошее знание </a:t>
            </a:r>
            <a:r>
              <a:rPr lang="ru-RU" sz="2000" dirty="0" smtClean="0">
                <a:solidFill>
                  <a:srgbClr val="7030A0"/>
                </a:solidFill>
              </a:rPr>
              <a:t>математики».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4373" y="434608"/>
            <a:ext cx="165250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 smtClean="0">
                <a:solidFill>
                  <a:srgbClr val="7030A0"/>
                </a:solidFill>
              </a:rPr>
              <a:t>О проекте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4373" y="2997808"/>
            <a:ext cx="111198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«Школьники </a:t>
            </a:r>
            <a:r>
              <a:rPr lang="ru-RU" sz="2000" dirty="0">
                <a:solidFill>
                  <a:srgbClr val="7030A0"/>
                </a:solidFill>
              </a:rPr>
              <a:t>будут учиться по самым современным учебно-методическим пособиям. Ими педагогов обеспечит «Московская электронная школа». Преподавателями проекта станут лучшие учителя, который пройдут специальную </a:t>
            </a:r>
            <a:r>
              <a:rPr lang="ru-RU" sz="2000" dirty="0" smtClean="0">
                <a:solidFill>
                  <a:srgbClr val="7030A0"/>
                </a:solidFill>
              </a:rPr>
              <a:t>подготовку».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4374" y="4159574"/>
            <a:ext cx="616233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«После </a:t>
            </a:r>
            <a:r>
              <a:rPr lang="ru-RU" sz="2000" dirty="0">
                <a:solidFill>
                  <a:srgbClr val="7030A0"/>
                </a:solidFill>
              </a:rPr>
              <a:t>окончания классов, которые принимают участие в проекте, школьники получат специальный сертификат. А ученики 7-х и 8-х классов в конце </a:t>
            </a:r>
            <a:r>
              <a:rPr lang="ru-RU" sz="2000" dirty="0" smtClean="0">
                <a:solidFill>
                  <a:srgbClr val="7030A0"/>
                </a:solidFill>
              </a:rPr>
              <a:t>года будут </a:t>
            </a:r>
            <a:r>
              <a:rPr lang="ru-RU" sz="2000" dirty="0">
                <a:solidFill>
                  <a:srgbClr val="7030A0"/>
                </a:solidFill>
              </a:rPr>
              <a:t>проходить диагностики, статистические результаты которых опубликуют</a:t>
            </a:r>
            <a:r>
              <a:rPr lang="ru-RU" sz="2000" dirty="0" smtClean="0">
                <a:solidFill>
                  <a:srgbClr val="7030A0"/>
                </a:solidFill>
              </a:rPr>
              <a:t>. Так </a:t>
            </a:r>
            <a:r>
              <a:rPr lang="ru-RU" sz="2000" dirty="0">
                <a:solidFill>
                  <a:srgbClr val="7030A0"/>
                </a:solidFill>
              </a:rPr>
              <a:t>родители увидят, что проект эффективно работает</a:t>
            </a:r>
            <a:r>
              <a:rPr lang="ru-RU" sz="2000" dirty="0" smtClean="0">
                <a:solidFill>
                  <a:srgbClr val="7030A0"/>
                </a:solidFill>
              </a:rPr>
              <a:t>.» 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11" name="Picture 2" descr="http://sch1356uz.mskobr.ru/images/24129510_1818491388224168_201489088761775690_n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6560" y="4159574"/>
            <a:ext cx="5034580" cy="213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51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</TotalTime>
  <Words>646</Words>
  <Application>Microsoft Office PowerPoint</Application>
  <PresentationFormat>Широкоэкранный</PresentationFormat>
  <Paragraphs>70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Тема Office</vt:lpstr>
      <vt:lpstr>Acrobat Document</vt:lpstr>
      <vt:lpstr>В рамках проекта НАШИ ОБЩИЕ РЕШЕНИЯ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ОБЩИЕ РЕШЕНИЯ</dc:title>
  <dc:creator>Пользователь</dc:creator>
  <cp:lastModifiedBy>Пользователь</cp:lastModifiedBy>
  <cp:revision>60</cp:revision>
  <dcterms:created xsi:type="dcterms:W3CDTF">2018-01-12T03:07:47Z</dcterms:created>
  <dcterms:modified xsi:type="dcterms:W3CDTF">2018-10-27T13:29:05Z</dcterms:modified>
</cp:coreProperties>
</file>