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6" r:id="rId26"/>
    <p:sldId id="280" r:id="rId27"/>
    <p:sldId id="281" r:id="rId28"/>
    <p:sldId id="282" r:id="rId29"/>
    <p:sldId id="283" r:id="rId30"/>
    <p:sldId id="284" r:id="rId31"/>
    <p:sldId id="285" r:id="rId32"/>
    <p:sldId id="287" r:id="rId33"/>
    <p:sldId id="288" r:id="rId34"/>
    <p:sldId id="289" r:id="rId35"/>
    <p:sldId id="290" r:id="rId36"/>
    <p:sldId id="291" r:id="rId37"/>
    <p:sldId id="292" r:id="rId38"/>
    <p:sldId id="293" r:id="rId39"/>
    <p:sldId id="294" r:id="rId40"/>
    <p:sldId id="295" r:id="rId41"/>
    <p:sldId id="296" r:id="rId42"/>
    <p:sldId id="297" r:id="rId43"/>
    <p:sldId id="299" r:id="rId44"/>
    <p:sldId id="298" r:id="rId45"/>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5" d="100"/>
          <a:sy n="75" d="100"/>
        </p:scale>
        <p:origin x="-624" y="-84"/>
      </p:cViewPr>
      <p:guideLst>
        <p:guide orient="horz" pos="2160"/>
        <p:guide pos="3840"/>
      </p:guideLst>
    </p:cSldViewPr>
  </p:slideViewPr>
  <p:notesTextViewPr>
    <p:cViewPr>
      <p:scale>
        <a:sx n="1" d="1"/>
        <a:sy n="1" d="1"/>
      </p:scale>
      <p:origin x="0" y="0"/>
    </p:cViewPr>
  </p:notesTextViewPr>
  <p:sorterViewPr>
    <p:cViewPr>
      <p:scale>
        <a:sx n="100" d="100"/>
        <a:sy n="100" d="100"/>
      </p:scale>
      <p:origin x="0" y="-11376"/>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53658391-8C8D-4FC9-991D-B7BA0AEC1DBF}" type="datetimeFigureOut">
              <a:rPr lang="ru-RU" smtClean="0"/>
              <a:pPr/>
              <a:t>10.11.2018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77B143D-E926-43C5-8167-B440F8D4C1A4}" type="slidenum">
              <a:rPr lang="ru-RU" smtClean="0"/>
              <a:pPr/>
              <a:t>‹#›</a:t>
            </a:fld>
            <a:endParaRPr lang="ru-RU"/>
          </a:p>
        </p:txBody>
      </p:sp>
    </p:spTree>
    <p:extLst>
      <p:ext uri="{BB962C8B-B14F-4D97-AF65-F5344CB8AC3E}">
        <p14:creationId xmlns="" xmlns:p14="http://schemas.microsoft.com/office/powerpoint/2010/main" val="23367479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3658391-8C8D-4FC9-991D-B7BA0AEC1DBF}" type="datetimeFigureOut">
              <a:rPr lang="ru-RU" smtClean="0"/>
              <a:pPr/>
              <a:t>10.11.2018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77B143D-E926-43C5-8167-B440F8D4C1A4}" type="slidenum">
              <a:rPr lang="ru-RU" smtClean="0"/>
              <a:pPr/>
              <a:t>‹#›</a:t>
            </a:fld>
            <a:endParaRPr lang="ru-RU"/>
          </a:p>
        </p:txBody>
      </p:sp>
    </p:spTree>
    <p:extLst>
      <p:ext uri="{BB962C8B-B14F-4D97-AF65-F5344CB8AC3E}">
        <p14:creationId xmlns="" xmlns:p14="http://schemas.microsoft.com/office/powerpoint/2010/main" val="23544102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53658391-8C8D-4FC9-991D-B7BA0AEC1DBF}" type="datetimeFigureOut">
              <a:rPr lang="ru-RU" smtClean="0"/>
              <a:pPr/>
              <a:t>10.11.2018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77B143D-E926-43C5-8167-B440F8D4C1A4}" type="slidenum">
              <a:rPr lang="ru-RU" smtClean="0"/>
              <a:pPr/>
              <a:t>‹#›</a:t>
            </a:fld>
            <a:endParaRPr lang="ru-RU"/>
          </a:p>
        </p:txBody>
      </p:sp>
    </p:spTree>
    <p:extLst>
      <p:ext uri="{BB962C8B-B14F-4D97-AF65-F5344CB8AC3E}">
        <p14:creationId xmlns="" xmlns:p14="http://schemas.microsoft.com/office/powerpoint/2010/main" val="6336004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ru-RU" smtClean="0"/>
              <a:t>Образец заголовка</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53658391-8C8D-4FC9-991D-B7BA0AEC1DBF}" type="datetimeFigureOut">
              <a:rPr lang="ru-RU" smtClean="0"/>
              <a:pPr/>
              <a:t>10.11.2018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77B143D-E926-43C5-8167-B440F8D4C1A4}" type="slidenum">
              <a:rPr lang="ru-RU" smtClean="0"/>
              <a:pPr/>
              <a:t>‹#›</a:t>
            </a:fld>
            <a:endParaRPr lang="ru-RU"/>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extLst>
      <p:ext uri="{BB962C8B-B14F-4D97-AF65-F5344CB8AC3E}">
        <p14:creationId xmlns="" xmlns:p14="http://schemas.microsoft.com/office/powerpoint/2010/main" val="21628302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3658391-8C8D-4FC9-991D-B7BA0AEC1DBF}" type="datetimeFigureOut">
              <a:rPr lang="ru-RU" smtClean="0"/>
              <a:pPr/>
              <a:t>10.11.2018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77B143D-E926-43C5-8167-B440F8D4C1A4}" type="slidenum">
              <a:rPr lang="ru-RU" smtClean="0"/>
              <a:pPr/>
              <a:t>‹#›</a:t>
            </a:fld>
            <a:endParaRPr lang="ru-RU"/>
          </a:p>
        </p:txBody>
      </p:sp>
    </p:spTree>
    <p:extLst>
      <p:ext uri="{BB962C8B-B14F-4D97-AF65-F5344CB8AC3E}">
        <p14:creationId xmlns="" xmlns:p14="http://schemas.microsoft.com/office/powerpoint/2010/main" val="23232797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3658391-8C8D-4FC9-991D-B7BA0AEC1DBF}" type="datetimeFigureOut">
              <a:rPr lang="ru-RU" smtClean="0"/>
              <a:pPr/>
              <a:t>10.11.2018</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77B143D-E926-43C5-8167-B440F8D4C1A4}" type="slidenum">
              <a:rPr lang="ru-RU" smtClean="0"/>
              <a:pPr/>
              <a:t>‹#›</a:t>
            </a:fld>
            <a:endParaRPr lang="ru-RU"/>
          </a:p>
        </p:txBody>
      </p:sp>
    </p:spTree>
    <p:extLst>
      <p:ext uri="{BB962C8B-B14F-4D97-AF65-F5344CB8AC3E}">
        <p14:creationId xmlns="" xmlns:p14="http://schemas.microsoft.com/office/powerpoint/2010/main" val="38946334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3658391-8C8D-4FC9-991D-B7BA0AEC1DBF}" type="datetimeFigureOut">
              <a:rPr lang="ru-RU" smtClean="0"/>
              <a:pPr/>
              <a:t>10.11.2018</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77B143D-E926-43C5-8167-B440F8D4C1A4}" type="slidenum">
              <a:rPr lang="ru-RU" smtClean="0"/>
              <a:pPr/>
              <a:t>‹#›</a:t>
            </a:fld>
            <a:endParaRPr lang="ru-RU"/>
          </a:p>
        </p:txBody>
      </p:sp>
    </p:spTree>
    <p:extLst>
      <p:ext uri="{BB962C8B-B14F-4D97-AF65-F5344CB8AC3E}">
        <p14:creationId xmlns="" xmlns:p14="http://schemas.microsoft.com/office/powerpoint/2010/main" val="29482610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3658391-8C8D-4FC9-991D-B7BA0AEC1DBF}" type="datetimeFigureOut">
              <a:rPr lang="ru-RU" smtClean="0"/>
              <a:pPr/>
              <a:t>10.11.2018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77B143D-E926-43C5-8167-B440F8D4C1A4}" type="slidenum">
              <a:rPr lang="ru-RU" smtClean="0"/>
              <a:pPr/>
              <a:t>‹#›</a:t>
            </a:fld>
            <a:endParaRPr lang="ru-RU"/>
          </a:p>
        </p:txBody>
      </p:sp>
    </p:spTree>
    <p:extLst>
      <p:ext uri="{BB962C8B-B14F-4D97-AF65-F5344CB8AC3E}">
        <p14:creationId xmlns="" xmlns:p14="http://schemas.microsoft.com/office/powerpoint/2010/main" val="23996112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3658391-8C8D-4FC9-991D-B7BA0AEC1DBF}" type="datetimeFigureOut">
              <a:rPr lang="ru-RU" smtClean="0"/>
              <a:pPr/>
              <a:t>10.11.2018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77B143D-E926-43C5-8167-B440F8D4C1A4}" type="slidenum">
              <a:rPr lang="ru-RU" smtClean="0"/>
              <a:pPr/>
              <a:t>‹#›</a:t>
            </a:fld>
            <a:endParaRPr lang="ru-RU"/>
          </a:p>
        </p:txBody>
      </p:sp>
    </p:spTree>
    <p:extLst>
      <p:ext uri="{BB962C8B-B14F-4D97-AF65-F5344CB8AC3E}">
        <p14:creationId xmlns="" xmlns:p14="http://schemas.microsoft.com/office/powerpoint/2010/main" val="2859972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3658391-8C8D-4FC9-991D-B7BA0AEC1DBF}" type="datetimeFigureOut">
              <a:rPr lang="ru-RU" smtClean="0"/>
              <a:pPr/>
              <a:t>10.11.2018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77B143D-E926-43C5-8167-B440F8D4C1A4}" type="slidenum">
              <a:rPr lang="ru-RU" smtClean="0"/>
              <a:pPr/>
              <a:t>‹#›</a:t>
            </a:fld>
            <a:endParaRPr lang="ru-RU"/>
          </a:p>
        </p:txBody>
      </p:sp>
    </p:spTree>
    <p:extLst>
      <p:ext uri="{BB962C8B-B14F-4D97-AF65-F5344CB8AC3E}">
        <p14:creationId xmlns="" xmlns:p14="http://schemas.microsoft.com/office/powerpoint/2010/main" val="14043906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3658391-8C8D-4FC9-991D-B7BA0AEC1DBF}" type="datetimeFigureOut">
              <a:rPr lang="ru-RU" smtClean="0"/>
              <a:pPr/>
              <a:t>10.11.2018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77B143D-E926-43C5-8167-B440F8D4C1A4}" type="slidenum">
              <a:rPr lang="ru-RU" smtClean="0"/>
              <a:pPr/>
              <a:t>‹#›</a:t>
            </a:fld>
            <a:endParaRPr lang="ru-RU"/>
          </a:p>
        </p:txBody>
      </p:sp>
    </p:spTree>
    <p:extLst>
      <p:ext uri="{BB962C8B-B14F-4D97-AF65-F5344CB8AC3E}">
        <p14:creationId xmlns="" xmlns:p14="http://schemas.microsoft.com/office/powerpoint/2010/main" val="36934961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53658391-8C8D-4FC9-991D-B7BA0AEC1DBF}" type="datetimeFigureOut">
              <a:rPr lang="ru-RU" smtClean="0"/>
              <a:pPr/>
              <a:t>10.11.2018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77B143D-E926-43C5-8167-B440F8D4C1A4}" type="slidenum">
              <a:rPr lang="ru-RU" smtClean="0"/>
              <a:pPr/>
              <a:t>‹#›</a:t>
            </a:fld>
            <a:endParaRPr lang="ru-RU"/>
          </a:p>
        </p:txBody>
      </p:sp>
    </p:spTree>
    <p:extLst>
      <p:ext uri="{BB962C8B-B14F-4D97-AF65-F5344CB8AC3E}">
        <p14:creationId xmlns="" xmlns:p14="http://schemas.microsoft.com/office/powerpoint/2010/main" val="868408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53658391-8C8D-4FC9-991D-B7BA0AEC1DBF}" type="datetimeFigureOut">
              <a:rPr lang="ru-RU" smtClean="0"/>
              <a:pPr/>
              <a:t>10.11.2018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D77B143D-E926-43C5-8167-B440F8D4C1A4}" type="slidenum">
              <a:rPr lang="ru-RU" smtClean="0"/>
              <a:pPr/>
              <a:t>‹#›</a:t>
            </a:fld>
            <a:endParaRPr lang="ru-RU"/>
          </a:p>
        </p:txBody>
      </p:sp>
    </p:spTree>
    <p:extLst>
      <p:ext uri="{BB962C8B-B14F-4D97-AF65-F5344CB8AC3E}">
        <p14:creationId xmlns="" xmlns:p14="http://schemas.microsoft.com/office/powerpoint/2010/main" val="3892776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fld id="{53658391-8C8D-4FC9-991D-B7BA0AEC1DBF}" type="datetimeFigureOut">
              <a:rPr lang="ru-RU" smtClean="0"/>
              <a:pPr/>
              <a:t>10.11.2018</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D77B143D-E926-43C5-8167-B440F8D4C1A4}" type="slidenum">
              <a:rPr lang="ru-RU" smtClean="0"/>
              <a:pPr/>
              <a:t>‹#›</a:t>
            </a:fld>
            <a:endParaRPr lang="ru-RU"/>
          </a:p>
        </p:txBody>
      </p:sp>
    </p:spTree>
    <p:extLst>
      <p:ext uri="{BB962C8B-B14F-4D97-AF65-F5344CB8AC3E}">
        <p14:creationId xmlns="" xmlns:p14="http://schemas.microsoft.com/office/powerpoint/2010/main" val="35786379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53658391-8C8D-4FC9-991D-B7BA0AEC1DBF}" type="datetimeFigureOut">
              <a:rPr lang="ru-RU" smtClean="0"/>
              <a:pPr/>
              <a:t>10.11.2018</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D77B143D-E926-43C5-8167-B440F8D4C1A4}" type="slidenum">
              <a:rPr lang="ru-RU" smtClean="0"/>
              <a:pPr/>
              <a:t>‹#›</a:t>
            </a:fld>
            <a:endParaRPr lang="ru-RU"/>
          </a:p>
        </p:txBody>
      </p:sp>
    </p:spTree>
    <p:extLst>
      <p:ext uri="{BB962C8B-B14F-4D97-AF65-F5344CB8AC3E}">
        <p14:creationId xmlns="" xmlns:p14="http://schemas.microsoft.com/office/powerpoint/2010/main" val="4176401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fld id="{53658391-8C8D-4FC9-991D-B7BA0AEC1DBF}" type="datetimeFigureOut">
              <a:rPr lang="ru-RU" smtClean="0"/>
              <a:pPr/>
              <a:t>10.11.2018</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D77B143D-E926-43C5-8167-B440F8D4C1A4}" type="slidenum">
              <a:rPr lang="ru-RU" smtClean="0"/>
              <a:pPr/>
              <a:t>‹#›</a:t>
            </a:fld>
            <a:endParaRPr lang="ru-RU"/>
          </a:p>
        </p:txBody>
      </p:sp>
    </p:spTree>
    <p:extLst>
      <p:ext uri="{BB962C8B-B14F-4D97-AF65-F5344CB8AC3E}">
        <p14:creationId xmlns="" xmlns:p14="http://schemas.microsoft.com/office/powerpoint/2010/main" val="41032802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3658391-8C8D-4FC9-991D-B7BA0AEC1DBF}" type="datetimeFigureOut">
              <a:rPr lang="ru-RU" smtClean="0"/>
              <a:pPr/>
              <a:t>10.11.2018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77B143D-E926-43C5-8167-B440F8D4C1A4}" type="slidenum">
              <a:rPr lang="ru-RU" smtClean="0"/>
              <a:pPr/>
              <a:t>‹#›</a:t>
            </a:fld>
            <a:endParaRPr lang="ru-RU"/>
          </a:p>
        </p:txBody>
      </p:sp>
    </p:spTree>
    <p:extLst>
      <p:ext uri="{BB962C8B-B14F-4D97-AF65-F5344CB8AC3E}">
        <p14:creationId xmlns="" xmlns:p14="http://schemas.microsoft.com/office/powerpoint/2010/main" val="27437545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cstate="print">
            <a:extLst>
              <a:ext uri="{28A0092B-C50C-407E-A947-70E740481C1C}">
                <a14:useLocalDpi xmlns=""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cstate="print">
            <a:extLst>
              <a:ext uri="{28A0092B-C50C-407E-A947-70E740481C1C}">
                <a14:useLocalDpi xmlns=""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cstate="print">
            <a:extLst>
              <a:ext uri="{28A0092B-C50C-407E-A947-70E740481C1C}">
                <a14:useLocalDpi xmlns=""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cstate="print">
            <a:extLst>
              <a:ext uri="{28A0092B-C50C-407E-A947-70E740481C1C}">
                <a14:useLocalDpi xmlns=""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53658391-8C8D-4FC9-991D-B7BA0AEC1DBF}" type="datetimeFigureOut">
              <a:rPr lang="ru-RU" smtClean="0"/>
              <a:pPr/>
              <a:t>10.11.2018</a:t>
            </a:fld>
            <a:endParaRPr lang="ru-RU"/>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77B143D-E926-43C5-8167-B440F8D4C1A4}" type="slidenum">
              <a:rPr lang="ru-RU" smtClean="0"/>
              <a:pPr/>
              <a:t>‹#›</a:t>
            </a:fld>
            <a:endParaRPr lang="ru-RU"/>
          </a:p>
        </p:txBody>
      </p:sp>
    </p:spTree>
    <p:extLst>
      <p:ext uri="{BB962C8B-B14F-4D97-AF65-F5344CB8AC3E}">
        <p14:creationId xmlns="" xmlns:p14="http://schemas.microsoft.com/office/powerpoint/2010/main" val="4130169929"/>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1173018"/>
            <a:ext cx="12192000" cy="2198255"/>
          </a:xfrm>
        </p:spPr>
        <p:txBody>
          <a:bodyPr>
            <a:normAutofit fontScale="90000"/>
          </a:bodyPr>
          <a:lstStyle/>
          <a:p>
            <a:pPr algn="ctr"/>
            <a:r>
              <a:rPr lang="ru-RU" sz="2700" b="1" dirty="0" smtClean="0">
                <a:effectLst>
                  <a:outerShdw blurRad="38100" dist="38100" dir="2700000" algn="tl">
                    <a:srgbClr val="000000">
                      <a:alpha val="43137"/>
                    </a:srgbClr>
                  </a:outerShdw>
                </a:effectLst>
              </a:rPr>
              <a:t>Мастер-класс: «Внеурочная </a:t>
            </a:r>
            <a:r>
              <a:rPr lang="ru-RU" sz="2700" b="1" dirty="0">
                <a:effectLst>
                  <a:outerShdw blurRad="38100" dist="38100" dir="2700000" algn="tl">
                    <a:srgbClr val="000000">
                      <a:alpha val="43137"/>
                    </a:srgbClr>
                  </a:outerShdw>
                </a:effectLst>
              </a:rPr>
              <a:t>деятельность в обучении </a:t>
            </a:r>
            <a:r>
              <a:rPr lang="ru-RU" sz="2700" b="1" dirty="0" smtClean="0">
                <a:effectLst>
                  <a:outerShdw blurRad="38100" dist="38100" dir="2700000" algn="tl">
                    <a:srgbClr val="000000">
                      <a:alpha val="43137"/>
                    </a:srgbClr>
                  </a:outerShdw>
                </a:effectLst>
              </a:rPr>
              <a:t>учащихся</a:t>
            </a:r>
            <a:r>
              <a:rPr lang="en-US" sz="2700" b="1" dirty="0" smtClean="0">
                <a:effectLst>
                  <a:outerShdw blurRad="38100" dist="38100" dir="2700000" algn="tl">
                    <a:srgbClr val="000000">
                      <a:alpha val="43137"/>
                    </a:srgbClr>
                  </a:outerShdw>
                </a:effectLst>
              </a:rPr>
              <a:t/>
            </a:r>
            <a:br>
              <a:rPr lang="en-US" sz="2700" b="1" dirty="0" smtClean="0">
                <a:effectLst>
                  <a:outerShdw blurRad="38100" dist="38100" dir="2700000" algn="tl">
                    <a:srgbClr val="000000">
                      <a:alpha val="43137"/>
                    </a:srgbClr>
                  </a:outerShdw>
                </a:effectLst>
              </a:rPr>
            </a:br>
            <a:r>
              <a:rPr lang="ru-RU" sz="2700" b="1" dirty="0" smtClean="0">
                <a:effectLst>
                  <a:outerShdw blurRad="38100" dist="38100" dir="2700000" algn="tl">
                    <a:srgbClr val="000000">
                      <a:alpha val="43137"/>
                    </a:srgbClr>
                  </a:outerShdw>
                </a:effectLst>
              </a:rPr>
              <a:t>по </a:t>
            </a:r>
            <a:r>
              <a:rPr lang="ru-RU" sz="2700" b="1" dirty="0">
                <a:effectLst>
                  <a:outerShdw blurRad="38100" dist="38100" dir="2700000" algn="tl">
                    <a:srgbClr val="000000">
                      <a:alpha val="43137"/>
                    </a:srgbClr>
                  </a:outerShdw>
                </a:effectLst>
              </a:rPr>
              <a:t>предмету «иностранный язык» </a:t>
            </a:r>
            <a:r>
              <a:rPr lang="en-US" sz="2700" b="1" dirty="0">
                <a:effectLst>
                  <a:outerShdw blurRad="38100" dist="38100" dir="2700000" algn="tl">
                    <a:srgbClr val="000000">
                      <a:alpha val="43137"/>
                    </a:srgbClr>
                  </a:outerShdw>
                </a:effectLst>
              </a:rPr>
              <a:t/>
            </a:r>
            <a:br>
              <a:rPr lang="en-US" sz="2700" b="1" dirty="0">
                <a:effectLst>
                  <a:outerShdw blurRad="38100" dist="38100" dir="2700000" algn="tl">
                    <a:srgbClr val="000000">
                      <a:alpha val="43137"/>
                    </a:srgbClr>
                  </a:outerShdw>
                </a:effectLst>
              </a:rPr>
            </a:br>
            <a:r>
              <a:rPr lang="ru-RU" sz="2700" b="1" dirty="0" smtClean="0">
                <a:effectLst>
                  <a:outerShdw blurRad="38100" dist="38100" dir="2700000" algn="tl">
                    <a:srgbClr val="000000">
                      <a:alpha val="43137"/>
                    </a:srgbClr>
                  </a:outerShdw>
                </a:effectLst>
              </a:rPr>
              <a:t>в </a:t>
            </a:r>
            <a:r>
              <a:rPr lang="ru-RU" sz="2700" b="1" dirty="0">
                <a:effectLst>
                  <a:outerShdw blurRad="38100" dist="38100" dir="2700000" algn="tl">
                    <a:srgbClr val="000000">
                      <a:alpha val="43137"/>
                    </a:srgbClr>
                  </a:outerShdw>
                </a:effectLst>
              </a:rPr>
              <a:t>общеобразовательной школе </a:t>
            </a:r>
            <a:r>
              <a:rPr lang="ru-RU" sz="2700" dirty="0">
                <a:effectLst>
                  <a:outerShdw blurRad="38100" dist="38100" dir="2700000" algn="tl">
                    <a:srgbClr val="000000">
                      <a:alpha val="43137"/>
                    </a:srgbClr>
                  </a:outerShdw>
                </a:effectLst>
              </a:rPr>
              <a:t/>
            </a:r>
            <a:br>
              <a:rPr lang="ru-RU" sz="2700" dirty="0">
                <a:effectLst>
                  <a:outerShdw blurRad="38100" dist="38100" dir="2700000" algn="tl">
                    <a:srgbClr val="000000">
                      <a:alpha val="43137"/>
                    </a:srgbClr>
                  </a:outerShdw>
                </a:effectLst>
              </a:rPr>
            </a:br>
            <a:r>
              <a:rPr lang="ru-RU" sz="2700" b="1" dirty="0">
                <a:effectLst>
                  <a:outerShdw blurRad="38100" dist="38100" dir="2700000" algn="tl">
                    <a:srgbClr val="000000">
                      <a:alpha val="43137"/>
                    </a:srgbClr>
                  </a:outerShdw>
                </a:effectLst>
              </a:rPr>
              <a:t>согласно Федеральному базисному учебному плану </a:t>
            </a:r>
            <a:r>
              <a:rPr lang="ru-RU" sz="2700" b="1" dirty="0" smtClean="0">
                <a:effectLst>
                  <a:outerShdw blurRad="38100" dist="38100" dir="2700000" algn="tl">
                    <a:srgbClr val="000000">
                      <a:alpha val="43137"/>
                    </a:srgbClr>
                  </a:outerShdw>
                </a:effectLst>
              </a:rPr>
              <a:t/>
            </a:r>
            <a:br>
              <a:rPr lang="ru-RU" sz="2700" b="1" dirty="0" smtClean="0">
                <a:effectLst>
                  <a:outerShdw blurRad="38100" dist="38100" dir="2700000" algn="tl">
                    <a:srgbClr val="000000">
                      <a:alpha val="43137"/>
                    </a:srgbClr>
                  </a:outerShdw>
                </a:effectLst>
              </a:rPr>
            </a:br>
            <a:r>
              <a:rPr lang="ru-RU" sz="2700" b="1" dirty="0" smtClean="0">
                <a:effectLst>
                  <a:outerShdw blurRad="38100" dist="38100" dir="2700000" algn="tl">
                    <a:srgbClr val="000000">
                      <a:alpha val="43137"/>
                    </a:srgbClr>
                  </a:outerShdw>
                </a:effectLst>
              </a:rPr>
              <a:t>для </a:t>
            </a:r>
            <a:r>
              <a:rPr lang="ru-RU" sz="2700" b="1" dirty="0">
                <a:effectLst>
                  <a:outerShdw blurRad="38100" dist="38100" dir="2700000" algn="tl">
                    <a:srgbClr val="000000">
                      <a:alpha val="43137"/>
                    </a:srgbClr>
                  </a:outerShdw>
                </a:effectLst>
              </a:rPr>
              <a:t>общеобразовательных школ Российской </a:t>
            </a:r>
            <a:r>
              <a:rPr lang="ru-RU" sz="2700" b="1" dirty="0" smtClean="0">
                <a:effectLst>
                  <a:outerShdw blurRad="38100" dist="38100" dir="2700000" algn="tl">
                    <a:srgbClr val="000000">
                      <a:alpha val="43137"/>
                    </a:srgbClr>
                  </a:outerShdw>
                </a:effectLst>
              </a:rPr>
              <a:t>Федерации»</a:t>
            </a:r>
            <a:r>
              <a:rPr lang="ru-RU" sz="2000" dirty="0">
                <a:effectLst>
                  <a:outerShdw blurRad="38100" dist="38100" dir="2700000" algn="tl">
                    <a:srgbClr val="000000">
                      <a:alpha val="43137"/>
                    </a:srgbClr>
                  </a:outerShdw>
                </a:effectLst>
              </a:rPr>
              <a:t/>
            </a:r>
            <a:br>
              <a:rPr lang="ru-RU" sz="2000" dirty="0">
                <a:effectLst>
                  <a:outerShdw blurRad="38100" dist="38100" dir="2700000" algn="tl">
                    <a:srgbClr val="000000">
                      <a:alpha val="43137"/>
                    </a:srgbClr>
                  </a:outerShdw>
                </a:effectLst>
              </a:rPr>
            </a:br>
            <a:endParaRPr lang="ru-RU" sz="2000" dirty="0">
              <a:effectLst>
                <a:outerShdw blurRad="38100" dist="38100" dir="2700000" algn="tl">
                  <a:srgbClr val="000000">
                    <a:alpha val="43137"/>
                  </a:srgbClr>
                </a:outerShdw>
              </a:effectLst>
            </a:endParaRPr>
          </a:p>
        </p:txBody>
      </p:sp>
      <p:sp>
        <p:nvSpPr>
          <p:cNvPr id="3" name="Подзаголовок 2"/>
          <p:cNvSpPr>
            <a:spLocks noGrp="1"/>
          </p:cNvSpPr>
          <p:nvPr>
            <p:ph type="subTitle" idx="1"/>
          </p:nvPr>
        </p:nvSpPr>
        <p:spPr>
          <a:xfrm>
            <a:off x="4969573" y="5948219"/>
            <a:ext cx="2244027" cy="480291"/>
          </a:xfrm>
        </p:spPr>
        <p:txBody>
          <a:bodyPr>
            <a:normAutofit/>
          </a:bodyPr>
          <a:lstStyle/>
          <a:p>
            <a:r>
              <a:rPr lang="ru-RU" b="1" cap="none" dirty="0" smtClean="0">
                <a:solidFill>
                  <a:schemeClr val="tx1"/>
                </a:solidFill>
                <a:effectLst>
                  <a:outerShdw blurRad="38100" dist="38100" dir="2700000" algn="tl">
                    <a:srgbClr val="000000">
                      <a:alpha val="43137"/>
                    </a:srgbClr>
                  </a:outerShdw>
                </a:effectLst>
              </a:rPr>
              <a:t>Октябрь, 2017</a:t>
            </a:r>
            <a:endParaRPr lang="ru-RU" b="1" cap="none" dirty="0">
              <a:solidFill>
                <a:schemeClr val="tx1"/>
              </a:solidFill>
              <a:effectLst>
                <a:outerShdw blurRad="38100" dist="38100" dir="2700000" algn="tl">
                  <a:srgbClr val="000000">
                    <a:alpha val="43137"/>
                  </a:srgbClr>
                </a:outerShdw>
              </a:effectLst>
            </a:endParaRPr>
          </a:p>
        </p:txBody>
      </p:sp>
      <p:sp>
        <p:nvSpPr>
          <p:cNvPr id="5" name="Прямоугольник 4"/>
          <p:cNvSpPr/>
          <p:nvPr/>
        </p:nvSpPr>
        <p:spPr>
          <a:xfrm>
            <a:off x="5921664" y="3691443"/>
            <a:ext cx="6096000" cy="2677656"/>
          </a:xfrm>
          <a:prstGeom prst="rect">
            <a:avLst/>
          </a:prstGeom>
        </p:spPr>
        <p:txBody>
          <a:bodyPr>
            <a:spAutoFit/>
          </a:bodyPr>
          <a:lstStyle/>
          <a:p>
            <a:pPr algn="ctr">
              <a:lnSpc>
                <a:spcPct val="150000"/>
              </a:lnSpc>
              <a:spcAft>
                <a:spcPts val="0"/>
              </a:spcAft>
            </a:pPr>
            <a:r>
              <a:rPr lang="ru-RU" b="1" dirty="0" smtClean="0">
                <a:effectLst>
                  <a:outerShdw blurRad="38100" dist="38100" dir="2700000" algn="tl">
                    <a:srgbClr val="000000">
                      <a:alpha val="43137"/>
                    </a:srgbClr>
                  </a:outerShdw>
                </a:effectLst>
                <a:latin typeface="+mj-lt"/>
                <a:ea typeface="Calibri" panose="020F0502020204030204" pitchFamily="34" charset="0"/>
                <a:cs typeface="Times New Roman" panose="02020603050405020304" pitchFamily="18" charset="0"/>
              </a:rPr>
              <a:t>Учитель: Клюева И.Д</a:t>
            </a:r>
            <a:r>
              <a:rPr lang="en-US" b="1" dirty="0" smtClean="0">
                <a:effectLst>
                  <a:outerShdw blurRad="38100" dist="38100" dir="2700000" algn="tl">
                    <a:srgbClr val="000000">
                      <a:alpha val="43137"/>
                    </a:srgbClr>
                  </a:outerShdw>
                </a:effectLst>
                <a:latin typeface="+mj-lt"/>
                <a:ea typeface="Calibri" panose="020F0502020204030204" pitchFamily="34" charset="0"/>
                <a:cs typeface="Times New Roman" panose="02020603050405020304" pitchFamily="18" charset="0"/>
              </a:rPr>
              <a:t>.,</a:t>
            </a:r>
          </a:p>
          <a:p>
            <a:pPr algn="ctr">
              <a:lnSpc>
                <a:spcPct val="150000"/>
              </a:lnSpc>
            </a:pPr>
            <a:r>
              <a:rPr lang="ru-RU" b="1" dirty="0" smtClean="0">
                <a:effectLst>
                  <a:outerShdw blurRad="38100" dist="38100" dir="2700000" algn="tl">
                    <a:srgbClr val="000000">
                      <a:alpha val="43137"/>
                    </a:srgbClr>
                  </a:outerShdw>
                </a:effectLst>
                <a:latin typeface="+mj-lt"/>
                <a:ea typeface="Calibri" panose="020F0502020204030204" pitchFamily="34" charset="0"/>
                <a:cs typeface="Times New Roman" panose="02020603050405020304" pitchFamily="18" charset="0"/>
              </a:rPr>
              <a:t>МАОУ «Средняя общеобразовательная школа №2 с углубленным изучением отдельных предметов г.Улан-Удэ»</a:t>
            </a:r>
            <a:endParaRPr lang="ru-RU" dirty="0" smtClean="0">
              <a:effectLst>
                <a:outerShdw blurRad="38100" dist="38100" dir="2700000" algn="tl">
                  <a:srgbClr val="000000">
                    <a:alpha val="43137"/>
                  </a:srgbClr>
                </a:outerShdw>
              </a:effectLst>
              <a:latin typeface="+mj-lt"/>
              <a:ea typeface="Calibri" panose="020F0502020204030204" pitchFamily="34" charset="0"/>
              <a:cs typeface="Times New Roman" panose="02020603050405020304" pitchFamily="18" charset="0"/>
            </a:endParaRPr>
          </a:p>
          <a:p>
            <a:pPr algn="ctr">
              <a:lnSpc>
                <a:spcPct val="150000"/>
              </a:lnSpc>
              <a:spcAft>
                <a:spcPts val="0"/>
              </a:spcAft>
            </a:pPr>
            <a:endParaRPr lang="ru-RU" sz="2000" b="1" dirty="0" smtClean="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50000"/>
              </a:lnSpc>
              <a:spcAft>
                <a:spcPts val="0"/>
              </a:spcAft>
            </a:pPr>
            <a:endParaRPr lang="ru-RU" sz="20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Прямоугольник 5"/>
          <p:cNvSpPr/>
          <p:nvPr/>
        </p:nvSpPr>
        <p:spPr>
          <a:xfrm>
            <a:off x="1790700" y="158234"/>
            <a:ext cx="8318863" cy="769441"/>
          </a:xfrm>
          <a:prstGeom prst="rect">
            <a:avLst/>
          </a:prstGeom>
        </p:spPr>
        <p:txBody>
          <a:bodyPr wrap="square">
            <a:spAutoFit/>
          </a:bodyPr>
          <a:lstStyle/>
          <a:p>
            <a:pPr algn="ctr"/>
            <a:r>
              <a:rPr lang="ru-RU" sz="2400" b="1" dirty="0" smtClean="0"/>
              <a:t> </a:t>
            </a:r>
            <a:r>
              <a:rPr lang="ru-RU" sz="2000" b="1" dirty="0" smtClean="0"/>
              <a:t>ГАУ ДПО РБ «БУРЯТСКИЙ РЕСПУБЛИКАНСКИЙ ИНСТИТУТ ОБРАЗОВАТЕЛЬНОЙ ПОЛИТИКИ» </a:t>
            </a:r>
            <a:endParaRPr lang="ru-RU" sz="2000" b="1" dirty="0"/>
          </a:p>
        </p:txBody>
      </p:sp>
    </p:spTree>
    <p:extLst>
      <p:ext uri="{BB962C8B-B14F-4D97-AF65-F5344CB8AC3E}">
        <p14:creationId xmlns="" xmlns:p14="http://schemas.microsoft.com/office/powerpoint/2010/main" val="16616006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79347" y="184863"/>
            <a:ext cx="9404723" cy="1400530"/>
          </a:xfrm>
        </p:spPr>
        <p:txBody>
          <a:bodyPr/>
          <a:lstStyle/>
          <a:p>
            <a:r>
              <a:rPr lang="ru-RU" sz="3200" b="1" dirty="0">
                <a:effectLst>
                  <a:outerShdw blurRad="38100" dist="38100" dir="2700000" algn="tl">
                    <a:srgbClr val="000000">
                      <a:alpha val="43137"/>
                    </a:srgbClr>
                  </a:outerShdw>
                </a:effectLst>
              </a:rPr>
              <a:t>Виды внеурочной деятельности</a:t>
            </a:r>
            <a:r>
              <a:rPr lang="ru-RU" dirty="0"/>
              <a:t/>
            </a:r>
            <a:br>
              <a:rPr lang="ru-RU" dirty="0"/>
            </a:br>
            <a:endParaRPr lang="ru-RU" dirty="0"/>
          </a:p>
        </p:txBody>
      </p:sp>
      <p:sp>
        <p:nvSpPr>
          <p:cNvPr id="3" name="Объект 2"/>
          <p:cNvSpPr>
            <a:spLocks noGrp="1"/>
          </p:cNvSpPr>
          <p:nvPr>
            <p:ph idx="1"/>
          </p:nvPr>
        </p:nvSpPr>
        <p:spPr>
          <a:xfrm>
            <a:off x="517237" y="1173018"/>
            <a:ext cx="10631054" cy="5149272"/>
          </a:xfrm>
        </p:spPr>
        <p:txBody>
          <a:bodyPr/>
          <a:lstStyle/>
          <a:p>
            <a:r>
              <a:rPr lang="ru-RU" sz="2400" b="1" dirty="0">
                <a:effectLst>
                  <a:outerShdw blurRad="38100" dist="38100" dir="2700000" algn="tl">
                    <a:srgbClr val="000000">
                      <a:alpha val="43137"/>
                    </a:srgbClr>
                  </a:outerShdw>
                </a:effectLst>
              </a:rPr>
              <a:t>Создатели методического конструктора внеурочной деятельности Д.В. Григорьев и П.В. Степанов считают, что в школе целесообразно культивировать такие виды деятельности:</a:t>
            </a:r>
          </a:p>
          <a:p>
            <a:r>
              <a:rPr lang="ru-RU" sz="2400" b="1" dirty="0">
                <a:effectLst>
                  <a:outerShdw blurRad="38100" dist="38100" dir="2700000" algn="tl">
                    <a:srgbClr val="000000">
                      <a:alpha val="43137"/>
                    </a:srgbClr>
                  </a:outerShdw>
                </a:effectLst>
              </a:rPr>
              <a:t>1)     игровую деятельность;</a:t>
            </a:r>
          </a:p>
          <a:p>
            <a:r>
              <a:rPr lang="ru-RU" sz="2400" b="1" dirty="0">
                <a:effectLst>
                  <a:outerShdw blurRad="38100" dist="38100" dir="2700000" algn="tl">
                    <a:srgbClr val="000000">
                      <a:alpha val="43137"/>
                    </a:srgbClr>
                  </a:outerShdw>
                </a:effectLst>
              </a:rPr>
              <a:t>2)     познавательную деятельность;</a:t>
            </a:r>
          </a:p>
          <a:p>
            <a:r>
              <a:rPr lang="ru-RU" sz="2400" b="1" dirty="0">
                <a:effectLst>
                  <a:outerShdw blurRad="38100" dist="38100" dir="2700000" algn="tl">
                    <a:srgbClr val="000000">
                      <a:alpha val="43137"/>
                    </a:srgbClr>
                  </a:outerShdw>
                </a:effectLst>
              </a:rPr>
              <a:t>3)     проблемно-ценностное общение;</a:t>
            </a:r>
          </a:p>
          <a:p>
            <a:r>
              <a:rPr lang="ru-RU" sz="2400" b="1" dirty="0">
                <a:effectLst>
                  <a:outerShdw blurRad="38100" dist="38100" dir="2700000" algn="tl">
                    <a:srgbClr val="000000">
                      <a:alpha val="43137"/>
                    </a:srgbClr>
                  </a:outerShdw>
                </a:effectLst>
              </a:rPr>
              <a:t>4)     досугово-развлекательную деятельность (досуговое общение);</a:t>
            </a:r>
          </a:p>
          <a:p>
            <a:r>
              <a:rPr lang="ru-RU" sz="2400" b="1" dirty="0">
                <a:effectLst>
                  <a:outerShdw blurRad="38100" dist="38100" dir="2700000" algn="tl">
                    <a:srgbClr val="000000">
                      <a:alpha val="43137"/>
                    </a:srgbClr>
                  </a:outerShdw>
                </a:effectLst>
              </a:rPr>
              <a:t>5)     художественное творчество;</a:t>
            </a:r>
          </a:p>
          <a:p>
            <a:r>
              <a:rPr lang="ru-RU" sz="2400" b="1" dirty="0">
                <a:effectLst>
                  <a:outerShdw blurRad="38100" dist="38100" dir="2700000" algn="tl">
                    <a:srgbClr val="000000">
                      <a:alpha val="43137"/>
                    </a:srgbClr>
                  </a:outerShdw>
                </a:effectLst>
              </a:rPr>
              <a:t>6)     туристско-краеведческую деятельность.</a:t>
            </a:r>
          </a:p>
          <a:p>
            <a:pPr marL="0" indent="0">
              <a:buNone/>
            </a:pPr>
            <a:endParaRPr lang="ru-RU" dirty="0"/>
          </a:p>
        </p:txBody>
      </p:sp>
    </p:spTree>
    <p:extLst>
      <p:ext uri="{BB962C8B-B14F-4D97-AF65-F5344CB8AC3E}">
        <p14:creationId xmlns="" xmlns:p14="http://schemas.microsoft.com/office/powerpoint/2010/main" val="3555116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2192000" cy="655647"/>
          </a:xfrm>
        </p:spPr>
        <p:txBody>
          <a:bodyPr/>
          <a:lstStyle/>
          <a:p>
            <a:pPr algn="ctr"/>
            <a:r>
              <a:rPr lang="ru-RU" sz="3200" b="1" dirty="0">
                <a:effectLst>
                  <a:outerShdw blurRad="38100" dist="38100" dir="2700000" algn="tl">
                    <a:srgbClr val="000000">
                      <a:alpha val="43137"/>
                    </a:srgbClr>
                  </a:outerShdw>
                </a:effectLst>
              </a:rPr>
              <a:t>Формы внеурочной деятельности по английскому языку </a:t>
            </a:r>
            <a:endParaRPr lang="ru-RU" sz="32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350983" y="748011"/>
            <a:ext cx="11841017" cy="5929880"/>
          </a:xfrm>
        </p:spPr>
        <p:txBody>
          <a:bodyPr>
            <a:noAutofit/>
          </a:bodyPr>
          <a:lstStyle/>
          <a:p>
            <a:r>
              <a:rPr lang="ru-RU" sz="2400" b="1" dirty="0">
                <a:effectLst>
                  <a:outerShdw blurRad="38100" dist="38100" dir="2700000" algn="tl">
                    <a:srgbClr val="000000">
                      <a:alpha val="43137"/>
                    </a:srgbClr>
                  </a:outerShdw>
                </a:effectLst>
              </a:rPr>
              <a:t>Индивидуальная внеурочная работа осуществляется с отдельными учениками и заключается в подготовке сообщений или докладов о стране изучаемого языка, о важных событиях и датах, а также о знаменитых людях</a:t>
            </a:r>
            <a:r>
              <a:rPr lang="ru-RU" sz="2400" b="1" dirty="0" smtClean="0">
                <a:effectLst>
                  <a:outerShdw blurRad="38100" dist="38100" dir="2700000" algn="tl">
                    <a:srgbClr val="000000">
                      <a:alpha val="43137"/>
                    </a:srgbClr>
                  </a:outerShdw>
                </a:effectLst>
              </a:rPr>
              <a:t>.</a:t>
            </a:r>
          </a:p>
          <a:p>
            <a:r>
              <a:rPr lang="ru-RU" sz="2400" b="1" dirty="0">
                <a:effectLst>
                  <a:outerShdw blurRad="38100" dist="38100" dir="2700000" algn="tl">
                    <a:srgbClr val="000000">
                      <a:alpha val="43137"/>
                    </a:srgbClr>
                  </a:outerShdw>
                </a:effectLst>
              </a:rPr>
              <a:t>Групповая форма внеурочной деятельности имеет четкую организационную структуру и постоянный состав учеников, объединенных общими интересами. </a:t>
            </a:r>
            <a:endParaRPr lang="ru-RU" sz="2400" b="1" dirty="0" smtClean="0">
              <a:effectLst>
                <a:outerShdw blurRad="38100" dist="38100" dir="2700000" algn="tl">
                  <a:srgbClr val="000000">
                    <a:alpha val="43137"/>
                  </a:srgbClr>
                </a:outerShdw>
              </a:effectLst>
            </a:endParaRPr>
          </a:p>
          <a:p>
            <a:r>
              <a:rPr lang="ru-RU" sz="2400" b="1" dirty="0" smtClean="0">
                <a:effectLst>
                  <a:outerShdw blurRad="38100" dist="38100" dir="2700000" algn="tl">
                    <a:srgbClr val="000000">
                      <a:alpha val="43137"/>
                    </a:srgbClr>
                  </a:outerShdw>
                </a:effectLst>
              </a:rPr>
              <a:t>Работа </a:t>
            </a:r>
            <a:r>
              <a:rPr lang="ru-RU" sz="2400" b="1" dirty="0">
                <a:effectLst>
                  <a:outerShdw blurRad="38100" dist="38100" dir="2700000" algn="tl">
                    <a:srgbClr val="000000">
                      <a:alpha val="43137"/>
                    </a:srgbClr>
                  </a:outerShdw>
                </a:effectLst>
              </a:rPr>
              <a:t>в малых группах — это одна из самых популярных стратегий, так как она дает всем учащимся (в том числе и стеснительным) возможность участвовать в работе, практиковать навыки сотрудничества, межличностного </a:t>
            </a:r>
            <a:r>
              <a:rPr lang="ru-RU" sz="2400" b="1" dirty="0" smtClean="0">
                <a:effectLst>
                  <a:outerShdw blurRad="38100" dist="38100" dir="2700000" algn="tl">
                    <a:srgbClr val="000000">
                      <a:alpha val="43137"/>
                    </a:srgbClr>
                  </a:outerShdw>
                </a:effectLst>
              </a:rPr>
              <a:t>общения.</a:t>
            </a:r>
          </a:p>
          <a:p>
            <a:r>
              <a:rPr lang="ru-RU" sz="2400" b="1" dirty="0">
                <a:effectLst>
                  <a:outerShdw blurRad="38100" dist="38100" dir="2700000" algn="tl">
                    <a:srgbClr val="000000">
                      <a:alpha val="43137"/>
                    </a:srgbClr>
                  </a:outerShdw>
                </a:effectLst>
              </a:rPr>
              <a:t>М</a:t>
            </a:r>
            <a:r>
              <a:rPr lang="ru-RU" sz="2400" b="1" dirty="0" smtClean="0">
                <a:effectLst>
                  <a:outerShdw blurRad="38100" dist="38100" dir="2700000" algn="tl">
                    <a:srgbClr val="000000">
                      <a:alpha val="43137"/>
                    </a:srgbClr>
                  </a:outerShdw>
                </a:effectLst>
              </a:rPr>
              <a:t>ассовая форма </a:t>
            </a:r>
            <a:r>
              <a:rPr lang="ru-RU" sz="2400" b="1" dirty="0">
                <a:effectLst>
                  <a:outerShdw blurRad="38100" dist="38100" dir="2700000" algn="tl">
                    <a:srgbClr val="000000">
                      <a:alpha val="43137"/>
                    </a:srgbClr>
                  </a:outerShdw>
                </a:effectLst>
              </a:rPr>
              <a:t>внеурочной деятельности, у </a:t>
            </a:r>
            <a:r>
              <a:rPr lang="ru-RU" sz="2400" b="1" dirty="0" smtClean="0">
                <a:effectLst>
                  <a:outerShdw blurRad="38100" dist="38100" dir="2700000" algn="tl">
                    <a:srgbClr val="000000">
                      <a:alpha val="43137"/>
                    </a:srgbClr>
                  </a:outerShdw>
                </a:effectLst>
              </a:rPr>
              <a:t>неё </a:t>
            </a:r>
            <a:r>
              <a:rPr lang="ru-RU" sz="2400" b="1" dirty="0">
                <a:effectLst>
                  <a:outerShdw blurRad="38100" dist="38100" dir="2700000" algn="tl">
                    <a:srgbClr val="000000">
                      <a:alpha val="43137"/>
                    </a:srgbClr>
                  </a:outerShdw>
                </a:effectLst>
              </a:rPr>
              <a:t>нет четкой организационной структуры. К </a:t>
            </a:r>
            <a:r>
              <a:rPr lang="ru-RU" sz="2400" b="1" dirty="0" smtClean="0">
                <a:effectLst>
                  <a:outerShdw blurRad="38100" dist="38100" dir="2700000" algn="tl">
                    <a:srgbClr val="000000">
                      <a:alpha val="43137"/>
                    </a:srgbClr>
                  </a:outerShdw>
                </a:effectLst>
              </a:rPr>
              <a:t>неё </a:t>
            </a:r>
            <a:r>
              <a:rPr lang="ru-RU" sz="2400" b="1" dirty="0">
                <a:effectLst>
                  <a:outerShdw blurRad="38100" dist="38100" dir="2700000" algn="tl">
                    <a:srgbClr val="000000">
                      <a:alpha val="43137"/>
                    </a:srgbClr>
                  </a:outerShdw>
                </a:effectLst>
              </a:rPr>
              <a:t>относятся фестивали, вечера художественной самодеятельности, карнавалы, конкурсы и тематические вечера. </a:t>
            </a:r>
          </a:p>
          <a:p>
            <a:endParaRPr lang="ru-RU" sz="2400" dirty="0"/>
          </a:p>
        </p:txBody>
      </p:sp>
    </p:spTree>
    <p:extLst>
      <p:ext uri="{BB962C8B-B14F-4D97-AF65-F5344CB8AC3E}">
        <p14:creationId xmlns="" xmlns:p14="http://schemas.microsoft.com/office/powerpoint/2010/main" val="25708071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2192000" cy="1117600"/>
          </a:xfrm>
        </p:spPr>
        <p:txBody>
          <a:bodyPr/>
          <a:lstStyle/>
          <a:p>
            <a:r>
              <a:rPr lang="ru-RU" sz="3200" b="1" dirty="0">
                <a:effectLst>
                  <a:outerShdw blurRad="38100" dist="38100" dir="2700000" algn="tl">
                    <a:srgbClr val="000000">
                      <a:alpha val="43137"/>
                    </a:srgbClr>
                  </a:outerShdw>
                </a:effectLst>
              </a:rPr>
              <a:t>Современные образовательные технологии </a:t>
            </a:r>
            <a:r>
              <a:rPr lang="ru-RU" sz="3200" b="1" dirty="0" smtClean="0">
                <a:effectLst>
                  <a:outerShdw blurRad="38100" dist="38100" dir="2700000" algn="tl">
                    <a:srgbClr val="000000">
                      <a:alpha val="43137"/>
                    </a:srgbClr>
                  </a:outerShdw>
                </a:effectLst>
              </a:rPr>
              <a:t>в преподавании </a:t>
            </a:r>
            <a:r>
              <a:rPr lang="ru-RU" sz="3200" b="1" dirty="0">
                <a:effectLst>
                  <a:outerShdw blurRad="38100" dist="38100" dir="2700000" algn="tl">
                    <a:srgbClr val="000000">
                      <a:alpha val="43137"/>
                    </a:srgbClr>
                  </a:outerShdw>
                </a:effectLst>
              </a:rPr>
              <a:t>иностранного языка</a:t>
            </a:r>
            <a:endParaRPr lang="ru-RU" sz="32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295564" y="1203173"/>
            <a:ext cx="10926618" cy="5077554"/>
          </a:xfrm>
        </p:spPr>
        <p:txBody>
          <a:bodyPr>
            <a:normAutofit/>
          </a:bodyPr>
          <a:lstStyle/>
          <a:p>
            <a:r>
              <a:rPr lang="ru-RU" sz="2400" b="1" dirty="0">
                <a:effectLst>
                  <a:outerShdw blurRad="38100" dist="38100" dir="2700000" algn="tl">
                    <a:srgbClr val="000000">
                      <a:alpha val="43137"/>
                    </a:srgbClr>
                  </a:outerShdw>
                </a:effectLst>
              </a:rPr>
              <a:t>П</a:t>
            </a:r>
            <a:r>
              <a:rPr lang="ru-RU" sz="2400" b="1" dirty="0" smtClean="0">
                <a:effectLst>
                  <a:outerShdw blurRad="38100" dist="38100" dir="2700000" algn="tl">
                    <a:srgbClr val="000000">
                      <a:alpha val="43137"/>
                    </a:srgbClr>
                  </a:outerShdw>
                </a:effectLst>
              </a:rPr>
              <a:t>роектная методика - один из </a:t>
            </a:r>
            <a:r>
              <a:rPr lang="ru-RU" sz="2400" b="1" dirty="0">
                <a:effectLst>
                  <a:outerShdw blurRad="38100" dist="38100" dir="2700000" algn="tl">
                    <a:srgbClr val="000000">
                      <a:alpha val="43137"/>
                    </a:srgbClr>
                  </a:outerShdw>
                </a:effectLst>
              </a:rPr>
              <a:t>современных продуктивных творческих </a:t>
            </a:r>
            <a:r>
              <a:rPr lang="ru-RU" sz="2400" b="1" dirty="0" smtClean="0">
                <a:effectLst>
                  <a:outerShdw blurRad="38100" dist="38100" dir="2700000" algn="tl">
                    <a:srgbClr val="000000">
                      <a:alpha val="43137"/>
                    </a:srgbClr>
                  </a:outerShdw>
                </a:effectLst>
              </a:rPr>
              <a:t>подходов, предоставляющий </a:t>
            </a:r>
            <a:r>
              <a:rPr lang="ru-RU" sz="2400" b="1" dirty="0">
                <a:effectLst>
                  <a:outerShdw blurRad="38100" dist="38100" dir="2700000" algn="tl">
                    <a:srgbClr val="000000">
                      <a:alpha val="43137"/>
                    </a:srgbClr>
                  </a:outerShdw>
                </a:effectLst>
              </a:rPr>
              <a:t>учащимся возможности самостоятельного приобретения знаний в процессе решения практических задач или проблем, </a:t>
            </a:r>
            <a:r>
              <a:rPr lang="ru-RU" sz="2400" b="1" dirty="0" smtClean="0">
                <a:effectLst>
                  <a:outerShdw blurRad="38100" dist="38100" dir="2700000" algn="tl">
                    <a:srgbClr val="000000">
                      <a:alpha val="43137"/>
                    </a:srgbClr>
                  </a:outerShdw>
                </a:effectLst>
              </a:rPr>
              <a:t>требующих интеграции </a:t>
            </a:r>
            <a:r>
              <a:rPr lang="ru-RU" sz="2400" b="1" dirty="0">
                <a:effectLst>
                  <a:outerShdw blurRad="38100" dist="38100" dir="2700000" algn="tl">
                    <a:srgbClr val="000000">
                      <a:alpha val="43137"/>
                    </a:srgbClr>
                  </a:outerShdw>
                </a:effectLst>
              </a:rPr>
              <a:t>знаний из различных предметных </a:t>
            </a:r>
            <a:r>
              <a:rPr lang="ru-RU" sz="2400" b="1" dirty="0" smtClean="0">
                <a:effectLst>
                  <a:outerShdw blurRad="38100" dist="38100" dir="2700000" algn="tl">
                    <a:srgbClr val="000000">
                      <a:alpha val="43137"/>
                    </a:srgbClr>
                  </a:outerShdw>
                </a:effectLst>
              </a:rPr>
              <a:t>областей, является совокупностью исследовательских</a:t>
            </a:r>
            <a:r>
              <a:rPr lang="ru-RU" sz="2400" b="1" dirty="0">
                <a:effectLst>
                  <a:outerShdw blurRad="38100" dist="38100" dir="2700000" algn="tl">
                    <a:srgbClr val="000000">
                      <a:alpha val="43137"/>
                    </a:srgbClr>
                  </a:outerShdw>
                </a:effectLst>
              </a:rPr>
              <a:t>, поисковых, проблемных методов, творческих по своей сути. </a:t>
            </a:r>
            <a:endParaRPr lang="ru-RU" sz="2400" b="1" dirty="0" smtClean="0">
              <a:effectLst>
                <a:outerShdw blurRad="38100" dist="38100" dir="2700000" algn="tl">
                  <a:srgbClr val="000000">
                    <a:alpha val="43137"/>
                  </a:srgbClr>
                </a:outerShdw>
              </a:effectLst>
            </a:endParaRPr>
          </a:p>
          <a:p>
            <a:r>
              <a:rPr lang="ru-RU" sz="2400" b="1" dirty="0" smtClean="0">
                <a:effectLst>
                  <a:outerShdw blurRad="38100" dist="38100" dir="2700000" algn="tl">
                    <a:srgbClr val="000000">
                      <a:alpha val="43137"/>
                    </a:srgbClr>
                  </a:outerShdw>
                </a:effectLst>
              </a:rPr>
              <a:t>Данная </a:t>
            </a:r>
            <a:r>
              <a:rPr lang="ru-RU" sz="2400" b="1" dirty="0">
                <a:effectLst>
                  <a:outerShdw blurRad="38100" dist="38100" dir="2700000" algn="tl">
                    <a:srgbClr val="000000">
                      <a:alpha val="43137"/>
                    </a:srgbClr>
                  </a:outerShdw>
                </a:effectLst>
              </a:rPr>
              <a:t>технология способствует развитию творческих способностей учащихся и развивает их воображение и любознательность. В ходе подготовки проектов  раскрывается творческий и интеллектуальный потенциал учащихся. Метод проектов учит вести исследовательскую работу, работать в коллективе, вести дискуссию, решать проблемы.</a:t>
            </a:r>
          </a:p>
        </p:txBody>
      </p:sp>
    </p:spTree>
    <p:extLst>
      <p:ext uri="{BB962C8B-B14F-4D97-AF65-F5344CB8AC3E}">
        <p14:creationId xmlns="" xmlns:p14="http://schemas.microsoft.com/office/powerpoint/2010/main" val="477499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47711" y="388063"/>
            <a:ext cx="10271271" cy="1400530"/>
          </a:xfrm>
        </p:spPr>
        <p:txBody>
          <a:bodyPr/>
          <a:lstStyle/>
          <a:p>
            <a:r>
              <a:rPr lang="ru-RU" sz="3200" b="1" dirty="0">
                <a:effectLst>
                  <a:outerShdw blurRad="38100" dist="38100" dir="2700000" algn="tl">
                    <a:srgbClr val="000000">
                      <a:alpha val="43137"/>
                    </a:srgbClr>
                  </a:outerShdw>
                </a:effectLst>
              </a:rPr>
              <a:t>Технология развития критического мышления</a:t>
            </a:r>
            <a:endParaRPr lang="ru-RU" sz="32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443346" y="1088328"/>
            <a:ext cx="10427854" cy="5340181"/>
          </a:xfrm>
        </p:spPr>
        <p:txBody>
          <a:bodyPr>
            <a:noAutofit/>
          </a:bodyPr>
          <a:lstStyle/>
          <a:p>
            <a:r>
              <a:rPr lang="ru-RU" sz="2400" b="1" dirty="0">
                <a:effectLst>
                  <a:outerShdw blurRad="38100" dist="38100" dir="2700000" algn="tl">
                    <a:srgbClr val="000000">
                      <a:alpha val="43137"/>
                    </a:srgbClr>
                  </a:outerShdw>
                </a:effectLst>
              </a:rPr>
              <a:t>Жизнь в современном обществе требует от школьников развития таких важных познавательных навыков, как умение выработать собственное мнение, осмыслить опыт, выстроить цепь доказательств, выразить себя ясно и уверенно.</a:t>
            </a:r>
            <a:endParaRPr lang="ru-RU" sz="2400" b="1" dirty="0" smtClean="0">
              <a:effectLst>
                <a:outerShdw blurRad="38100" dist="38100" dir="2700000" algn="tl">
                  <a:srgbClr val="000000">
                    <a:alpha val="43137"/>
                  </a:srgbClr>
                </a:outerShdw>
              </a:effectLst>
            </a:endParaRPr>
          </a:p>
          <a:p>
            <a:r>
              <a:rPr lang="ru-RU" sz="2400" b="1" dirty="0" smtClean="0">
                <a:effectLst>
                  <a:outerShdw blurRad="38100" dist="38100" dir="2700000" algn="tl">
                    <a:srgbClr val="000000">
                      <a:alpha val="43137"/>
                    </a:srgbClr>
                  </a:outerShdw>
                </a:effectLst>
              </a:rPr>
              <a:t>Технология </a:t>
            </a:r>
            <a:r>
              <a:rPr lang="ru-RU" sz="2400" b="1" dirty="0">
                <a:effectLst>
                  <a:outerShdw blurRad="38100" dist="38100" dir="2700000" algn="tl">
                    <a:srgbClr val="000000">
                      <a:alpha val="43137"/>
                    </a:srgbClr>
                  </a:outerShdw>
                </a:effectLst>
              </a:rPr>
              <a:t>развития критического мышления учащихся предполагает постановку вопросов учащимися и понимание проблемы, которую нужно решить. Критическое мышление носит индивидуальный самостоятельный характер, каждый генерирует свои идеи, формулирует свои оценки и убеждения независимо от остальных, находит собственное решение проблемы и подкрепляет его разумной, обоснованной и убедительной аргументацией. Критическое мышление носит социальный характер и сводится к проблемно-ценностному общению.</a:t>
            </a:r>
          </a:p>
        </p:txBody>
      </p:sp>
    </p:spTree>
    <p:extLst>
      <p:ext uri="{BB962C8B-B14F-4D97-AF65-F5344CB8AC3E}">
        <p14:creationId xmlns="" xmlns:p14="http://schemas.microsoft.com/office/powerpoint/2010/main" val="36472870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60218"/>
            <a:ext cx="12192000" cy="1400530"/>
          </a:xfrm>
        </p:spPr>
        <p:txBody>
          <a:bodyPr/>
          <a:lstStyle/>
          <a:p>
            <a:pPr algn="ctr"/>
            <a:r>
              <a:rPr lang="ru-RU" sz="3200" b="1" dirty="0" smtClean="0">
                <a:effectLst>
                  <a:outerShdw blurRad="38100" dist="38100" dir="2700000" algn="tl">
                    <a:srgbClr val="000000">
                      <a:alpha val="43137"/>
                    </a:srgbClr>
                  </a:outerShdw>
                </a:effectLst>
              </a:rPr>
              <a:t>Технология </a:t>
            </a:r>
            <a:r>
              <a:rPr lang="ru-RU" sz="3200" b="1" dirty="0">
                <a:effectLst>
                  <a:outerShdw blurRad="38100" dist="38100" dir="2700000" algn="tl">
                    <a:srgbClr val="000000">
                      <a:alpha val="43137"/>
                    </a:srgbClr>
                  </a:outerShdw>
                </a:effectLst>
              </a:rPr>
              <a:t>исследования</a:t>
            </a:r>
            <a:endParaRPr lang="ru-RU" sz="32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646546" y="1221645"/>
            <a:ext cx="10370344" cy="4698864"/>
          </a:xfrm>
        </p:spPr>
        <p:txBody>
          <a:bodyPr>
            <a:noAutofit/>
          </a:bodyPr>
          <a:lstStyle/>
          <a:p>
            <a:r>
              <a:rPr lang="ru-RU" sz="2400" b="1" dirty="0">
                <a:effectLst>
                  <a:outerShdw blurRad="38100" dist="38100" dir="2700000" algn="tl">
                    <a:srgbClr val="000000">
                      <a:alpha val="43137"/>
                    </a:srgbClr>
                  </a:outerShdw>
                </a:effectLst>
              </a:rPr>
              <a:t>Особое место занимает </a:t>
            </a:r>
            <a:r>
              <a:rPr lang="ru-RU" sz="2400" b="1" dirty="0" smtClean="0">
                <a:effectLst>
                  <a:outerShdw blurRad="38100" dist="38100" dir="2700000" algn="tl">
                    <a:srgbClr val="000000">
                      <a:alpha val="43137"/>
                    </a:srgbClr>
                  </a:outerShdw>
                </a:effectLst>
              </a:rPr>
              <a:t>, </a:t>
            </a:r>
            <a:r>
              <a:rPr lang="ru-RU" sz="2400" b="1" dirty="0">
                <a:effectLst>
                  <a:outerShdw blurRad="38100" dist="38100" dir="2700000" algn="tl">
                    <a:srgbClr val="000000">
                      <a:alpha val="43137"/>
                    </a:srgbClr>
                  </a:outerShdw>
                </a:effectLst>
              </a:rPr>
              <a:t>где учащиеся выходят на высокий уровень познания, самостоятельной деятельности и развития нового проблемного видения, освоение исследовательских процедур. Обобщенной базовой моделью в рамках исследования является модель обучения как творческого поиска: от видения и постановки проблемы – к выдвижению гипотез, их проверке, познавательной рефлексии над результатами и процессом познания. Вариантами модели исследовательского характера являются игровое моделирование, дискуссия, интервьюирование, решение проблемных задач и т. д.</a:t>
            </a:r>
          </a:p>
        </p:txBody>
      </p:sp>
    </p:spTree>
    <p:extLst>
      <p:ext uri="{BB962C8B-B14F-4D97-AF65-F5344CB8AC3E}">
        <p14:creationId xmlns="" xmlns:p14="http://schemas.microsoft.com/office/powerpoint/2010/main" val="32229120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655" y="452718"/>
            <a:ext cx="12256655" cy="1400530"/>
          </a:xfrm>
        </p:spPr>
        <p:txBody>
          <a:bodyPr/>
          <a:lstStyle/>
          <a:p>
            <a:pPr algn="ctr"/>
            <a:r>
              <a:rPr lang="ru-RU" sz="3200" b="1" dirty="0">
                <a:effectLst>
                  <a:outerShdw blurRad="38100" dist="38100" dir="2700000" algn="tl">
                    <a:srgbClr val="000000">
                      <a:alpha val="43137"/>
                    </a:srgbClr>
                  </a:outerShdw>
                </a:effectLst>
              </a:rPr>
              <a:t>Использование элементов интенсивного обучения</a:t>
            </a:r>
            <a:endParaRPr lang="ru-RU" sz="32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360218" y="1378664"/>
            <a:ext cx="11323782" cy="4195481"/>
          </a:xfrm>
        </p:spPr>
        <p:txBody>
          <a:bodyPr>
            <a:normAutofit lnSpcReduction="10000"/>
          </a:bodyPr>
          <a:lstStyle/>
          <a:p>
            <a:r>
              <a:rPr lang="ru-RU" sz="2400" b="1" dirty="0" smtClean="0">
                <a:effectLst>
                  <a:outerShdw blurRad="38100" dist="38100" dir="2700000" algn="tl">
                    <a:srgbClr val="000000">
                      <a:alpha val="43137"/>
                    </a:srgbClr>
                  </a:outerShdw>
                </a:effectLst>
              </a:rPr>
              <a:t>Подбор </a:t>
            </a:r>
            <a:r>
              <a:rPr lang="ru-RU" sz="2400" b="1" dirty="0">
                <a:effectLst>
                  <a:outerShdw blurRad="38100" dist="38100" dir="2700000" algn="tl">
                    <a:srgbClr val="000000">
                      <a:alpha val="43137"/>
                    </a:srgbClr>
                  </a:outerShdw>
                </a:effectLst>
              </a:rPr>
              <a:t>методов и </a:t>
            </a:r>
            <a:r>
              <a:rPr lang="ru-RU" sz="2400" b="1" dirty="0" smtClean="0">
                <a:effectLst>
                  <a:outerShdw blurRad="38100" dist="38100" dir="2700000" algn="tl">
                    <a:srgbClr val="000000">
                      <a:alpha val="43137"/>
                    </a:srgbClr>
                  </a:outerShdw>
                </a:effectLst>
              </a:rPr>
              <a:t>приемов </a:t>
            </a:r>
            <a:r>
              <a:rPr lang="ru-RU" sz="2400" b="1" dirty="0">
                <a:effectLst>
                  <a:outerShdw blurRad="38100" dist="38100" dir="2700000" algn="tl">
                    <a:srgbClr val="000000">
                      <a:alpha val="43137"/>
                    </a:srgbClr>
                  </a:outerShdw>
                </a:effectLst>
              </a:rPr>
              <a:t>позволяют “погружать” учащихся в иноязычную среду, где возможно не только говорить, но и мыслить по-английски. Для развития способностей к межкультурной коммуникации важно дать учащимся весь спектр знаний о культуре, обычаях и традициях англоязычной страны с тем, чтобы учащиеся имели объективную картину и могли сознательно выбирать стиль общения. Моделирование ситуаций диалога культур на уроках английского языка позволяет учащимся сравнивать особенности образа жизни людей в нашей стране и странах изучаемого языка, помогая им лучше осознать культуру нашей страны и развивая у них умение представлять ее средствами английского языка. </a:t>
            </a:r>
          </a:p>
          <a:p>
            <a:pPr marL="0" indent="0">
              <a:buNone/>
            </a:pPr>
            <a:endParaRPr lang="ru-RU" dirty="0"/>
          </a:p>
        </p:txBody>
      </p:sp>
    </p:spTree>
    <p:extLst>
      <p:ext uri="{BB962C8B-B14F-4D97-AF65-F5344CB8AC3E}">
        <p14:creationId xmlns="" xmlns:p14="http://schemas.microsoft.com/office/powerpoint/2010/main" val="15415512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49518"/>
            <a:ext cx="12191999" cy="1400530"/>
          </a:xfrm>
        </p:spPr>
        <p:txBody>
          <a:bodyPr/>
          <a:lstStyle/>
          <a:p>
            <a:pPr algn="ctr"/>
            <a:r>
              <a:rPr lang="ru-RU" sz="3200" b="1" dirty="0" smtClean="0">
                <a:effectLst>
                  <a:outerShdw blurRad="38100" dist="38100" dir="2700000" algn="tl">
                    <a:srgbClr val="000000">
                      <a:alpha val="43137"/>
                    </a:srgbClr>
                  </a:outerShdw>
                </a:effectLst>
              </a:rPr>
              <a:t>«Языковой портфель»</a:t>
            </a:r>
            <a:endParaRPr lang="ru-RU" sz="32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424873" y="1323246"/>
            <a:ext cx="11333018" cy="5049845"/>
          </a:xfrm>
        </p:spPr>
        <p:txBody>
          <a:bodyPr>
            <a:noAutofit/>
          </a:bodyPr>
          <a:lstStyle/>
          <a:p>
            <a:r>
              <a:rPr lang="ru-RU" sz="2400" b="1" dirty="0">
                <a:effectLst>
                  <a:outerShdw blurRad="38100" dist="38100" dir="2700000" algn="tl">
                    <a:srgbClr val="000000">
                      <a:alpha val="43137"/>
                    </a:srgbClr>
                  </a:outerShdw>
                </a:effectLst>
              </a:rPr>
              <a:t> Э</a:t>
            </a:r>
            <a:r>
              <a:rPr lang="ru-RU" sz="2400" b="1" dirty="0" smtClean="0">
                <a:effectLst>
                  <a:outerShdw blurRad="38100" dist="38100" dir="2700000" algn="tl">
                    <a:srgbClr val="000000">
                      <a:alpha val="43137"/>
                    </a:srgbClr>
                  </a:outerShdw>
                </a:effectLst>
              </a:rPr>
              <a:t>то </a:t>
            </a:r>
            <a:r>
              <a:rPr lang="ru-RU" sz="2400" b="1" dirty="0">
                <a:effectLst>
                  <a:outerShdw blurRad="38100" dist="38100" dir="2700000" algn="tl">
                    <a:srgbClr val="000000">
                      <a:alpha val="43137"/>
                    </a:srgbClr>
                  </a:outerShdw>
                </a:effectLst>
              </a:rPr>
              <a:t>инструмент самооценки собственного познавательного, творческого труда ученика, рефлексии его собственной деятельности. Это комплект документов, самостоятельных работ учащегося. Комплект документов разрабатывается учителем и предусматривает: задания школьникам по отбору материала в портфель; анкеты для родителей, заполнение которых предполагает внимательное ознакомление   с работами ученика; параметры и критерии оценки, вложенных в портфель работ.                            Экспериментальная технология создания портфолио является способом наглядной презентации своих достижений за определенный период обучения, возможностью продемонстрировать способности и практически применить приобретенные знания и </a:t>
            </a:r>
            <a:r>
              <a:rPr lang="ru-RU" sz="2400" b="1" dirty="0" smtClean="0">
                <a:effectLst>
                  <a:outerShdw blurRad="38100" dist="38100" dir="2700000" algn="tl">
                    <a:srgbClr val="000000">
                      <a:alpha val="43137"/>
                    </a:srgbClr>
                  </a:outerShdw>
                </a:effectLst>
              </a:rPr>
              <a:t>умения.</a:t>
            </a:r>
            <a:endParaRPr lang="ru-RU" sz="2400" b="1" dirty="0">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42467934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52388"/>
            <a:ext cx="12192000" cy="1400530"/>
          </a:xfrm>
        </p:spPr>
        <p:txBody>
          <a:bodyPr/>
          <a:lstStyle/>
          <a:p>
            <a:pPr algn="ctr"/>
            <a:r>
              <a:rPr lang="ru-RU" sz="3200" b="1" dirty="0">
                <a:effectLst>
                  <a:outerShdw blurRad="38100" dist="38100" dir="2700000" algn="tl">
                    <a:srgbClr val="000000">
                      <a:alpha val="43137"/>
                    </a:srgbClr>
                  </a:outerShdw>
                </a:effectLst>
              </a:rPr>
              <a:t>Информационно-коммуникативные технологии </a:t>
            </a:r>
          </a:p>
        </p:txBody>
      </p:sp>
      <p:sp>
        <p:nvSpPr>
          <p:cNvPr id="3" name="Объект 2"/>
          <p:cNvSpPr>
            <a:spLocks noGrp="1"/>
          </p:cNvSpPr>
          <p:nvPr>
            <p:ph idx="1"/>
          </p:nvPr>
        </p:nvSpPr>
        <p:spPr>
          <a:xfrm>
            <a:off x="484475" y="1683463"/>
            <a:ext cx="11162579" cy="4195481"/>
          </a:xfrm>
        </p:spPr>
        <p:txBody>
          <a:bodyPr>
            <a:noAutofit/>
          </a:bodyPr>
          <a:lstStyle/>
          <a:p>
            <a:r>
              <a:rPr lang="ru-RU" sz="2400" b="1" dirty="0" smtClean="0">
                <a:effectLst>
                  <a:outerShdw blurRad="38100" dist="38100" dir="2700000" algn="tl">
                    <a:srgbClr val="000000">
                      <a:alpha val="43137"/>
                    </a:srgbClr>
                  </a:outerShdw>
                </a:effectLst>
              </a:rPr>
              <a:t>ИКТ находят </a:t>
            </a:r>
            <a:r>
              <a:rPr lang="ru-RU" sz="2400" b="1" dirty="0">
                <a:effectLst>
                  <a:outerShdw blurRad="38100" dist="38100" dir="2700000" algn="tl">
                    <a:srgbClr val="000000">
                      <a:alpha val="43137"/>
                    </a:srgbClr>
                  </a:outerShdw>
                </a:effectLst>
              </a:rPr>
              <a:t>все большее применение в организации учебного процесса, позволяют продуктивно рассмотреть все возможные аспекты (от лингвистического до </a:t>
            </a:r>
            <a:r>
              <a:rPr lang="ru-RU" sz="2400" b="1" dirty="0" err="1">
                <a:effectLst>
                  <a:outerShdw blurRad="38100" dist="38100" dir="2700000" algn="tl">
                    <a:srgbClr val="000000">
                      <a:alpha val="43137"/>
                    </a:srgbClr>
                  </a:outerShdw>
                </a:effectLst>
              </a:rPr>
              <a:t>культуроведческого</a:t>
            </a:r>
            <a:r>
              <a:rPr lang="ru-RU" sz="2400" b="1" dirty="0">
                <a:effectLst>
                  <a:outerShdw blurRad="38100" dist="38100" dir="2700000" algn="tl">
                    <a:srgbClr val="000000">
                      <a:alpha val="43137"/>
                    </a:srgbClr>
                  </a:outerShdw>
                </a:effectLst>
              </a:rPr>
              <a:t>), совершенствуют иноязычную речевую деятельность.   Их использование способствует совершенствованию лингвистической и межкультурной компетенций учащихся, формированию культуры общения в электронной среде, повышению информационной культуры в целом, а также развитию навыков работы на компьютере: поиск, обработка, передача, систематизация информации и презентация результатов научно-исследовательской деятельности учащимися. </a:t>
            </a:r>
          </a:p>
        </p:txBody>
      </p:sp>
    </p:spTree>
    <p:extLst>
      <p:ext uri="{BB962C8B-B14F-4D97-AF65-F5344CB8AC3E}">
        <p14:creationId xmlns="" xmlns:p14="http://schemas.microsoft.com/office/powerpoint/2010/main" val="34531857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 y="397300"/>
            <a:ext cx="12191999" cy="1400530"/>
          </a:xfrm>
        </p:spPr>
        <p:txBody>
          <a:bodyPr/>
          <a:lstStyle/>
          <a:p>
            <a:pPr algn="ctr"/>
            <a:r>
              <a:rPr lang="ru-RU" sz="3200" b="1" dirty="0">
                <a:effectLst>
                  <a:outerShdw blurRad="38100" dist="38100" dir="2700000" algn="tl">
                    <a:srgbClr val="000000">
                      <a:alpha val="43137"/>
                    </a:srgbClr>
                  </a:outerShdw>
                </a:effectLst>
              </a:rPr>
              <a:t>Интерактивный подход</a:t>
            </a:r>
            <a:endParaRPr lang="ru-RU" sz="32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452583" y="1711173"/>
            <a:ext cx="10741890" cy="4195481"/>
          </a:xfrm>
        </p:spPr>
        <p:txBody>
          <a:bodyPr>
            <a:normAutofit/>
          </a:bodyPr>
          <a:lstStyle/>
          <a:p>
            <a:r>
              <a:rPr lang="ru-RU" sz="2400" b="1" dirty="0">
                <a:effectLst>
                  <a:outerShdw blurRad="38100" dist="38100" dir="2700000" algn="tl">
                    <a:srgbClr val="000000">
                      <a:alpha val="43137"/>
                    </a:srgbClr>
                  </a:outerShdw>
                </a:effectLst>
              </a:rPr>
              <a:t>Э</a:t>
            </a:r>
            <a:r>
              <a:rPr lang="ru-RU" sz="2400" b="1" dirty="0" smtClean="0">
                <a:effectLst>
                  <a:outerShdw blurRad="38100" dist="38100" dir="2700000" algn="tl">
                    <a:srgbClr val="000000">
                      <a:alpha val="43137"/>
                    </a:srgbClr>
                  </a:outerShdw>
                </a:effectLst>
              </a:rPr>
              <a:t>то </a:t>
            </a:r>
            <a:r>
              <a:rPr lang="ru-RU" sz="2400" b="1" dirty="0">
                <a:effectLst>
                  <a:outerShdw blurRad="38100" dist="38100" dir="2700000" algn="tl">
                    <a:srgbClr val="000000">
                      <a:alpha val="43137"/>
                    </a:srgbClr>
                  </a:outerShdw>
                </a:effectLst>
              </a:rPr>
              <a:t>определенный тип деятельности учащихся, связанный с изучением учебного материала в ходе интерактивного урока.</a:t>
            </a:r>
          </a:p>
          <a:p>
            <a:r>
              <a:rPr lang="ru-RU" sz="2400" b="1" dirty="0">
                <a:effectLst>
                  <a:outerShdw blurRad="38100" dist="38100" dir="2700000" algn="tl">
                    <a:srgbClr val="000000">
                      <a:alpha val="43137"/>
                    </a:srgbClr>
                  </a:outerShdw>
                </a:effectLst>
              </a:rPr>
              <a:t> Костяком интерактивных подходов являются интерактивные упражнения и задания, которые выполняются учащимися. Основное отличие интерактивных упражнений и заданий от обычных в том, что они направлены не только и не столько на закрепление уже изученного материала, сколько на изучение </a:t>
            </a:r>
            <a:r>
              <a:rPr lang="ru-RU" sz="2400" b="1" dirty="0" smtClean="0">
                <a:effectLst>
                  <a:outerShdw blurRad="38100" dist="38100" dir="2700000" algn="tl">
                    <a:srgbClr val="000000">
                      <a:alpha val="43137"/>
                    </a:srgbClr>
                  </a:outerShdw>
                </a:effectLst>
              </a:rPr>
              <a:t>нового.</a:t>
            </a:r>
            <a:endParaRPr lang="ru-RU" sz="2400" b="1" dirty="0">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13281328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 y="341882"/>
            <a:ext cx="11970326" cy="1400530"/>
          </a:xfrm>
        </p:spPr>
        <p:txBody>
          <a:bodyPr/>
          <a:lstStyle/>
          <a:p>
            <a:pPr algn="ctr"/>
            <a:r>
              <a:rPr lang="ru-RU" sz="3200" b="1" dirty="0">
                <a:effectLst>
                  <a:outerShdw blurRad="38100" dist="38100" dir="2700000" algn="tl">
                    <a:srgbClr val="000000">
                      <a:alpha val="43137"/>
                    </a:srgbClr>
                  </a:outerShdw>
                </a:effectLst>
              </a:rPr>
              <a:t>Организация внеурочная деятельности в рамках</a:t>
            </a:r>
            <a:br>
              <a:rPr lang="ru-RU" sz="3200" b="1" dirty="0">
                <a:effectLst>
                  <a:outerShdw blurRad="38100" dist="38100" dir="2700000" algn="tl">
                    <a:srgbClr val="000000">
                      <a:alpha val="43137"/>
                    </a:srgbClr>
                  </a:outerShdw>
                </a:effectLst>
              </a:rPr>
            </a:br>
            <a:r>
              <a:rPr lang="ru-RU" sz="3200" b="1" dirty="0">
                <a:effectLst>
                  <a:outerShdw blurRad="38100" dist="38100" dir="2700000" algn="tl">
                    <a:srgbClr val="000000">
                      <a:alpha val="43137"/>
                    </a:srgbClr>
                  </a:outerShdw>
                </a:effectLst>
              </a:rPr>
              <a:t> МАОУ «СОШ №2 с УИОП г. Улан-Удэ</a:t>
            </a:r>
            <a:br>
              <a:rPr lang="ru-RU" sz="3200" b="1" dirty="0">
                <a:effectLst>
                  <a:outerShdw blurRad="38100" dist="38100" dir="2700000" algn="tl">
                    <a:srgbClr val="000000">
                      <a:alpha val="43137"/>
                    </a:srgbClr>
                  </a:outerShdw>
                </a:effectLst>
              </a:rPr>
            </a:br>
            <a:endParaRPr lang="ru-RU" sz="3200" b="1"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415636" y="1524001"/>
            <a:ext cx="11305309" cy="4595090"/>
          </a:xfrm>
        </p:spPr>
        <p:txBody>
          <a:bodyPr>
            <a:normAutofit fontScale="92500"/>
          </a:bodyPr>
          <a:lstStyle/>
          <a:p>
            <a:r>
              <a:rPr lang="ru-RU" sz="2400" b="1" dirty="0">
                <a:effectLst>
                  <a:outerShdw blurRad="38100" dist="38100" dir="2700000" algn="tl">
                    <a:srgbClr val="000000">
                      <a:alpha val="43137"/>
                    </a:srgbClr>
                  </a:outerShdw>
                </a:effectLst>
              </a:rPr>
              <a:t>В основе стандартов второго поколения лежит  системно – </a:t>
            </a:r>
            <a:r>
              <a:rPr lang="ru-RU" sz="2400" b="1" dirty="0" err="1">
                <a:effectLst>
                  <a:outerShdw blurRad="38100" dist="38100" dir="2700000" algn="tl">
                    <a:srgbClr val="000000">
                      <a:alpha val="43137"/>
                    </a:srgbClr>
                  </a:outerShdw>
                </a:effectLst>
              </a:rPr>
              <a:t>деятельностный</a:t>
            </a:r>
            <a:r>
              <a:rPr lang="ru-RU" sz="2400" b="1" dirty="0">
                <a:effectLst>
                  <a:outerShdw blurRad="38100" dist="38100" dir="2700000" algn="tl">
                    <a:srgbClr val="000000">
                      <a:alpha val="43137"/>
                    </a:srgbClr>
                  </a:outerShdw>
                </a:effectLst>
              </a:rPr>
              <a:t> подход, который предполагает: воспитание и развитие качеств личности, отвечающих требованиям информационного общества, инновационной экономики, задачам построения российского гражданского общества на основе принципов толерантности, диалога культур и уважения его многонационального,  поликультурного и </a:t>
            </a:r>
            <a:r>
              <a:rPr lang="ru-RU" sz="2400" b="1" dirty="0" err="1">
                <a:effectLst>
                  <a:outerShdw blurRad="38100" dist="38100" dir="2700000" algn="tl">
                    <a:srgbClr val="000000">
                      <a:alpha val="43137"/>
                    </a:srgbClr>
                  </a:outerShdw>
                </a:effectLst>
              </a:rPr>
              <a:t>поликонфессионального</a:t>
            </a:r>
            <a:r>
              <a:rPr lang="ru-RU" sz="2400" b="1" dirty="0">
                <a:effectLst>
                  <a:outerShdw blurRad="38100" dist="38100" dir="2700000" algn="tl">
                    <a:srgbClr val="000000">
                      <a:alpha val="43137"/>
                    </a:srgbClr>
                  </a:outerShdw>
                </a:effectLst>
              </a:rPr>
              <a:t> состава.</a:t>
            </a:r>
            <a:br>
              <a:rPr lang="ru-RU" sz="2400" b="1" dirty="0">
                <a:effectLst>
                  <a:outerShdw blurRad="38100" dist="38100" dir="2700000" algn="tl">
                    <a:srgbClr val="000000">
                      <a:alpha val="43137"/>
                    </a:srgbClr>
                  </a:outerShdw>
                </a:effectLst>
              </a:rPr>
            </a:br>
            <a:r>
              <a:rPr lang="ru-RU" sz="2400" b="1" dirty="0">
                <a:effectLst>
                  <a:outerShdw blurRad="38100" dist="38100" dir="2700000" algn="tl">
                    <a:srgbClr val="000000">
                      <a:alpha val="43137"/>
                    </a:srgbClr>
                  </a:outerShdw>
                </a:effectLst>
              </a:rPr>
              <a:t>Программа разработана на основе программы «Внеурочная деятельность школьников». Методический конструктор: пособие для учителя/</a:t>
            </a:r>
            <a:r>
              <a:rPr lang="ru-RU" sz="2400" b="1" dirty="0" err="1">
                <a:effectLst>
                  <a:outerShdw blurRad="38100" dist="38100" dir="2700000" algn="tl">
                    <a:srgbClr val="000000">
                      <a:alpha val="43137"/>
                    </a:srgbClr>
                  </a:outerShdw>
                </a:effectLst>
              </a:rPr>
              <a:t>Д.В.Григорьев</a:t>
            </a:r>
            <a:r>
              <a:rPr lang="ru-RU" sz="2400" b="1" dirty="0">
                <a:effectLst>
                  <a:outerShdw blurRad="38100" dist="38100" dir="2700000" algn="tl">
                    <a:srgbClr val="000000">
                      <a:alpha val="43137"/>
                    </a:srgbClr>
                  </a:outerShdw>
                </a:effectLst>
              </a:rPr>
              <a:t>, </a:t>
            </a:r>
            <a:r>
              <a:rPr lang="ru-RU" sz="2400" b="1" dirty="0" err="1">
                <a:effectLst>
                  <a:outerShdw blurRad="38100" dist="38100" dir="2700000" algn="tl">
                    <a:srgbClr val="000000">
                      <a:alpha val="43137"/>
                    </a:srgbClr>
                  </a:outerShdw>
                </a:effectLst>
              </a:rPr>
              <a:t>П.В.Степанов</a:t>
            </a:r>
            <a:r>
              <a:rPr lang="ru-RU" sz="2400" b="1" dirty="0">
                <a:effectLst>
                  <a:outerShdw blurRad="38100" dist="38100" dir="2700000" algn="tl">
                    <a:srgbClr val="000000">
                      <a:alpha val="43137"/>
                    </a:srgbClr>
                  </a:outerShdw>
                </a:effectLst>
              </a:rPr>
              <a:t>. М.: Просвещение, 2011(стандарты второго поколения). «Стандарты второго поколения»: Примерная основная образовательная программа  образовательного учреждения. Средняя  школа. 2-е издание, переработанное. – М.: Просвещение, 2011.</a:t>
            </a:r>
          </a:p>
          <a:p>
            <a:endParaRPr lang="ru-RU" dirty="0"/>
          </a:p>
        </p:txBody>
      </p:sp>
    </p:spTree>
    <p:extLst>
      <p:ext uri="{BB962C8B-B14F-4D97-AF65-F5344CB8AC3E}">
        <p14:creationId xmlns="" xmlns:p14="http://schemas.microsoft.com/office/powerpoint/2010/main" val="35613492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71055" y="1145309"/>
            <a:ext cx="11794836" cy="5791200"/>
          </a:xfrm>
        </p:spPr>
        <p:txBody>
          <a:bodyPr>
            <a:normAutofit/>
          </a:bodyPr>
          <a:lstStyle/>
          <a:p>
            <a:r>
              <a:rPr lang="ru-RU" sz="3200" b="1" dirty="0">
                <a:effectLst>
                  <a:outerShdw blurRad="38100" dist="38100" dir="2700000" algn="tl">
                    <a:srgbClr val="000000">
                      <a:alpha val="43137"/>
                    </a:srgbClr>
                  </a:outerShdw>
                </a:effectLst>
              </a:rPr>
              <a:t>«В процессе обучения как можно чаще создавать ситуации «</a:t>
            </a:r>
            <a:r>
              <a:rPr lang="ru-RU" sz="3200" b="1" dirty="0" err="1">
                <a:effectLst>
                  <a:outerShdw blurRad="38100" dist="38100" dir="2700000" algn="tl">
                    <a:srgbClr val="000000">
                      <a:alpha val="43137"/>
                    </a:srgbClr>
                  </a:outerShdw>
                </a:effectLst>
              </a:rPr>
              <a:t>неучебного</a:t>
            </a:r>
            <a:r>
              <a:rPr lang="ru-RU" sz="3200" b="1" dirty="0">
                <a:effectLst>
                  <a:outerShdw blurRad="38100" dist="38100" dir="2700000" algn="tl">
                    <a:srgbClr val="000000">
                      <a:alpha val="43137"/>
                    </a:srgbClr>
                  </a:outerShdw>
                </a:effectLst>
              </a:rPr>
              <a:t>» характера, то есть такие, когда ребенок не чувствует, что его обучают иноязычной речи, и тогда ребенок начнет общаться потому, что ему захочется что-то сообщить, поговорить с учителем, друзьями». </a:t>
            </a:r>
            <a:r>
              <a:rPr lang="ru-RU" sz="3200" b="1" dirty="0" smtClean="0">
                <a:effectLst>
                  <a:outerShdw blurRad="38100" dist="38100" dir="2700000" algn="tl">
                    <a:srgbClr val="000000">
                      <a:alpha val="43137"/>
                    </a:srgbClr>
                  </a:outerShdw>
                </a:effectLst>
              </a:rPr>
              <a:t>                      </a:t>
            </a:r>
          </a:p>
          <a:p>
            <a:pPr marL="0" indent="0">
              <a:buNone/>
            </a:pPr>
            <a:r>
              <a:rPr lang="ru-RU" sz="3200" b="1" dirty="0" smtClean="0">
                <a:effectLst>
                  <a:outerShdw blurRad="38100" dist="38100" dir="2700000" algn="tl">
                    <a:srgbClr val="000000">
                      <a:alpha val="43137"/>
                    </a:srgbClr>
                  </a:outerShdw>
                </a:effectLst>
              </a:rPr>
              <a:t>                                                           Ш.А</a:t>
            </a:r>
            <a:r>
              <a:rPr lang="ru-RU" sz="3200" b="1" dirty="0">
                <a:effectLst>
                  <a:outerShdw blurRad="38100" dist="38100" dir="2700000" algn="tl">
                    <a:srgbClr val="000000">
                      <a:alpha val="43137"/>
                    </a:srgbClr>
                  </a:outerShdw>
                </a:effectLst>
              </a:rPr>
              <a:t>.  </a:t>
            </a:r>
            <a:r>
              <a:rPr lang="ru-RU" sz="3200" b="1" dirty="0" err="1">
                <a:effectLst>
                  <a:outerShdw blurRad="38100" dist="38100" dir="2700000" algn="tl">
                    <a:srgbClr val="000000">
                      <a:alpha val="43137"/>
                    </a:srgbClr>
                  </a:outerShdw>
                </a:effectLst>
              </a:rPr>
              <a:t>Амонашвили</a:t>
            </a:r>
            <a:r>
              <a:rPr lang="ru-RU" sz="3200" b="1" dirty="0">
                <a:effectLst>
                  <a:outerShdw blurRad="38100" dist="38100" dir="2700000" algn="tl">
                    <a:srgbClr val="000000">
                      <a:alpha val="43137"/>
                    </a:srgbClr>
                  </a:outerShdw>
                </a:effectLst>
              </a:rPr>
              <a:t> </a:t>
            </a:r>
          </a:p>
        </p:txBody>
      </p:sp>
    </p:spTree>
    <p:extLst>
      <p:ext uri="{BB962C8B-B14F-4D97-AF65-F5344CB8AC3E}">
        <p14:creationId xmlns="" xmlns:p14="http://schemas.microsoft.com/office/powerpoint/2010/main" val="1652496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91264"/>
            <a:ext cx="12191999" cy="784955"/>
          </a:xfrm>
        </p:spPr>
        <p:txBody>
          <a:bodyPr/>
          <a:lstStyle/>
          <a:p>
            <a:pPr algn="ctr"/>
            <a:r>
              <a:rPr lang="ru-RU" sz="3200" b="1" dirty="0" smtClean="0">
                <a:effectLst>
                  <a:outerShdw blurRad="38100" dist="38100" dir="2700000" algn="tl">
                    <a:srgbClr val="000000">
                      <a:alpha val="43137"/>
                    </a:srgbClr>
                  </a:outerShdw>
                </a:effectLst>
              </a:rPr>
              <a:t>Цель программы</a:t>
            </a:r>
            <a:endParaRPr lang="ru-RU" sz="32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502949" y="1674227"/>
            <a:ext cx="10719233" cy="4195481"/>
          </a:xfrm>
        </p:spPr>
        <p:txBody>
          <a:bodyPr>
            <a:normAutofit/>
          </a:bodyPr>
          <a:lstStyle/>
          <a:p>
            <a:r>
              <a:rPr lang="ru-RU" sz="2400" b="1" i="1" dirty="0">
                <a:effectLst>
                  <a:outerShdw blurRad="38100" dist="38100" dir="2700000" algn="tl">
                    <a:srgbClr val="000000">
                      <a:alpha val="43137"/>
                    </a:srgbClr>
                  </a:outerShdw>
                </a:effectLst>
              </a:rPr>
              <a:t>Развитие языковых навыков, необходимых для успешного овладения английским языком в средней  школе, </a:t>
            </a:r>
            <a:r>
              <a:rPr lang="ru-RU" sz="2400" b="1" dirty="0">
                <a:effectLst>
                  <a:outerShdw blurRad="38100" dist="38100" dir="2700000" algn="tl">
                    <a:srgbClr val="000000">
                      <a:alpha val="43137"/>
                    </a:srgbClr>
                  </a:outerShdw>
                </a:effectLst>
              </a:rPr>
              <a:t> </a:t>
            </a:r>
            <a:r>
              <a:rPr lang="ru-RU" sz="2400" b="1" i="1" dirty="0">
                <a:effectLst>
                  <a:outerShdw blurRad="38100" dist="38100" dir="2700000" algn="tl">
                    <a:srgbClr val="000000">
                      <a:alpha val="43137"/>
                    </a:srgbClr>
                  </a:outerShdw>
                </a:effectLst>
              </a:rPr>
              <a:t>приобщение младших школьников к новому социальному опыту на основе проигрывания на английском языке различных ролей в игровых ситуациях типичных для семейного, бытового, учебного общения</a:t>
            </a:r>
            <a:r>
              <a:rPr lang="ru-RU" sz="2400" b="1" i="1" dirty="0" smtClean="0">
                <a:effectLst>
                  <a:outerShdw blurRad="38100" dist="38100" dir="2700000" algn="tl">
                    <a:srgbClr val="000000">
                      <a:alpha val="43137"/>
                    </a:srgbClr>
                  </a:outerShdw>
                </a:effectLst>
              </a:rPr>
              <a:t>.</a:t>
            </a:r>
          </a:p>
          <a:p>
            <a:endParaRPr lang="ru-RU" sz="2400" b="1" dirty="0">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10042449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12572"/>
            <a:ext cx="12191999" cy="1400530"/>
          </a:xfrm>
        </p:spPr>
        <p:txBody>
          <a:bodyPr/>
          <a:lstStyle/>
          <a:p>
            <a:pPr algn="ctr"/>
            <a:r>
              <a:rPr lang="ru-RU" sz="3200" b="1" dirty="0">
                <a:effectLst>
                  <a:outerShdw blurRad="38100" dist="38100" dir="2700000" algn="tl">
                    <a:srgbClr val="000000">
                      <a:alpha val="43137"/>
                    </a:srgbClr>
                  </a:outerShdw>
                </a:effectLst>
              </a:rPr>
              <a:t>Задачи </a:t>
            </a:r>
            <a:r>
              <a:rPr lang="ru-RU" sz="3200" b="1" dirty="0" smtClean="0">
                <a:effectLst>
                  <a:outerShdw blurRad="38100" dist="38100" dir="2700000" algn="tl">
                    <a:srgbClr val="000000">
                      <a:alpha val="43137"/>
                    </a:srgbClr>
                  </a:outerShdw>
                </a:effectLst>
              </a:rPr>
              <a:t>программы</a:t>
            </a:r>
            <a:endParaRPr lang="ru-RU" sz="32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443345" y="577272"/>
            <a:ext cx="11436926" cy="5975928"/>
          </a:xfrm>
        </p:spPr>
        <p:txBody>
          <a:bodyPr>
            <a:noAutofit/>
          </a:bodyPr>
          <a:lstStyle/>
          <a:p>
            <a:pPr marL="0" lvl="0" indent="0">
              <a:buNone/>
            </a:pPr>
            <a:r>
              <a:rPr lang="ru-RU" sz="1800" b="1" i="1" dirty="0" smtClean="0">
                <a:effectLst>
                  <a:outerShdw blurRad="38100" dist="38100" dir="2700000" algn="tl">
                    <a:srgbClr val="000000">
                      <a:alpha val="43137"/>
                    </a:srgbClr>
                  </a:outerShdw>
                </a:effectLst>
              </a:rPr>
              <a:t>Обучающие:</a:t>
            </a:r>
          </a:p>
          <a:p>
            <a:pPr marL="0" lvl="0" indent="0">
              <a:buNone/>
            </a:pPr>
            <a:r>
              <a:rPr lang="ru-RU" sz="1800" b="1" dirty="0" smtClean="0">
                <a:effectLst>
                  <a:outerShdw blurRad="38100" dist="38100" dir="2700000" algn="tl">
                    <a:srgbClr val="000000">
                      <a:alpha val="43137"/>
                    </a:srgbClr>
                  </a:outerShdw>
                </a:effectLst>
              </a:rPr>
              <a:t>  - познакомить </a:t>
            </a:r>
            <a:r>
              <a:rPr lang="ru-RU" sz="1800" b="1" dirty="0">
                <a:effectLst>
                  <a:outerShdw blurRad="38100" dist="38100" dir="2700000" algn="tl">
                    <a:srgbClr val="000000">
                      <a:alpha val="43137"/>
                    </a:srgbClr>
                  </a:outerShdw>
                </a:effectLst>
              </a:rPr>
              <a:t>детей c культурой стран изучаемого языка (музыка, история, театр, литература, </a:t>
            </a:r>
            <a:r>
              <a:rPr lang="ru-RU" sz="1800" b="1" dirty="0" smtClean="0">
                <a:effectLst>
                  <a:outerShdw blurRad="38100" dist="38100" dir="2700000" algn="tl">
                    <a:srgbClr val="000000">
                      <a:alpha val="43137"/>
                    </a:srgbClr>
                  </a:outerShdw>
                </a:effectLst>
              </a:rPr>
              <a:t> традиции</a:t>
            </a:r>
            <a:r>
              <a:rPr lang="ru-RU" sz="1800" b="1" dirty="0">
                <a:effectLst>
                  <a:outerShdw blurRad="38100" dist="38100" dir="2700000" algn="tl">
                    <a:srgbClr val="000000">
                      <a:alpha val="43137"/>
                    </a:srgbClr>
                  </a:outerShdw>
                </a:effectLst>
              </a:rPr>
              <a:t>, праздники и т.д.);</a:t>
            </a:r>
          </a:p>
          <a:p>
            <a:pPr lvl="0"/>
            <a:r>
              <a:rPr lang="ru-RU" sz="1800" b="1" dirty="0" smtClean="0">
                <a:effectLst>
                  <a:outerShdw blurRad="38100" dist="38100" dir="2700000" algn="tl">
                    <a:srgbClr val="000000">
                      <a:alpha val="43137"/>
                    </a:srgbClr>
                  </a:outerShdw>
                </a:effectLst>
              </a:rPr>
              <a:t>познакомить </a:t>
            </a:r>
            <a:r>
              <a:rPr lang="ru-RU" sz="1800" b="1" dirty="0">
                <a:effectLst>
                  <a:outerShdw blurRad="38100" dist="38100" dir="2700000" algn="tl">
                    <a:srgbClr val="000000">
                      <a:alpha val="43137"/>
                    </a:srgbClr>
                  </a:outerShdw>
                </a:effectLst>
              </a:rPr>
              <a:t>с менталитетом других народов в сравнении с родной  культурой;</a:t>
            </a:r>
          </a:p>
          <a:p>
            <a:pPr lvl="0"/>
            <a:r>
              <a:rPr lang="ru-RU" sz="1800" b="1" dirty="0">
                <a:effectLst>
                  <a:outerShdw blurRad="38100" dist="38100" dir="2700000" algn="tl">
                    <a:srgbClr val="000000">
                      <a:alpha val="43137"/>
                    </a:srgbClr>
                  </a:outerShdw>
                </a:effectLst>
              </a:rPr>
              <a:t>формировать некоторые универсальные лингвистические понятия, наблюдаемые в родном и иностранном языках;</a:t>
            </a:r>
          </a:p>
          <a:p>
            <a:pPr lvl="0"/>
            <a:r>
              <a:rPr lang="ru-RU" sz="1800" b="1" dirty="0">
                <a:effectLst>
                  <a:outerShdw blurRad="38100" dist="38100" dir="2700000" algn="tl">
                    <a:srgbClr val="000000">
                      <a:alpha val="43137"/>
                    </a:srgbClr>
                  </a:outerShdw>
                </a:effectLst>
              </a:rPr>
              <a:t>способствовать удовлетворению личных познавательных интересов. </a:t>
            </a:r>
            <a:br>
              <a:rPr lang="ru-RU" sz="1800" b="1" dirty="0">
                <a:effectLst>
                  <a:outerShdw blurRad="38100" dist="38100" dir="2700000" algn="tl">
                    <a:srgbClr val="000000">
                      <a:alpha val="43137"/>
                    </a:srgbClr>
                  </a:outerShdw>
                </a:effectLst>
              </a:rPr>
            </a:br>
            <a:endParaRPr lang="ru-RU" sz="1800" b="1" dirty="0">
              <a:effectLst>
                <a:outerShdw blurRad="38100" dist="38100" dir="2700000" algn="tl">
                  <a:srgbClr val="000000">
                    <a:alpha val="43137"/>
                  </a:srgbClr>
                </a:outerShdw>
              </a:effectLst>
            </a:endParaRPr>
          </a:p>
          <a:p>
            <a:pPr lvl="0"/>
            <a:r>
              <a:rPr lang="ru-RU" sz="1800" b="1" i="1" dirty="0" smtClean="0">
                <a:effectLst>
                  <a:outerShdw blurRad="38100" dist="38100" dir="2700000" algn="tl">
                    <a:srgbClr val="000000">
                      <a:alpha val="43137"/>
                    </a:srgbClr>
                  </a:outerShdw>
                </a:effectLst>
              </a:rPr>
              <a:t>Развивающие:</a:t>
            </a:r>
            <a:endParaRPr lang="ru-RU" sz="1800" b="1" dirty="0">
              <a:effectLst>
                <a:outerShdw blurRad="38100" dist="38100" dir="2700000" algn="tl">
                  <a:srgbClr val="000000">
                    <a:alpha val="43137"/>
                  </a:srgbClr>
                </a:outerShdw>
              </a:effectLst>
            </a:endParaRPr>
          </a:p>
          <a:p>
            <a:pPr lvl="0"/>
            <a:r>
              <a:rPr lang="ru-RU" sz="1800" b="1" dirty="0">
                <a:effectLst>
                  <a:outerShdw blurRad="38100" dist="38100" dir="2700000" algn="tl">
                    <a:srgbClr val="000000">
                      <a:alpha val="43137"/>
                    </a:srgbClr>
                  </a:outerShdw>
                </a:effectLst>
              </a:rPr>
              <a:t>развивать мотивацию к дальнейшему овладению английским языком и культурой;</a:t>
            </a:r>
          </a:p>
          <a:p>
            <a:pPr lvl="0"/>
            <a:r>
              <a:rPr lang="ru-RU" sz="1800" b="1" dirty="0">
                <a:effectLst>
                  <a:outerShdw blurRad="38100" dist="38100" dir="2700000" algn="tl">
                    <a:srgbClr val="000000">
                      <a:alpha val="43137"/>
                    </a:srgbClr>
                  </a:outerShdw>
                </a:effectLst>
              </a:rPr>
              <a:t>развивать учебные умения и формировать у учащихся рациональные приемы овладения иностранным языком;</a:t>
            </a:r>
          </a:p>
          <a:p>
            <a:pPr lvl="0"/>
            <a:r>
              <a:rPr lang="ru-RU" sz="1800" b="1" dirty="0">
                <a:effectLst>
                  <a:outerShdw blurRad="38100" dist="38100" dir="2700000" algn="tl">
                    <a:srgbClr val="000000">
                      <a:alpha val="43137"/>
                    </a:srgbClr>
                  </a:outerShdw>
                </a:effectLst>
              </a:rPr>
              <a:t>приобщить детей к новому социальному опыту за счет расширения спектра проигрываемых социальных ролей в игровых ситуациях;</a:t>
            </a:r>
          </a:p>
          <a:p>
            <a:pPr lvl="0"/>
            <a:r>
              <a:rPr lang="ru-RU" sz="1800" b="1" dirty="0" smtClean="0">
                <a:effectLst>
                  <a:outerShdw blurRad="38100" dist="38100" dir="2700000" algn="tl">
                    <a:srgbClr val="000000">
                      <a:alpha val="43137"/>
                    </a:srgbClr>
                  </a:outerShdw>
                </a:effectLst>
              </a:rPr>
              <a:t>развивать </a:t>
            </a:r>
            <a:r>
              <a:rPr lang="ru-RU" sz="1800" b="1" dirty="0">
                <a:effectLst>
                  <a:outerShdw blurRad="38100" dist="38100" dir="2700000" algn="tl">
                    <a:srgbClr val="000000">
                      <a:alpha val="43137"/>
                    </a:srgbClr>
                  </a:outerShdw>
                </a:effectLst>
              </a:rPr>
              <a:t>технику речи, артикуляцию, интонации;</a:t>
            </a:r>
          </a:p>
          <a:p>
            <a:pPr lvl="0"/>
            <a:r>
              <a:rPr lang="ru-RU" sz="1800" b="1" dirty="0">
                <a:effectLst>
                  <a:outerShdw blurRad="38100" dist="38100" dir="2700000" algn="tl">
                    <a:srgbClr val="000000">
                      <a:alpha val="43137"/>
                    </a:srgbClr>
                  </a:outerShdw>
                </a:effectLst>
              </a:rPr>
              <a:t>развивать двигательные способности детей  через драматизацию;</a:t>
            </a:r>
          </a:p>
          <a:p>
            <a:pPr lvl="0"/>
            <a:r>
              <a:rPr lang="ru-RU" sz="1800" b="1" dirty="0">
                <a:effectLst>
                  <a:outerShdw blurRad="38100" dist="38100" dir="2700000" algn="tl">
                    <a:srgbClr val="000000">
                      <a:alpha val="43137"/>
                    </a:srgbClr>
                  </a:outerShdw>
                </a:effectLst>
              </a:rPr>
              <a:t>познакомить с основами актерского мастерства и научить держаться на сцене</a:t>
            </a:r>
            <a:r>
              <a:rPr lang="ru-RU" sz="1800" b="1" dirty="0" smtClean="0">
                <a:effectLst>
                  <a:outerShdw blurRad="38100" dist="38100" dir="2700000" algn="tl">
                    <a:srgbClr val="000000">
                      <a:alpha val="43137"/>
                    </a:srgbClr>
                  </a:outerShdw>
                </a:effectLst>
              </a:rPr>
              <a:t>;</a:t>
            </a:r>
            <a:endParaRPr lang="ru-RU" sz="1800" b="1" dirty="0">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10555753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6003" y="544945"/>
            <a:ext cx="10700761" cy="6179127"/>
          </a:xfrm>
        </p:spPr>
        <p:txBody>
          <a:bodyPr>
            <a:noAutofit/>
          </a:bodyPr>
          <a:lstStyle/>
          <a:p>
            <a:pPr marL="0" indent="0">
              <a:buNone/>
            </a:pPr>
            <a:r>
              <a:rPr lang="ru-RU" sz="2400" b="1" i="1" dirty="0" smtClean="0"/>
              <a:t>   </a:t>
            </a:r>
            <a:r>
              <a:rPr lang="ru-RU" sz="1800" b="1" i="1" dirty="0" smtClean="0">
                <a:effectLst>
                  <a:outerShdw blurRad="38100" dist="38100" dir="2700000" algn="tl">
                    <a:srgbClr val="000000">
                      <a:alpha val="43137"/>
                    </a:srgbClr>
                  </a:outerShdw>
                </a:effectLst>
              </a:rPr>
              <a:t>Воспитательные:</a:t>
            </a:r>
            <a:endParaRPr lang="ru-RU" sz="1800" b="1" dirty="0">
              <a:effectLst>
                <a:outerShdw blurRad="38100" dist="38100" dir="2700000" algn="tl">
                  <a:srgbClr val="000000">
                    <a:alpha val="43137"/>
                  </a:srgbClr>
                </a:outerShdw>
              </a:effectLst>
            </a:endParaRPr>
          </a:p>
          <a:p>
            <a:pPr lvl="0"/>
            <a:r>
              <a:rPr lang="ru-RU" sz="1800" b="1" dirty="0">
                <a:effectLst>
                  <a:outerShdw blurRad="38100" dist="38100" dir="2700000" algn="tl">
                    <a:srgbClr val="000000">
                      <a:alpha val="43137"/>
                    </a:srgbClr>
                  </a:outerShdw>
                </a:effectLst>
              </a:rPr>
              <a:t>совершенствовать умение представлять себя, свою страну, ее культуру средствами английского языка в условиях межкультурного общения.</a:t>
            </a:r>
          </a:p>
          <a:p>
            <a:pPr lvl="0"/>
            <a:r>
              <a:rPr lang="ru-RU" sz="1800" b="1" dirty="0">
                <a:effectLst>
                  <a:outerShdw blurRad="38100" dist="38100" dir="2700000" algn="tl">
                    <a:srgbClr val="000000">
                      <a:alpha val="43137"/>
                    </a:srgbClr>
                  </a:outerShdw>
                </a:effectLst>
              </a:rPr>
              <a:t>способствовать воспитанию толерантности и уважения к другой культуре;</a:t>
            </a:r>
          </a:p>
          <a:p>
            <a:pPr lvl="0"/>
            <a:r>
              <a:rPr lang="ru-RU" sz="1800" b="1" dirty="0">
                <a:effectLst>
                  <a:outerShdw blurRad="38100" dist="38100" dir="2700000" algn="tl">
                    <a:srgbClr val="000000">
                      <a:alpha val="43137"/>
                    </a:srgbClr>
                  </a:outerShdw>
                </a:effectLst>
              </a:rPr>
              <a:t>способствовать воспитанию личностных качеств (умение работать в сотрудничестве с другими; коммуникабельность, уважение к себе и другим, личная и взаимная ответственность);</a:t>
            </a:r>
          </a:p>
          <a:p>
            <a:pPr lvl="0"/>
            <a:r>
              <a:rPr lang="ru-RU" sz="1800" b="1" dirty="0">
                <a:effectLst>
                  <a:outerShdw blurRad="38100" dist="38100" dir="2700000" algn="tl">
                    <a:srgbClr val="000000">
                      <a:alpha val="43137"/>
                    </a:srgbClr>
                  </a:outerShdw>
                </a:effectLst>
              </a:rPr>
              <a:t>прививать навыки самостоятельной работы по дальнейшему овладению иностранным языком и культурой;</a:t>
            </a:r>
          </a:p>
          <a:p>
            <a:pPr lvl="0"/>
            <a:r>
              <a:rPr lang="ru-RU" sz="1800" b="1" dirty="0">
                <a:effectLst>
                  <a:outerShdw blurRad="38100" dist="38100" dir="2700000" algn="tl">
                    <a:srgbClr val="000000">
                      <a:alpha val="43137"/>
                    </a:srgbClr>
                  </a:outerShdw>
                </a:effectLst>
              </a:rPr>
              <a:t>обеспечить связь школы с семьей через вовлечение родителей в процесс подготовки постановок.</a:t>
            </a:r>
          </a:p>
          <a:p>
            <a:pPr lvl="0"/>
            <a:r>
              <a:rPr lang="ru-RU" sz="1800" b="1" dirty="0">
                <a:effectLst>
                  <a:outerShdw blurRad="38100" dist="38100" dir="2700000" algn="tl">
                    <a:srgbClr val="000000">
                      <a:alpha val="43137"/>
                    </a:srgbClr>
                  </a:outerShdw>
                </a:effectLst>
              </a:rPr>
              <a:t>развитие коммуникативной компетенции в пределах следующих сфер общения социально-бытовой, учебно-игровой, </a:t>
            </a:r>
            <a:r>
              <a:rPr lang="ru-RU" sz="1800" b="1" dirty="0" smtClean="0">
                <a:effectLst>
                  <a:outerShdw blurRad="38100" dist="38100" dir="2700000" algn="tl">
                    <a:srgbClr val="000000">
                      <a:alpha val="43137"/>
                    </a:srgbClr>
                  </a:outerShdw>
                </a:effectLst>
              </a:rPr>
              <a:t>социокультурной.</a:t>
            </a:r>
            <a:endParaRPr lang="ru-RU" sz="1800" b="1" dirty="0">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20998512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38681"/>
            <a:ext cx="12025744" cy="1400530"/>
          </a:xfrm>
        </p:spPr>
        <p:txBody>
          <a:bodyPr/>
          <a:lstStyle/>
          <a:p>
            <a:pPr algn="ctr"/>
            <a:r>
              <a:rPr lang="ru-RU" sz="2800" b="1" dirty="0">
                <a:effectLst>
                  <a:outerShdw blurRad="38100" dist="38100" dir="2700000" algn="tl">
                    <a:srgbClr val="000000">
                      <a:alpha val="43137"/>
                    </a:srgbClr>
                  </a:outerShdw>
                </a:effectLst>
              </a:rPr>
              <a:t>Научно-исследовательская работа по предмету: «Коммуникативная направленность в обучении английскому языку с элементами проектной методики. Волшебный Мир Театра»</a:t>
            </a:r>
            <a:br>
              <a:rPr lang="ru-RU" sz="2800" b="1" dirty="0">
                <a:effectLst>
                  <a:outerShdw blurRad="38100" dist="38100" dir="2700000" algn="tl">
                    <a:srgbClr val="000000">
                      <a:alpha val="43137"/>
                    </a:srgbClr>
                  </a:outerShdw>
                </a:effectLst>
              </a:rPr>
            </a:br>
            <a:endParaRPr lang="ru-RU" sz="2800" b="1"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364836" y="1870365"/>
            <a:ext cx="11531600" cy="4853708"/>
          </a:xfrm>
        </p:spPr>
        <p:txBody>
          <a:bodyPr>
            <a:noAutofit/>
          </a:bodyPr>
          <a:lstStyle/>
          <a:p>
            <a:r>
              <a:rPr lang="ru-RU" sz="2400" b="1" dirty="0">
                <a:effectLst>
                  <a:outerShdw blurRad="38100" dist="38100" dir="2700000" algn="tl">
                    <a:srgbClr val="000000">
                      <a:alpha val="43137"/>
                    </a:srgbClr>
                  </a:outerShdw>
                </a:effectLst>
              </a:rPr>
              <a:t>Игровая позиция педагога, по мнению С.Д. Полякова, вытекает из двух основных признаков игры — </a:t>
            </a:r>
            <a:r>
              <a:rPr lang="ru-RU" sz="2400" b="1" dirty="0" err="1">
                <a:effectLst>
                  <a:outerShdw blurRad="38100" dist="38100" dir="2700000" algn="tl">
                    <a:srgbClr val="000000">
                      <a:alpha val="43137"/>
                    </a:srgbClr>
                  </a:outerShdw>
                </a:effectLst>
              </a:rPr>
              <a:t>двуплановости</a:t>
            </a:r>
            <a:r>
              <a:rPr lang="ru-RU" sz="2400" b="1" dirty="0">
                <a:effectLst>
                  <a:outerShdw blurRad="38100" dist="38100" dir="2700000" algn="tl">
                    <a:srgbClr val="000000">
                      <a:alpha val="43137"/>
                    </a:srgbClr>
                  </a:outerShdw>
                </a:effectLst>
              </a:rPr>
              <a:t> и роли. </a:t>
            </a:r>
            <a:r>
              <a:rPr lang="ru-RU" sz="2400" b="1" dirty="0" err="1">
                <a:effectLst>
                  <a:outerShdw blurRad="38100" dist="38100" dir="2700000" algn="tl">
                    <a:srgbClr val="000000">
                      <a:alpha val="43137"/>
                    </a:srgbClr>
                  </a:outerShdw>
                </a:effectLst>
              </a:rPr>
              <a:t>Двуплановость</a:t>
            </a:r>
            <a:r>
              <a:rPr lang="ru-RU" sz="2400" b="1" dirty="0">
                <a:effectLst>
                  <a:outerShdw blurRad="38100" dist="38100" dir="2700000" algn="tl">
                    <a:srgbClr val="000000">
                      <a:alpha val="43137"/>
                    </a:srgbClr>
                  </a:outerShdw>
                </a:effectLst>
              </a:rPr>
              <a:t> — развёртывание игрового поведения сразу в двух пространствах: в реальных обстоятельствах и в условном пространстве, где хозяева — не задачи реальной деятельности, общения, а отвлеченные от реальности воображаемые условия. Форма существования </a:t>
            </a:r>
            <a:r>
              <a:rPr lang="ru-RU" sz="2400" b="1" dirty="0" err="1">
                <a:effectLst>
                  <a:outerShdw blurRad="38100" dist="38100" dir="2700000" algn="tl">
                    <a:srgbClr val="000000">
                      <a:alpha val="43137"/>
                    </a:srgbClr>
                  </a:outerShdw>
                </a:effectLst>
              </a:rPr>
              <a:t>двуплановости</a:t>
            </a:r>
            <a:r>
              <a:rPr lang="ru-RU" sz="2400" b="1" dirty="0">
                <a:effectLst>
                  <a:outerShdw blurRad="38100" dist="38100" dir="2700000" algn="tl">
                    <a:srgbClr val="000000">
                      <a:alpha val="43137"/>
                    </a:srgbClr>
                  </a:outerShdw>
                </a:effectLst>
              </a:rPr>
              <a:t> — роль, ролевое поведение: поведение, общение по правилам, задаваемым воображаемыми условиями. Участники игрового общения, игровой деятельности в той или иной степени сознают ролевой характер своего поведения. Отсюда игровая позиция педагога — демонстрируемая, нескрываемая </a:t>
            </a:r>
            <a:r>
              <a:rPr lang="ru-RU" sz="2400" b="1" dirty="0" err="1">
                <a:effectLst>
                  <a:outerShdw blurRad="38100" dist="38100" dir="2700000" algn="tl">
                    <a:srgbClr val="000000">
                      <a:alpha val="43137"/>
                    </a:srgbClr>
                  </a:outerShdw>
                </a:effectLst>
              </a:rPr>
              <a:t>двуплановость</a:t>
            </a:r>
            <a:r>
              <a:rPr lang="ru-RU" sz="2400" b="1" dirty="0">
                <a:effectLst>
                  <a:outerShdw blurRad="38100" dist="38100" dir="2700000" algn="tl">
                    <a:srgbClr val="000000">
                      <a:alpha val="43137"/>
                    </a:srgbClr>
                  </a:outerShdw>
                </a:effectLst>
              </a:rPr>
              <a:t> поведения педагога, нередко с отчетливой подачей роли.</a:t>
            </a:r>
          </a:p>
          <a:p>
            <a:pPr marL="0" indent="0">
              <a:buNone/>
            </a:pPr>
            <a:endParaRPr lang="ru-RU" sz="2400" dirty="0"/>
          </a:p>
        </p:txBody>
      </p:sp>
    </p:spTree>
    <p:extLst>
      <p:ext uri="{BB962C8B-B14F-4D97-AF65-F5344CB8AC3E}">
        <p14:creationId xmlns="" xmlns:p14="http://schemas.microsoft.com/office/powerpoint/2010/main" val="21084449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273" y="734926"/>
            <a:ext cx="11656290" cy="5869074"/>
          </a:xfrm>
        </p:spPr>
        <p:txBody>
          <a:bodyPr>
            <a:noAutofit/>
          </a:bodyPr>
          <a:lstStyle/>
          <a:p>
            <a:pPr marL="0" indent="0">
              <a:buNone/>
            </a:pPr>
            <a:r>
              <a:rPr lang="ru-RU" sz="2400" dirty="0" smtClean="0"/>
              <a:t>       </a:t>
            </a:r>
            <a:r>
              <a:rPr lang="ru-RU" sz="2400" b="1" dirty="0" smtClean="0">
                <a:effectLst>
                  <a:outerShdw blurRad="38100" dist="38100" dir="2700000" algn="tl">
                    <a:srgbClr val="000000">
                      <a:alpha val="43137"/>
                    </a:srgbClr>
                  </a:outerShdw>
                </a:effectLst>
              </a:rPr>
              <a:t>По </a:t>
            </a:r>
            <a:r>
              <a:rPr lang="ru-RU" sz="2400" b="1" dirty="0">
                <a:effectLst>
                  <a:outerShdw blurRad="38100" dist="38100" dir="2700000" algn="tl">
                    <a:srgbClr val="000000">
                      <a:alpha val="43137"/>
                    </a:srgbClr>
                  </a:outerShdw>
                </a:effectLst>
              </a:rPr>
              <a:t>мнению М.В. Шакуровой, предполагает:</a:t>
            </a:r>
          </a:p>
          <a:p>
            <a:pPr lvl="0"/>
            <a:r>
              <a:rPr lang="ru-RU" sz="2400" b="1" dirty="0">
                <a:effectLst>
                  <a:outerShdw blurRad="38100" dist="38100" dir="2700000" algn="tl">
                    <a:srgbClr val="000000">
                      <a:alpha val="43137"/>
                    </a:srgbClr>
                  </a:outerShdw>
                </a:effectLst>
              </a:rPr>
              <a:t>субъект-субъектные отношения, когда за каждым участником творческого процесса признаётся право и способность на собственное решение (вне зависимости от возраста и опыта творческой самореализации);</a:t>
            </a:r>
          </a:p>
          <a:p>
            <a:pPr lvl="0"/>
            <a:r>
              <a:rPr lang="ru-RU" sz="2400" b="1" dirty="0">
                <a:effectLst>
                  <a:outerShdw blurRad="38100" dist="38100" dir="2700000" algn="tl">
                    <a:srgbClr val="000000">
                      <a:alpha val="43137"/>
                    </a:srgbClr>
                  </a:outerShdw>
                </a:effectLst>
              </a:rPr>
              <a:t>активную позицию всех субъектов творческого процесса;</a:t>
            </a:r>
          </a:p>
          <a:p>
            <a:pPr lvl="0"/>
            <a:r>
              <a:rPr lang="ru-RU" sz="2400" b="1" dirty="0">
                <a:effectLst>
                  <a:outerShdw blurRad="38100" dist="38100" dir="2700000" algn="tl">
                    <a:srgbClr val="000000">
                      <a:alpha val="43137"/>
                    </a:srgbClr>
                  </a:outerShdw>
                </a:effectLst>
              </a:rPr>
              <a:t>создание и сохранение участниками творческого процесса соответствующей атмосферы на основе воспроизведения всех возможных способов инициирования соответствующего настроя и эмоционального фона;</a:t>
            </a:r>
          </a:p>
          <a:p>
            <a:pPr lvl="0"/>
            <a:r>
              <a:rPr lang="ru-RU" sz="2400" b="1" dirty="0">
                <a:effectLst>
                  <a:outerShdw blurRad="38100" dist="38100" dir="2700000" algn="tl">
                    <a:srgbClr val="000000">
                      <a:alpha val="43137"/>
                    </a:srgbClr>
                  </a:outerShdw>
                </a:effectLst>
              </a:rPr>
              <a:t>сохранение индивидуального стиля творчества каждого.</a:t>
            </a:r>
          </a:p>
          <a:p>
            <a:r>
              <a:rPr lang="ru-RU" sz="2400" b="1" dirty="0">
                <a:effectLst>
                  <a:outerShdw blurRad="38100" dist="38100" dir="2700000" algn="tl">
                    <a:srgbClr val="000000">
                      <a:alpha val="43137"/>
                    </a:srgbClr>
                  </a:outerShdw>
                </a:effectLst>
              </a:rPr>
              <a:t>Желаемый тип педагогического поведения в актах сотворчества детской игры можно описать, используя совокупность следующих рекомендаций</a:t>
            </a:r>
            <a:r>
              <a:rPr lang="ru-RU" sz="2400" b="1" dirty="0" smtClean="0">
                <a:effectLst>
                  <a:outerShdw blurRad="38100" dist="38100" dir="2700000" algn="tl">
                    <a:srgbClr val="000000">
                      <a:alpha val="43137"/>
                    </a:srgbClr>
                  </a:outerShdw>
                </a:effectLst>
              </a:rPr>
              <a:t>:</a:t>
            </a:r>
            <a:endParaRPr lang="ru-RU" sz="2400" b="1" dirty="0">
              <a:effectLst>
                <a:outerShdw blurRad="38100" dist="38100" dir="2700000" algn="tl">
                  <a:srgbClr val="000000">
                    <a:alpha val="43137"/>
                  </a:srgbClr>
                </a:outerShdw>
              </a:effectLst>
            </a:endParaRPr>
          </a:p>
        </p:txBody>
      </p:sp>
      <p:sp>
        <p:nvSpPr>
          <p:cNvPr id="4" name="Прямоугольник 3"/>
          <p:cNvSpPr/>
          <p:nvPr/>
        </p:nvSpPr>
        <p:spPr>
          <a:xfrm>
            <a:off x="-64654" y="150151"/>
            <a:ext cx="12256654" cy="584775"/>
          </a:xfrm>
          <a:prstGeom prst="rect">
            <a:avLst/>
          </a:prstGeom>
        </p:spPr>
        <p:txBody>
          <a:bodyPr wrap="square">
            <a:spAutoFit/>
          </a:bodyPr>
          <a:lstStyle/>
          <a:p>
            <a:pPr algn="ctr"/>
            <a:r>
              <a:rPr lang="en-US" sz="3200" b="1" dirty="0">
                <a:effectLst>
                  <a:outerShdw blurRad="38100" dist="38100" dir="2700000" algn="tl">
                    <a:srgbClr val="000000">
                      <a:alpha val="43137"/>
                    </a:srgbClr>
                  </a:outerShdw>
                </a:effectLst>
                <a:latin typeface="+mj-lt"/>
                <a:ea typeface="Calibri" panose="020F0502020204030204" pitchFamily="34" charset="0"/>
                <a:cs typeface="Times New Roman" panose="02020603050405020304" pitchFamily="18" charset="0"/>
              </a:rPr>
              <a:t>Co</a:t>
            </a:r>
            <a:r>
              <a:rPr lang="ru-RU" sz="3200" b="1" dirty="0">
                <a:effectLst>
                  <a:outerShdw blurRad="38100" dist="38100" dir="2700000" algn="tl">
                    <a:srgbClr val="000000">
                      <a:alpha val="43137"/>
                    </a:srgbClr>
                  </a:outerShdw>
                </a:effectLst>
                <a:latin typeface="+mj-lt"/>
                <a:ea typeface="Calibri" panose="020F0502020204030204" pitchFamily="34" charset="0"/>
                <a:cs typeface="Times New Roman" panose="02020603050405020304" pitchFamily="18" charset="0"/>
              </a:rPr>
              <a:t>-творчество в игре</a:t>
            </a:r>
            <a:endParaRPr lang="ru-RU" sz="3200" b="1" dirty="0">
              <a:effectLst>
                <a:outerShdw blurRad="38100" dist="38100" dir="2700000" algn="tl">
                  <a:srgbClr val="000000">
                    <a:alpha val="43137"/>
                  </a:srgbClr>
                </a:outerShdw>
              </a:effectLst>
              <a:latin typeface="+mj-lt"/>
            </a:endParaRPr>
          </a:p>
        </p:txBody>
      </p:sp>
    </p:spTree>
    <p:extLst>
      <p:ext uri="{BB962C8B-B14F-4D97-AF65-F5344CB8AC3E}">
        <p14:creationId xmlns="" xmlns:p14="http://schemas.microsoft.com/office/powerpoint/2010/main" val="8707545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86327" y="785090"/>
            <a:ext cx="11323782" cy="5624945"/>
          </a:xfrm>
        </p:spPr>
        <p:txBody>
          <a:bodyPr>
            <a:normAutofit fontScale="92500" lnSpcReduction="20000"/>
          </a:bodyPr>
          <a:lstStyle/>
          <a:p>
            <a:r>
              <a:rPr lang="ru-RU" sz="2400" b="1" dirty="0">
                <a:effectLst>
                  <a:outerShdw blurRad="38100" dist="38100" dir="2700000" algn="tl">
                    <a:srgbClr val="000000">
                      <a:alpha val="43137"/>
                    </a:srgbClr>
                  </a:outerShdw>
                </a:effectLst>
              </a:rPr>
              <a:t>обеспечение благоприятной, доброжелательной атмосферы общения</a:t>
            </a:r>
            <a:r>
              <a:rPr lang="ru-RU" sz="2400" b="1" dirty="0" smtClean="0">
                <a:effectLst>
                  <a:outerShdw blurRad="38100" dist="38100" dir="2700000" algn="tl">
                    <a:srgbClr val="000000">
                      <a:alpha val="43137"/>
                    </a:srgbClr>
                  </a:outerShdw>
                </a:effectLst>
              </a:rPr>
              <a:t>;</a:t>
            </a:r>
          </a:p>
          <a:p>
            <a:pPr lvl="0"/>
            <a:r>
              <a:rPr lang="ru-RU" sz="2400" b="1" dirty="0" smtClean="0">
                <a:effectLst>
                  <a:outerShdw blurRad="38100" dist="38100" dir="2700000" algn="tl">
                    <a:srgbClr val="000000">
                      <a:alpha val="43137"/>
                    </a:srgbClr>
                  </a:outerShdw>
                </a:effectLst>
              </a:rPr>
              <a:t>«</a:t>
            </a:r>
            <a:r>
              <a:rPr lang="ru-RU" sz="2400" b="1" dirty="0">
                <a:effectLst>
                  <a:outerShdw blurRad="38100" dist="38100" dir="2700000" algn="tl">
                    <a:srgbClr val="000000">
                      <a:alpha val="43137"/>
                    </a:srgbClr>
                  </a:outerShdw>
                </a:effectLst>
              </a:rPr>
              <a:t>заражение» внутренним ощущением интереса, азарта, необычности, интриги и т.п.;</a:t>
            </a:r>
          </a:p>
          <a:p>
            <a:pPr lvl="0"/>
            <a:r>
              <a:rPr lang="ru-RU" sz="2400" b="1" dirty="0">
                <a:effectLst>
                  <a:outerShdw blurRad="38100" dist="38100" dir="2700000" algn="tl">
                    <a:srgbClr val="000000">
                      <a:alpha val="43137"/>
                    </a:srgbClr>
                  </a:outerShdw>
                </a:effectLst>
              </a:rPr>
              <a:t>отказ от высказывания категорических оценок и резкой критики в адрес ребёнка;</a:t>
            </a:r>
          </a:p>
          <a:p>
            <a:pPr lvl="0"/>
            <a:r>
              <a:rPr lang="ru-RU" sz="2400" b="1" dirty="0">
                <a:effectLst>
                  <a:outerShdw blurRad="38100" dist="38100" dir="2700000" algn="tl">
                    <a:srgbClr val="000000">
                      <a:alpha val="43137"/>
                    </a:srgbClr>
                  </a:outerShdw>
                </a:effectLst>
              </a:rPr>
              <a:t>поощрение оригинальных идей;</a:t>
            </a:r>
          </a:p>
          <a:p>
            <a:pPr lvl="0"/>
            <a:r>
              <a:rPr lang="ru-RU" sz="2400" b="1" dirty="0">
                <a:effectLst>
                  <a:outerShdw blurRad="38100" dist="38100" dir="2700000" algn="tl">
                    <a:srgbClr val="000000">
                      <a:alpha val="43137"/>
                    </a:srgbClr>
                  </a:outerShdw>
                </a:effectLst>
              </a:rPr>
              <a:t>создание условий для упражнений и практики;</a:t>
            </a:r>
          </a:p>
          <a:p>
            <a:pPr lvl="0"/>
            <a:r>
              <a:rPr lang="ru-RU" sz="2400" b="1" dirty="0">
                <a:effectLst>
                  <a:outerShdw blurRad="38100" dist="38100" dir="2700000" algn="tl">
                    <a:srgbClr val="000000">
                      <a:alpha val="43137"/>
                    </a:srgbClr>
                  </a:outerShdw>
                </a:effectLst>
              </a:rPr>
              <a:t>сохранение индивидуального стиля самовыражения ребёнка через отказ от прямого показа, сообщения штампов и стереотипов, прямого научения;</a:t>
            </a:r>
          </a:p>
          <a:p>
            <a:r>
              <a:rPr lang="ru-RU" sz="2400" b="1" dirty="0" smtClean="0">
                <a:effectLst>
                  <a:outerShdw blurRad="38100" dist="38100" dir="2700000" algn="tl">
                    <a:srgbClr val="000000">
                      <a:alpha val="43137"/>
                    </a:srgbClr>
                  </a:outerShdw>
                </a:effectLst>
              </a:rPr>
              <a:t> </a:t>
            </a:r>
            <a:r>
              <a:rPr lang="ru-RU" sz="2400" b="1" dirty="0">
                <a:effectLst>
                  <a:outerShdw blurRad="38100" dist="38100" dir="2700000" algn="tl">
                    <a:srgbClr val="000000">
                      <a:alpha val="43137"/>
                    </a:srgbClr>
                  </a:outerShdw>
                </a:effectLst>
              </a:rPr>
              <a:t>активизация собственного творческого самовыражения. Как считает известный детский психолог Д.Б. </a:t>
            </a:r>
            <a:r>
              <a:rPr lang="ru-RU" sz="2400" b="1" dirty="0" err="1">
                <a:effectLst>
                  <a:outerShdw blurRad="38100" dist="38100" dir="2700000" algn="tl">
                    <a:srgbClr val="000000">
                      <a:alpha val="43137"/>
                    </a:srgbClr>
                  </a:outerShdw>
                </a:effectLst>
              </a:rPr>
              <a:t>Эльконин</a:t>
            </a:r>
            <a:r>
              <a:rPr lang="ru-RU" sz="2400" b="1" dirty="0">
                <a:effectLst>
                  <a:outerShdw blurRad="38100" dist="38100" dir="2700000" algn="tl">
                    <a:srgbClr val="000000">
                      <a:alpha val="43137"/>
                    </a:srgbClr>
                  </a:outerShdw>
                </a:effectLst>
              </a:rPr>
              <a:t>,</a:t>
            </a:r>
          </a:p>
          <a:p>
            <a:r>
              <a:rPr lang="ru-RU" sz="2400" b="1" dirty="0">
                <a:effectLst>
                  <a:outerShdw blurRad="38100" dist="38100" dir="2700000" algn="tl">
                    <a:srgbClr val="000000">
                      <a:alpha val="43137"/>
                    </a:srgbClr>
                  </a:outerShdw>
                </a:effectLst>
              </a:rPr>
              <a:t>содержание детских игр развивается от игр, в которых основным является предметная деятельность людей, к играм, отражающим отношения между людьми, и наконец, к играм, в которых главным выступает подчинение правилам общественного поведения и общественных отношений между людьми.</a:t>
            </a:r>
          </a:p>
          <a:p>
            <a:endParaRPr lang="ru-RU" dirty="0"/>
          </a:p>
        </p:txBody>
      </p:sp>
    </p:spTree>
    <p:extLst>
      <p:ext uri="{BB962C8B-B14F-4D97-AF65-F5344CB8AC3E}">
        <p14:creationId xmlns="" xmlns:p14="http://schemas.microsoft.com/office/powerpoint/2010/main" val="10919831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38681"/>
            <a:ext cx="12191999" cy="1400530"/>
          </a:xfrm>
        </p:spPr>
        <p:txBody>
          <a:bodyPr/>
          <a:lstStyle/>
          <a:p>
            <a:pPr algn="ctr"/>
            <a:r>
              <a:rPr lang="ru-RU" sz="3200" b="1" dirty="0" smtClean="0">
                <a:effectLst>
                  <a:outerShdw blurRad="38100" dist="38100" dir="2700000" algn="tl">
                    <a:srgbClr val="000000">
                      <a:alpha val="43137"/>
                    </a:srgbClr>
                  </a:outerShdw>
                </a:effectLst>
              </a:rPr>
              <a:t>Принципы внеурочной деятельности</a:t>
            </a:r>
            <a:endParaRPr lang="ru-RU" sz="3200" b="1"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498764" y="926082"/>
            <a:ext cx="10945091" cy="5825700"/>
          </a:xfrm>
        </p:spPr>
        <p:txBody>
          <a:bodyPr>
            <a:noAutofit/>
          </a:bodyPr>
          <a:lstStyle/>
          <a:p>
            <a:pPr marL="0" indent="0">
              <a:buNone/>
            </a:pPr>
            <a:r>
              <a:rPr lang="ru-RU" b="1" i="1" dirty="0" smtClean="0">
                <a:effectLst>
                  <a:outerShdw blurRad="38100" dist="38100" dir="2700000" algn="tl">
                    <a:srgbClr val="000000">
                      <a:alpha val="43137"/>
                    </a:srgbClr>
                  </a:outerShdw>
                </a:effectLst>
              </a:rPr>
              <a:t>Принцип </a:t>
            </a:r>
            <a:r>
              <a:rPr lang="ru-RU" b="1" i="1" dirty="0" err="1">
                <a:effectLst>
                  <a:outerShdw blurRad="38100" dist="38100" dir="2700000" algn="tl">
                    <a:srgbClr val="000000">
                      <a:alpha val="43137"/>
                    </a:srgbClr>
                  </a:outerShdw>
                </a:effectLst>
              </a:rPr>
              <a:t>природосообразности</a:t>
            </a:r>
            <a:r>
              <a:rPr lang="ru-RU" b="1" i="1" dirty="0">
                <a:effectLst>
                  <a:outerShdw blurRad="38100" dist="38100" dir="2700000" algn="tl">
                    <a:srgbClr val="000000">
                      <a:alpha val="43137"/>
                    </a:srgbClr>
                  </a:outerShdw>
                </a:effectLst>
              </a:rPr>
              <a:t> </a:t>
            </a:r>
            <a:r>
              <a:rPr lang="ru-RU" b="1" dirty="0">
                <a:effectLst>
                  <a:outerShdw blurRad="38100" dist="38100" dir="2700000" algn="tl">
                    <a:srgbClr val="000000">
                      <a:alpha val="43137"/>
                    </a:srgbClr>
                  </a:outerShdw>
                </a:effectLst>
              </a:rPr>
              <a:t>предполагает, что процесс художественного творчества школьников должен основывать­ся на научном понимании взаимосвязи естественных и соци­альных процессов, согласовываться с общими законами раз­вития природы и человека, воспитывать его сообразно полу и возрасту, а также формировать у него ответственность за развитие самого </a:t>
            </a:r>
            <a:r>
              <a:rPr lang="ru-RU" b="1" dirty="0" smtClean="0">
                <a:effectLst>
                  <a:outerShdw blurRad="38100" dist="38100" dir="2700000" algn="tl">
                    <a:srgbClr val="000000">
                      <a:alpha val="43137"/>
                    </a:srgbClr>
                  </a:outerShdw>
                </a:effectLst>
              </a:rPr>
              <a:t>себя.</a:t>
            </a:r>
          </a:p>
          <a:p>
            <a:pPr marL="0" indent="0">
              <a:buNone/>
            </a:pPr>
            <a:r>
              <a:rPr lang="ru-RU" b="1" i="1" dirty="0">
                <a:effectLst>
                  <a:outerShdw blurRad="38100" dist="38100" dir="2700000" algn="tl">
                    <a:srgbClr val="000000">
                      <a:alpha val="43137"/>
                    </a:srgbClr>
                  </a:outerShdw>
                </a:effectLst>
              </a:rPr>
              <a:t>Принцип </a:t>
            </a:r>
            <a:r>
              <a:rPr lang="ru-RU" b="1" i="1" dirty="0" err="1">
                <a:effectLst>
                  <a:outerShdw blurRad="38100" dist="38100" dir="2700000" algn="tl">
                    <a:srgbClr val="000000">
                      <a:alpha val="43137"/>
                    </a:srgbClr>
                  </a:outerShdw>
                </a:effectLst>
              </a:rPr>
              <a:t>культуросообразности</a:t>
            </a:r>
            <a:r>
              <a:rPr lang="ru-RU" b="1" i="1" dirty="0">
                <a:effectLst>
                  <a:outerShdw blurRad="38100" dist="38100" dir="2700000" algn="tl">
                    <a:srgbClr val="000000">
                      <a:alpha val="43137"/>
                    </a:srgbClr>
                  </a:outerShdw>
                </a:effectLst>
              </a:rPr>
              <a:t> </a:t>
            </a:r>
            <a:r>
              <a:rPr lang="ru-RU" b="1" dirty="0">
                <a:effectLst>
                  <a:outerShdw blurRad="38100" dist="38100" dir="2700000" algn="tl">
                    <a:srgbClr val="000000">
                      <a:alpha val="43137"/>
                    </a:srgbClr>
                  </a:outerShdw>
                </a:effectLst>
              </a:rPr>
              <a:t>предполагает, что художественное творчество школьников должно основываться на общечеловеческих ценностях культуры и строиться в соответствии с ценностями и нормами тех или иных национальных</a:t>
            </a:r>
            <a:r>
              <a:rPr lang="ru-RU" b="1" i="1" dirty="0">
                <a:effectLst>
                  <a:outerShdw blurRad="38100" dist="38100" dir="2700000" algn="tl">
                    <a:srgbClr val="000000">
                      <a:alpha val="43137"/>
                    </a:srgbClr>
                  </a:outerShdw>
                </a:effectLst>
              </a:rPr>
              <a:t> </a:t>
            </a:r>
            <a:r>
              <a:rPr lang="ru-RU" b="1" dirty="0">
                <a:effectLst>
                  <a:outerShdw blurRad="38100" dist="38100" dir="2700000" algn="tl">
                    <a:srgbClr val="000000">
                      <a:alpha val="43137"/>
                    </a:srgbClr>
                  </a:outerShdw>
                </a:effectLst>
              </a:rPr>
              <a:t>культур, специфическими особенностями, присущими традициям тех или иных регионов, не противоречащими общечеловеческим ценностям</a:t>
            </a:r>
            <a:r>
              <a:rPr lang="ru-RU" b="1" dirty="0" smtClean="0">
                <a:effectLst>
                  <a:outerShdw blurRad="38100" dist="38100" dir="2700000" algn="tl">
                    <a:srgbClr val="000000">
                      <a:alpha val="43137"/>
                    </a:srgbClr>
                  </a:outerShdw>
                </a:effectLst>
              </a:rPr>
              <a:t>.</a:t>
            </a:r>
          </a:p>
          <a:p>
            <a:pPr marL="0" indent="0">
              <a:buNone/>
            </a:pPr>
            <a:r>
              <a:rPr lang="ru-RU" b="1" dirty="0">
                <a:effectLst>
                  <a:outerShdw blurRad="38100" dist="38100" dir="2700000" algn="tl">
                    <a:srgbClr val="000000">
                      <a:alpha val="43137"/>
                    </a:srgbClr>
                  </a:outerShdw>
                </a:effectLst>
              </a:rPr>
              <a:t>Трактовка </a:t>
            </a:r>
            <a:r>
              <a:rPr lang="ru-RU" b="1" i="1" dirty="0">
                <a:effectLst>
                  <a:outerShdw blurRad="38100" dist="38100" dir="2700000" algn="tl">
                    <a:srgbClr val="000000">
                      <a:alpha val="43137"/>
                    </a:srgbClr>
                  </a:outerShdw>
                </a:effectLst>
              </a:rPr>
              <a:t>принципа коллективности </a:t>
            </a:r>
            <a:r>
              <a:rPr lang="ru-RU" b="1" dirty="0">
                <a:effectLst>
                  <a:outerShdw blurRad="38100" dist="38100" dir="2700000" algn="tl">
                    <a:srgbClr val="000000">
                      <a:alpha val="43137"/>
                    </a:srgbClr>
                  </a:outerShdw>
                </a:effectLst>
              </a:rPr>
              <a:t>применительно к художественному творчеству предполагает, что художественное воспитание и образование, осуществляясь в детско-взрослых общностях, детско-взрослых коллективах различного типа, даёт юному человеку опыт жизни в обществе, опыт взаимодействия с окружающими, может создавать условия для позитивно направленных самопознания, эстетического самоопределения, художественно-творческой самореализации.</a:t>
            </a:r>
          </a:p>
          <a:p>
            <a:pPr marL="0" indent="0">
              <a:buNone/>
            </a:pPr>
            <a:endParaRPr lang="ru-RU" dirty="0"/>
          </a:p>
        </p:txBody>
      </p:sp>
    </p:spTree>
    <p:extLst>
      <p:ext uri="{BB962C8B-B14F-4D97-AF65-F5344CB8AC3E}">
        <p14:creationId xmlns="" xmlns:p14="http://schemas.microsoft.com/office/powerpoint/2010/main" val="14905891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32511" y="166255"/>
            <a:ext cx="11702471" cy="6691745"/>
          </a:xfrm>
        </p:spPr>
        <p:txBody>
          <a:bodyPr>
            <a:normAutofit/>
          </a:bodyPr>
          <a:lstStyle/>
          <a:p>
            <a:pPr marL="0" indent="0">
              <a:buNone/>
            </a:pPr>
            <a:r>
              <a:rPr lang="ru-RU" b="1" i="1" dirty="0" smtClean="0">
                <a:effectLst>
                  <a:outerShdw blurRad="38100" dist="38100" dir="2700000" algn="tl">
                    <a:srgbClr val="000000">
                      <a:alpha val="43137"/>
                    </a:srgbClr>
                  </a:outerShdw>
                </a:effectLst>
              </a:rPr>
              <a:t>    Принцип </a:t>
            </a:r>
            <a:r>
              <a:rPr lang="ru-RU" b="1" i="1" dirty="0">
                <a:effectLst>
                  <a:outerShdw blurRad="38100" dist="38100" dir="2700000" algn="tl">
                    <a:srgbClr val="000000">
                      <a:alpha val="43137"/>
                    </a:srgbClr>
                  </a:outerShdw>
                </a:effectLst>
              </a:rPr>
              <a:t>диалогичности </a:t>
            </a:r>
            <a:r>
              <a:rPr lang="ru-RU" b="1" dirty="0" smtClean="0">
                <a:effectLst>
                  <a:outerShdw blurRad="38100" dist="38100" dir="2700000" algn="tl">
                    <a:srgbClr val="000000">
                      <a:alpha val="43137"/>
                    </a:srgbClr>
                  </a:outerShdw>
                </a:effectLst>
              </a:rPr>
              <a:t>предполагает взаимодействие </a:t>
            </a:r>
            <a:r>
              <a:rPr lang="ru-RU" b="1" dirty="0">
                <a:effectLst>
                  <a:outerShdw blurRad="38100" dist="38100" dir="2700000" algn="tl">
                    <a:srgbClr val="000000">
                      <a:alpha val="43137"/>
                    </a:srgbClr>
                  </a:outerShdw>
                </a:effectLst>
              </a:rPr>
              <a:t>педагога и учащихся в художественной деятельности, содержанием которого яв­ляются обмен эстетическими ценностями, а также совместное продуцирование художественных цен­ностей</a:t>
            </a:r>
            <a:r>
              <a:rPr lang="ru-RU" b="1" dirty="0" smtClean="0">
                <a:effectLst>
                  <a:outerShdw blurRad="38100" dist="38100" dir="2700000" algn="tl">
                    <a:srgbClr val="000000">
                      <a:alpha val="43137"/>
                    </a:srgbClr>
                  </a:outerShdw>
                </a:effectLst>
              </a:rPr>
              <a:t>.</a:t>
            </a:r>
          </a:p>
          <a:p>
            <a:pPr marL="0" indent="0">
              <a:buNone/>
            </a:pPr>
            <a:r>
              <a:rPr lang="ru-RU" b="1" i="1" dirty="0" smtClean="0">
                <a:effectLst>
                  <a:outerShdw blurRad="38100" dist="38100" dir="2700000" algn="tl">
                    <a:srgbClr val="000000">
                      <a:alpha val="43137"/>
                    </a:srgbClr>
                  </a:outerShdw>
                </a:effectLst>
              </a:rPr>
              <a:t>    Принцип </a:t>
            </a:r>
            <a:r>
              <a:rPr lang="ru-RU" b="1" i="1" dirty="0">
                <a:effectLst>
                  <a:outerShdw blurRad="38100" dist="38100" dir="2700000" algn="tl">
                    <a:srgbClr val="000000">
                      <a:alpha val="43137"/>
                    </a:srgbClr>
                  </a:outerShdw>
                </a:effectLst>
              </a:rPr>
              <a:t>патриотической направленности </a:t>
            </a:r>
            <a:r>
              <a:rPr lang="ru-RU" b="1" dirty="0">
                <a:effectLst>
                  <a:outerShdw blurRad="38100" dist="38100" dir="2700000" algn="tl">
                    <a:srgbClr val="000000">
                      <a:alpha val="43137"/>
                    </a:srgbClr>
                  </a:outerShdw>
                </a:effectLst>
              </a:rPr>
              <a:t>предусматри­вает </a:t>
            </a:r>
            <a:r>
              <a:rPr lang="ru-RU" b="1" dirty="0" smtClean="0">
                <a:effectLst>
                  <a:outerShdw blurRad="38100" dist="38100" dir="2700000" algn="tl">
                    <a:srgbClr val="000000">
                      <a:alpha val="43137"/>
                    </a:srgbClr>
                  </a:outerShdw>
                </a:effectLst>
              </a:rPr>
              <a:t>реализацию принципа патриотичес­кой направленности в программе внеурочной деятельности предполагает использование </a:t>
            </a:r>
            <a:r>
              <a:rPr lang="ru-RU" b="1" dirty="0">
                <a:effectLst>
                  <a:outerShdw blurRad="38100" dist="38100" dir="2700000" algn="tl">
                    <a:srgbClr val="000000">
                      <a:alpha val="43137"/>
                    </a:srgbClr>
                  </a:outerShdw>
                </a:effectLst>
              </a:rPr>
              <a:t>эмоционально окрашенных </a:t>
            </a:r>
            <a:r>
              <a:rPr lang="ru-RU" b="1" dirty="0" smtClean="0">
                <a:effectLst>
                  <a:outerShdw blurRad="38100" dist="38100" dir="2700000" algn="tl">
                    <a:srgbClr val="000000">
                      <a:alpha val="43137"/>
                    </a:srgbClr>
                  </a:outerShdw>
                </a:effectLst>
              </a:rPr>
              <a:t>пред­ставлений.</a:t>
            </a:r>
          </a:p>
          <a:p>
            <a:pPr marL="0" indent="0">
              <a:buNone/>
            </a:pPr>
            <a:r>
              <a:rPr lang="ru-RU" b="1" i="1" dirty="0" smtClean="0">
                <a:effectLst>
                  <a:outerShdw blurRad="38100" dist="38100" dir="2700000" algn="tl">
                    <a:srgbClr val="000000">
                      <a:alpha val="43137"/>
                    </a:srgbClr>
                  </a:outerShdw>
                </a:effectLst>
              </a:rPr>
              <a:t>    Принцип </a:t>
            </a:r>
            <a:r>
              <a:rPr lang="ru-RU" b="1" i="1" dirty="0" err="1">
                <a:effectLst>
                  <a:outerShdw blurRad="38100" dist="38100" dir="2700000" algn="tl">
                    <a:srgbClr val="000000">
                      <a:alpha val="43137"/>
                    </a:srgbClr>
                  </a:outerShdw>
                </a:effectLst>
              </a:rPr>
              <a:t>проектности</a:t>
            </a:r>
            <a:r>
              <a:rPr lang="ru-RU" b="1" i="1" dirty="0">
                <a:effectLst>
                  <a:outerShdw blurRad="38100" dist="38100" dir="2700000" algn="tl">
                    <a:srgbClr val="000000">
                      <a:alpha val="43137"/>
                    </a:srgbClr>
                  </a:outerShdw>
                </a:effectLst>
              </a:rPr>
              <a:t> </a:t>
            </a:r>
            <a:r>
              <a:rPr lang="ru-RU" b="1" dirty="0">
                <a:effectLst>
                  <a:outerShdw blurRad="38100" dist="38100" dir="2700000" algn="tl">
                    <a:srgbClr val="000000">
                      <a:alpha val="43137"/>
                    </a:srgbClr>
                  </a:outerShdw>
                </a:effectLst>
              </a:rPr>
              <a:t>предполагает последовательную ориентацию всей деятельности педагога на подготовку и «вы­ведение» подростка в самостоятельное проектное действие, развёртываемое в логике замысел — реализация — рефлексия</a:t>
            </a:r>
            <a:r>
              <a:rPr lang="ru-RU" b="1" dirty="0" smtClean="0">
                <a:effectLst>
                  <a:outerShdw blurRad="38100" dist="38100" dir="2700000" algn="tl">
                    <a:srgbClr val="000000">
                      <a:alpha val="43137"/>
                    </a:srgbClr>
                  </a:outerShdw>
                </a:effectLst>
              </a:rPr>
              <a:t>.</a:t>
            </a:r>
          </a:p>
          <a:p>
            <a:pPr marL="0" indent="0">
              <a:buNone/>
            </a:pPr>
            <a:r>
              <a:rPr lang="ru-RU" b="1" i="1" dirty="0" smtClean="0">
                <a:effectLst>
                  <a:outerShdw blurRad="38100" dist="38100" dir="2700000" algn="tl">
                    <a:srgbClr val="000000">
                      <a:alpha val="43137"/>
                    </a:srgbClr>
                  </a:outerShdw>
                </a:effectLst>
              </a:rPr>
              <a:t>    Принцип </a:t>
            </a:r>
            <a:r>
              <a:rPr lang="ru-RU" b="1" i="1" dirty="0">
                <a:effectLst>
                  <a:outerShdw blurRad="38100" dist="38100" dir="2700000" algn="tl">
                    <a:srgbClr val="000000">
                      <a:alpha val="43137"/>
                    </a:srgbClr>
                  </a:outerShdw>
                </a:effectLst>
              </a:rPr>
              <a:t>диалога культур </a:t>
            </a:r>
            <a:r>
              <a:rPr lang="ru-RU" b="1" dirty="0">
                <a:effectLst>
                  <a:outerShdw blurRad="38100" dist="38100" dir="2700000" algn="tl">
                    <a:srgbClr val="000000">
                      <a:alpha val="43137"/>
                    </a:srgbClr>
                  </a:outerShdw>
                </a:effectLst>
              </a:rPr>
              <a:t>в программе внеурочной дея­тельности подростков в сфере художественного творчества предполагает:</a:t>
            </a:r>
          </a:p>
          <a:p>
            <a:pPr lvl="0"/>
            <a:r>
              <a:rPr lang="ru-RU" b="1" dirty="0">
                <a:effectLst>
                  <a:outerShdw blurRad="38100" dist="38100" dir="2700000" algn="tl">
                    <a:srgbClr val="000000">
                      <a:alpha val="43137"/>
                    </a:srgbClr>
                  </a:outerShdw>
                </a:effectLst>
              </a:rPr>
              <a:t>понимание основных сюжетов культурных текстов </a:t>
            </a:r>
            <a:endParaRPr lang="ru-RU" b="1" dirty="0" smtClean="0">
              <a:effectLst>
                <a:outerShdw blurRad="38100" dist="38100" dir="2700000" algn="tl">
                  <a:srgbClr val="000000">
                    <a:alpha val="43137"/>
                  </a:srgbClr>
                </a:outerShdw>
              </a:effectLst>
            </a:endParaRPr>
          </a:p>
          <a:p>
            <a:pPr lvl="0"/>
            <a:r>
              <a:rPr lang="ru-RU" b="1" dirty="0" smtClean="0">
                <a:effectLst>
                  <a:outerShdw blurRad="38100" dist="38100" dir="2700000" algn="tl">
                    <a:srgbClr val="000000">
                      <a:alpha val="43137"/>
                    </a:srgbClr>
                  </a:outerShdw>
                </a:effectLst>
              </a:rPr>
              <a:t>рассмотрение </a:t>
            </a:r>
            <a:r>
              <a:rPr lang="ru-RU" b="1" dirty="0">
                <a:effectLst>
                  <a:outerShdw blurRad="38100" dist="38100" dir="2700000" algn="tl">
                    <a:srgbClr val="000000">
                      <a:alpha val="43137"/>
                    </a:srgbClr>
                  </a:outerShdw>
                </a:effectLst>
              </a:rPr>
              <a:t>художественного творчества как диалога культур </a:t>
            </a:r>
            <a:r>
              <a:rPr lang="ru-RU" b="1" dirty="0" smtClean="0">
                <a:effectLst>
                  <a:outerShdw blurRad="38100" dist="38100" dir="2700000" algn="tl">
                    <a:srgbClr val="000000">
                      <a:alpha val="43137"/>
                    </a:srgbClr>
                  </a:outerShdw>
                </a:effectLst>
              </a:rPr>
              <a:t>с </a:t>
            </a:r>
            <a:r>
              <a:rPr lang="ru-RU" b="1" dirty="0">
                <a:effectLst>
                  <a:outerShdw blurRad="38100" dist="38100" dir="2700000" algn="tl">
                    <a:srgbClr val="000000">
                      <a:alpha val="43137"/>
                    </a:srgbClr>
                  </a:outerShdw>
                </a:effectLst>
              </a:rPr>
              <a:t>поколениями предшествующих эпох;</a:t>
            </a:r>
          </a:p>
          <a:p>
            <a:pPr lvl="0"/>
            <a:r>
              <a:rPr lang="ru-RU" b="1" dirty="0">
                <a:effectLst>
                  <a:outerShdw blurRad="38100" dist="38100" dir="2700000" algn="tl">
                    <a:srgbClr val="000000">
                      <a:alpha val="43137"/>
                    </a:srgbClr>
                  </a:outerShdw>
                </a:effectLst>
              </a:rPr>
              <a:t>рассмотрение </a:t>
            </a:r>
            <a:r>
              <a:rPr lang="ru-RU" b="1" dirty="0" smtClean="0">
                <a:effectLst>
                  <a:outerShdw blurRad="38100" dist="38100" dir="2700000" algn="tl">
                    <a:srgbClr val="000000">
                      <a:alpha val="43137"/>
                    </a:srgbClr>
                  </a:outerShdw>
                </a:effectLst>
              </a:rPr>
              <a:t>творчества </a:t>
            </a:r>
            <a:r>
              <a:rPr lang="ru-RU" b="1" dirty="0">
                <a:effectLst>
                  <a:outerShdw blurRad="38100" dist="38100" dir="2700000" algn="tl">
                    <a:srgbClr val="000000">
                      <a:alpha val="43137"/>
                    </a:srgbClr>
                  </a:outerShdw>
                </a:effectLst>
              </a:rPr>
              <a:t>как диалога культур всех участников кол­лектива;</a:t>
            </a:r>
          </a:p>
          <a:p>
            <a:pPr lvl="0"/>
            <a:r>
              <a:rPr lang="ru-RU" b="1" dirty="0">
                <a:effectLst>
                  <a:outerShdw blurRad="38100" dist="38100" dir="2700000" algn="tl">
                    <a:srgbClr val="000000">
                      <a:alpha val="43137"/>
                    </a:srgbClr>
                  </a:outerShdw>
                </a:effectLst>
              </a:rPr>
              <a:t>рассмотрение ситуаций </a:t>
            </a:r>
            <a:r>
              <a:rPr lang="ru-RU" b="1" dirty="0" smtClean="0">
                <a:effectLst>
                  <a:outerShdw blurRad="38100" dist="38100" dir="2700000" algn="tl">
                    <a:srgbClr val="000000">
                      <a:alpha val="43137"/>
                    </a:srgbClr>
                  </a:outerShdw>
                </a:effectLst>
              </a:rPr>
              <a:t>как </a:t>
            </a:r>
            <a:r>
              <a:rPr lang="ru-RU" b="1" dirty="0" err="1">
                <a:effectLst>
                  <a:outerShdw blurRad="38100" dist="38100" dir="2700000" algn="tl">
                    <a:srgbClr val="000000">
                      <a:alpha val="43137"/>
                    </a:srgbClr>
                  </a:outerShdw>
                </a:effectLst>
              </a:rPr>
              <a:t>полилога</a:t>
            </a:r>
            <a:r>
              <a:rPr lang="ru-RU" b="1" dirty="0">
                <a:effectLst>
                  <a:outerShdw blurRad="38100" dist="38100" dir="2700000" algn="tl">
                    <a:srgbClr val="000000">
                      <a:alpha val="43137"/>
                    </a:srgbClr>
                  </a:outerShdw>
                </a:effectLst>
              </a:rPr>
              <a:t> между автора­ми и исполнителями культурных текстов и зрителями, восп­ринимающими культурные тексты.</a:t>
            </a:r>
          </a:p>
          <a:p>
            <a:endParaRPr lang="ru-RU" dirty="0"/>
          </a:p>
        </p:txBody>
      </p:sp>
    </p:spTree>
    <p:extLst>
      <p:ext uri="{BB962C8B-B14F-4D97-AF65-F5344CB8AC3E}">
        <p14:creationId xmlns="" xmlns:p14="http://schemas.microsoft.com/office/powerpoint/2010/main" val="11711162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06399" y="452582"/>
            <a:ext cx="11342255" cy="6405418"/>
          </a:xfrm>
        </p:spPr>
        <p:txBody>
          <a:bodyPr>
            <a:normAutofit fontScale="85000" lnSpcReduction="10000"/>
          </a:bodyPr>
          <a:lstStyle/>
          <a:p>
            <a:pPr marL="0" indent="0">
              <a:buNone/>
            </a:pPr>
            <a:r>
              <a:rPr lang="ru-RU" sz="2600" b="1" i="1" dirty="0">
                <a:effectLst>
                  <a:outerShdw blurRad="38100" dist="38100" dir="2700000" algn="tl">
                    <a:srgbClr val="000000">
                      <a:alpha val="43137"/>
                    </a:srgbClr>
                  </a:outerShdw>
                </a:effectLst>
              </a:rPr>
              <a:t>Принцип диалога культур </a:t>
            </a:r>
            <a:r>
              <a:rPr lang="ru-RU" sz="2600" b="1" dirty="0">
                <a:effectLst>
                  <a:outerShdw blurRad="38100" dist="38100" dir="2700000" algn="tl">
                    <a:srgbClr val="000000">
                      <a:alpha val="43137"/>
                    </a:srgbClr>
                  </a:outerShdw>
                </a:effectLst>
              </a:rPr>
              <a:t>в программе внеурочной дея­тельности подростков в сфере художественного творчества предполагает:</a:t>
            </a:r>
          </a:p>
          <a:p>
            <a:pPr lvl="0"/>
            <a:r>
              <a:rPr lang="ru-RU" sz="2600" b="1" dirty="0">
                <a:effectLst>
                  <a:outerShdw blurRad="38100" dist="38100" dir="2700000" algn="tl">
                    <a:srgbClr val="000000">
                      <a:alpha val="43137"/>
                    </a:srgbClr>
                  </a:outerShdw>
                </a:effectLst>
              </a:rPr>
              <a:t>понимание основных сюжетов культурных текстов </a:t>
            </a:r>
          </a:p>
          <a:p>
            <a:pPr lvl="0"/>
            <a:r>
              <a:rPr lang="ru-RU" sz="2600" b="1" dirty="0">
                <a:effectLst>
                  <a:outerShdw blurRad="38100" dist="38100" dir="2700000" algn="tl">
                    <a:srgbClr val="000000">
                      <a:alpha val="43137"/>
                    </a:srgbClr>
                  </a:outerShdw>
                </a:effectLst>
              </a:rPr>
              <a:t>рассмотрение художественного творчества как диалога культур с поколениями предшествующих эпох;</a:t>
            </a:r>
          </a:p>
          <a:p>
            <a:pPr lvl="0"/>
            <a:r>
              <a:rPr lang="ru-RU" sz="2600" b="1" dirty="0">
                <a:effectLst>
                  <a:outerShdw blurRad="38100" dist="38100" dir="2700000" algn="tl">
                    <a:srgbClr val="000000">
                      <a:alpha val="43137"/>
                    </a:srgbClr>
                  </a:outerShdw>
                </a:effectLst>
              </a:rPr>
              <a:t>рассмотрение творчества как диалога культур всех участников кол­лектива;</a:t>
            </a:r>
          </a:p>
          <a:p>
            <a:pPr lvl="0"/>
            <a:r>
              <a:rPr lang="ru-RU" sz="2600" b="1" dirty="0">
                <a:effectLst>
                  <a:outerShdw blurRad="38100" dist="38100" dir="2700000" algn="tl">
                    <a:srgbClr val="000000">
                      <a:alpha val="43137"/>
                    </a:srgbClr>
                  </a:outerShdw>
                </a:effectLst>
              </a:rPr>
              <a:t>рассмотрение ситуаций как </a:t>
            </a:r>
            <a:r>
              <a:rPr lang="ru-RU" sz="2600" b="1" dirty="0" err="1">
                <a:effectLst>
                  <a:outerShdw blurRad="38100" dist="38100" dir="2700000" algn="tl">
                    <a:srgbClr val="000000">
                      <a:alpha val="43137"/>
                    </a:srgbClr>
                  </a:outerShdw>
                </a:effectLst>
              </a:rPr>
              <a:t>полилога</a:t>
            </a:r>
            <a:r>
              <a:rPr lang="ru-RU" sz="2600" b="1" dirty="0">
                <a:effectLst>
                  <a:outerShdw blurRad="38100" dist="38100" dir="2700000" algn="tl">
                    <a:srgbClr val="000000">
                      <a:alpha val="43137"/>
                    </a:srgbClr>
                  </a:outerShdw>
                </a:effectLst>
              </a:rPr>
              <a:t> между автора­ми и исполнителями культурных текстов и зрителями, восп­ринимающими культурные тексты.</a:t>
            </a:r>
          </a:p>
          <a:p>
            <a:endParaRPr lang="ru-RU" sz="2600" i="1" dirty="0" smtClean="0"/>
          </a:p>
          <a:p>
            <a:r>
              <a:rPr lang="ru-RU" sz="2600" b="1" i="1" dirty="0" smtClean="0">
                <a:effectLst>
                  <a:outerShdw blurRad="38100" dist="38100" dir="2700000" algn="tl">
                    <a:srgbClr val="000000">
                      <a:alpha val="43137"/>
                    </a:srgbClr>
                  </a:outerShdw>
                </a:effectLst>
              </a:rPr>
              <a:t>Принцип </a:t>
            </a:r>
            <a:r>
              <a:rPr lang="ru-RU" sz="2600" b="1" i="1" dirty="0">
                <a:effectLst>
                  <a:outerShdw blurRad="38100" dist="38100" dir="2700000" algn="tl">
                    <a:srgbClr val="000000">
                      <a:alpha val="43137"/>
                    </a:srgbClr>
                  </a:outerShdw>
                </a:effectLst>
              </a:rPr>
              <a:t>поддержки самоопределения воспитанника. </a:t>
            </a:r>
            <a:r>
              <a:rPr lang="ru-RU" sz="2600" b="1" dirty="0">
                <a:effectLst>
                  <a:outerShdw blurRad="38100" dist="38100" dir="2700000" algn="tl">
                    <a:srgbClr val="000000">
                      <a:alpha val="43137"/>
                    </a:srgbClr>
                  </a:outerShdw>
                </a:effectLst>
              </a:rPr>
              <a:t>Са­моопределение в художественном творчестве — процесс фор­мирования личностью собственного осмысленного и ответ­ственного эстетического отношения к действительности. Приобретение подростком опыта самоопределения происходит в ходе взаимного, открытого друг для друга эстетического восприятия, переживания, пони­мания, создания художественных текстов и реальности как художественного текста.</a:t>
            </a:r>
          </a:p>
          <a:p>
            <a:endParaRPr lang="ru-RU" dirty="0"/>
          </a:p>
        </p:txBody>
      </p:sp>
    </p:spTree>
    <p:extLst>
      <p:ext uri="{BB962C8B-B14F-4D97-AF65-F5344CB8AC3E}">
        <p14:creationId xmlns="" xmlns:p14="http://schemas.microsoft.com/office/powerpoint/2010/main" val="18017678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21809"/>
            <a:ext cx="12191999" cy="1400530"/>
          </a:xfrm>
        </p:spPr>
        <p:txBody>
          <a:bodyPr/>
          <a:lstStyle/>
          <a:p>
            <a:pPr algn="ctr"/>
            <a:r>
              <a:rPr lang="ru-RU" sz="3200" b="1" dirty="0" smtClean="0">
                <a:effectLst>
                  <a:outerShdw blurRad="38100" dist="38100" dir="2700000" algn="tl">
                    <a:srgbClr val="000000">
                      <a:alpha val="43137"/>
                    </a:srgbClr>
                  </a:outerShdw>
                </a:effectLst>
              </a:rPr>
              <a:t>Этапы </a:t>
            </a:r>
            <a:r>
              <a:rPr lang="ru-RU" sz="3200" b="1" dirty="0">
                <a:effectLst>
                  <a:outerShdw blurRad="38100" dist="38100" dir="2700000" algn="tl">
                    <a:srgbClr val="000000">
                      <a:alpha val="43137"/>
                    </a:srgbClr>
                  </a:outerShdw>
                </a:effectLst>
              </a:rPr>
              <a:t>р</a:t>
            </a:r>
            <a:r>
              <a:rPr lang="ru-RU" sz="3200" b="1" dirty="0" smtClean="0">
                <a:effectLst>
                  <a:outerShdw blurRad="38100" dist="38100" dir="2700000" algn="tl">
                    <a:srgbClr val="000000">
                      <a:alpha val="43137"/>
                    </a:srgbClr>
                  </a:outerShdw>
                </a:effectLst>
              </a:rPr>
              <a:t>аботы </a:t>
            </a:r>
            <a:r>
              <a:rPr lang="ru-RU" sz="3200" b="1" dirty="0">
                <a:effectLst>
                  <a:outerShdw blurRad="38100" dist="38100" dir="2700000" algn="tl">
                    <a:srgbClr val="000000">
                      <a:alpha val="43137"/>
                    </a:srgbClr>
                  </a:outerShdw>
                </a:effectLst>
              </a:rPr>
              <a:t>над спектаклем </a:t>
            </a:r>
          </a:p>
        </p:txBody>
      </p:sp>
      <p:sp>
        <p:nvSpPr>
          <p:cNvPr id="3" name="Объект 2"/>
          <p:cNvSpPr>
            <a:spLocks noGrp="1"/>
          </p:cNvSpPr>
          <p:nvPr>
            <p:ph idx="1"/>
          </p:nvPr>
        </p:nvSpPr>
        <p:spPr>
          <a:xfrm>
            <a:off x="447530" y="1040447"/>
            <a:ext cx="11051742" cy="5711334"/>
          </a:xfrm>
        </p:spPr>
        <p:txBody>
          <a:bodyPr>
            <a:normAutofit fontScale="92500"/>
          </a:bodyPr>
          <a:lstStyle/>
          <a:p>
            <a:pPr lvl="0"/>
            <a:r>
              <a:rPr lang="ru-RU" sz="2400" b="1" dirty="0">
                <a:effectLst>
                  <a:outerShdw blurRad="38100" dist="38100" dir="2700000" algn="tl">
                    <a:srgbClr val="000000">
                      <a:alpha val="43137"/>
                    </a:srgbClr>
                  </a:outerShdw>
                </a:effectLst>
              </a:rPr>
              <a:t>Знакомство с произведением; разбор его лексического и грамматического материала; </a:t>
            </a:r>
          </a:p>
          <a:p>
            <a:r>
              <a:rPr lang="ru-RU" sz="2400" b="1" dirty="0">
                <a:effectLst>
                  <a:outerShdw blurRad="38100" dist="38100" dir="2700000" algn="tl">
                    <a:srgbClr val="000000">
                      <a:alpha val="43137"/>
                    </a:srgbClr>
                  </a:outerShdw>
                </a:effectLst>
              </a:rPr>
              <a:t>Игры – первый активный период подготовки спектакля, когда детям предлагается пофантазировать, попытаться изобразить персонажей произведения: как они говорят, ходят, едят, спят, одеваются. </a:t>
            </a:r>
            <a:endParaRPr lang="ru-RU" sz="2400" b="1" dirty="0" smtClean="0">
              <a:effectLst>
                <a:outerShdw blurRad="38100" dist="38100" dir="2700000" algn="tl">
                  <a:srgbClr val="000000">
                    <a:alpha val="43137"/>
                  </a:srgbClr>
                </a:outerShdw>
              </a:effectLst>
            </a:endParaRPr>
          </a:p>
          <a:p>
            <a:r>
              <a:rPr lang="ru-RU" sz="2400" b="1" dirty="0">
                <a:effectLst>
                  <a:outerShdw blurRad="38100" dist="38100" dir="2700000" algn="tl">
                    <a:srgbClr val="000000">
                      <a:alpha val="43137"/>
                    </a:srgbClr>
                  </a:outerShdw>
                </a:effectLst>
              </a:rPr>
              <a:t>Этюды – второй активный период, в котором детям предоставляется большая самостоятельность: им предлагается самим придумать несложные ситуации с персонажами и тут же разыграть их на сцене. </a:t>
            </a:r>
            <a:endParaRPr lang="ru-RU" sz="2400" b="1" dirty="0" smtClean="0">
              <a:effectLst>
                <a:outerShdw blurRad="38100" dist="38100" dir="2700000" algn="tl">
                  <a:srgbClr val="000000">
                    <a:alpha val="43137"/>
                  </a:srgbClr>
                </a:outerShdw>
              </a:effectLst>
            </a:endParaRPr>
          </a:p>
          <a:p>
            <a:endParaRPr lang="ru-RU" sz="2400" b="1" dirty="0" smtClean="0">
              <a:effectLst>
                <a:outerShdw blurRad="38100" dist="38100" dir="2700000" algn="tl">
                  <a:srgbClr val="000000">
                    <a:alpha val="43137"/>
                  </a:srgbClr>
                </a:outerShdw>
              </a:effectLst>
            </a:endParaRPr>
          </a:p>
          <a:p>
            <a:pPr lvl="0"/>
            <a:r>
              <a:rPr lang="ru-RU" sz="2400" b="1" dirty="0">
                <a:effectLst>
                  <a:outerShdw blurRad="38100" dist="38100" dir="2700000" algn="tl">
                    <a:srgbClr val="000000">
                      <a:alpha val="43137"/>
                    </a:srgbClr>
                  </a:outerShdw>
                </a:effectLst>
              </a:rPr>
              <a:t>Распределение ролей и разучивание текста. </a:t>
            </a:r>
          </a:p>
          <a:p>
            <a:pPr lvl="0"/>
            <a:r>
              <a:rPr lang="ru-RU" sz="2400" b="1" dirty="0">
                <a:effectLst>
                  <a:outerShdw blurRad="38100" dist="38100" dir="2700000" algn="tl">
                    <a:srgbClr val="000000">
                      <a:alpha val="43137"/>
                    </a:srgbClr>
                  </a:outerShdw>
                </a:effectLst>
              </a:rPr>
              <a:t>Разводка (первые репетиции, во время которых исполнители ролей вместе с режиссером придумывают мизансцены (расположение актера и необходимого ему реквизита на сцене в определенный момент времени), передвижения, физические действия персонажей).</a:t>
            </a:r>
          </a:p>
          <a:p>
            <a:endParaRPr lang="ru-RU" sz="2400" b="1" dirty="0">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9181298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72655" y="3637870"/>
            <a:ext cx="10963564" cy="3072347"/>
          </a:xfrm>
        </p:spPr>
        <p:txBody>
          <a:bodyPr>
            <a:normAutofit/>
          </a:bodyPr>
          <a:lstStyle/>
          <a:p>
            <a:pPr marL="0" indent="0">
              <a:buNone/>
            </a:pPr>
            <a:r>
              <a:rPr lang="ru-RU" sz="2400" b="1" dirty="0" smtClean="0"/>
              <a:t> </a:t>
            </a:r>
            <a:r>
              <a:rPr lang="ru-RU" b="1" dirty="0" smtClean="0"/>
              <a:t>Внеурочная деятельность объединяет все виды деятельности школьников кроме учебной деятельности. Согласно Федеральному базисному учебному плану для общеобразовательных учреждений Российской Федерации организация занятий по направлениям внеурочной деятельности является неотъемлемой частью образовательного процесса в школе.</a:t>
            </a:r>
            <a:endParaRPr lang="ru-RU" b="1" dirty="0"/>
          </a:p>
        </p:txBody>
      </p:sp>
      <p:sp>
        <p:nvSpPr>
          <p:cNvPr id="4" name="Прямоугольник 3"/>
          <p:cNvSpPr/>
          <p:nvPr/>
        </p:nvSpPr>
        <p:spPr>
          <a:xfrm>
            <a:off x="572655" y="295564"/>
            <a:ext cx="10963564" cy="3416320"/>
          </a:xfrm>
          <a:prstGeom prst="rect">
            <a:avLst/>
          </a:prstGeom>
        </p:spPr>
        <p:txBody>
          <a:bodyPr wrap="square">
            <a:spAutoFit/>
          </a:bodyPr>
          <a:lstStyle/>
          <a:p>
            <a:r>
              <a:rPr lang="ru-RU" sz="2400" b="1" dirty="0" smtClean="0">
                <a:latin typeface="Calibri" panose="020F0502020204030204" pitchFamily="34" charset="0"/>
                <a:ea typeface="Calibri" panose="020F0502020204030204" pitchFamily="34" charset="0"/>
                <a:cs typeface="Times New Roman" panose="02020603050405020304" pitchFamily="18" charset="0"/>
              </a:rPr>
              <a:t>Владение </a:t>
            </a:r>
            <a:r>
              <a:rPr lang="ru-RU" sz="2400" b="1" dirty="0">
                <a:latin typeface="Calibri" panose="020F0502020204030204" pitchFamily="34" charset="0"/>
                <a:ea typeface="Calibri" panose="020F0502020204030204" pitchFamily="34" charset="0"/>
                <a:cs typeface="Times New Roman" panose="02020603050405020304" pitchFamily="18" charset="0"/>
              </a:rPr>
              <a:t>английский языком в настоящее время становится средством овладения действительностью, средством развития учащихся, самоутверждения и самореализации через формирование внутренней готовности человека к самообразованию и решению задач, встречающихся на протяжении всего жизненного пути. Развитие творческих способностей особенно важно сегодня, когда мир становится все разнообразнее и сложнее, информационно насыщеннее. И он требует от человека не шаблонных действий, а гибкости мышления, быстрой ориентации и адаптации к новым условиям, творческого подхода к решению больших и малых проблем.</a:t>
            </a:r>
            <a:endParaRPr lang="ru-RU" sz="2400" b="1" dirty="0"/>
          </a:p>
        </p:txBody>
      </p:sp>
    </p:spTree>
    <p:extLst>
      <p:ext uri="{BB962C8B-B14F-4D97-AF65-F5344CB8AC3E}">
        <p14:creationId xmlns="" xmlns:p14="http://schemas.microsoft.com/office/powerpoint/2010/main" val="1440103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06401" y="591129"/>
            <a:ext cx="11554690" cy="5643417"/>
          </a:xfrm>
        </p:spPr>
        <p:txBody>
          <a:bodyPr>
            <a:noAutofit/>
          </a:bodyPr>
          <a:lstStyle/>
          <a:p>
            <a:pPr lvl="0"/>
            <a:r>
              <a:rPr lang="ru-RU" b="1" dirty="0" smtClean="0">
                <a:effectLst>
                  <a:outerShdw blurRad="38100" dist="38100" dir="2700000" algn="tl">
                    <a:srgbClr val="000000">
                      <a:alpha val="43137"/>
                    </a:srgbClr>
                  </a:outerShdw>
                </a:effectLst>
              </a:rPr>
              <a:t>Наработка </a:t>
            </a:r>
            <a:r>
              <a:rPr lang="ru-RU" b="1" dirty="0">
                <a:effectLst>
                  <a:outerShdw blurRad="38100" dist="38100" dir="2700000" algn="tl">
                    <a:srgbClr val="000000">
                      <a:alpha val="43137"/>
                    </a:srgbClr>
                  </a:outerShdw>
                </a:effectLst>
              </a:rPr>
              <a:t>(дети вместе с режиссером начинают наполнять свои роли смыслом и эмоциями с помощью интонаций, смысловых пауз, мимики и жестов). Этап наработки разбивается на эпизоды – каждый из них репетируется отдельно.</a:t>
            </a:r>
          </a:p>
          <a:p>
            <a:pPr lvl="0"/>
            <a:r>
              <a:rPr lang="ru-RU" b="1" dirty="0">
                <a:effectLst>
                  <a:outerShdw blurRad="38100" dist="38100" dir="2700000" algn="tl">
                    <a:srgbClr val="000000">
                      <a:alpha val="43137"/>
                    </a:srgbClr>
                  </a:outerShdw>
                </a:effectLst>
              </a:rPr>
              <a:t>Отработка (репетиция спектакля от начала и до конца, со всеми спецэффектами, хореографическими, спортивными и вокальными элементами). Особенность данного этапа в том, что педагог время от времени может останавливать действия, делать замечания, вносить уточнения, какие-то моменты проигрывать заново.</a:t>
            </a:r>
          </a:p>
          <a:p>
            <a:pPr lvl="0"/>
            <a:r>
              <a:rPr lang="ru-RU" b="1" dirty="0">
                <a:effectLst>
                  <a:outerShdw blurRad="38100" dist="38100" dir="2700000" algn="tl">
                    <a:srgbClr val="000000">
                      <a:alpha val="43137"/>
                    </a:srgbClr>
                  </a:outerShdw>
                </a:effectLst>
              </a:rPr>
              <a:t>Прогоны (репетиции всего спектакля от начала и до конца без остановок). Замечания и уточнения делаются учителем в конце действия и реализуются в следующем прогоне.</a:t>
            </a:r>
          </a:p>
          <a:p>
            <a:pPr lvl="0"/>
            <a:r>
              <a:rPr lang="ru-RU" b="1" dirty="0">
                <a:effectLst>
                  <a:outerShdw blurRad="38100" dist="38100" dir="2700000" algn="tl">
                    <a:srgbClr val="000000">
                      <a:alpha val="43137"/>
                    </a:srgbClr>
                  </a:outerShdw>
                </a:effectLst>
              </a:rPr>
              <a:t>Генеральная репетиция; </a:t>
            </a:r>
          </a:p>
          <a:p>
            <a:r>
              <a:rPr lang="ru-RU" b="1" dirty="0">
                <a:effectLst>
                  <a:outerShdw blurRad="38100" dist="38100" dir="2700000" algn="tl">
                    <a:srgbClr val="000000">
                      <a:alpha val="43137"/>
                    </a:srgbClr>
                  </a:outerShdw>
                </a:effectLst>
              </a:rPr>
              <a:t>      Премьера (официальное представление спектакля зрителям: родителям детей, педагогам и всем желающим)</a:t>
            </a:r>
          </a:p>
        </p:txBody>
      </p:sp>
    </p:spTree>
    <p:extLst>
      <p:ext uri="{BB962C8B-B14F-4D97-AF65-F5344CB8AC3E}">
        <p14:creationId xmlns="" xmlns:p14="http://schemas.microsoft.com/office/powerpoint/2010/main" val="22620082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5130" y="267990"/>
            <a:ext cx="9404723" cy="1400530"/>
          </a:xfrm>
        </p:spPr>
        <p:txBody>
          <a:bodyPr/>
          <a:lstStyle/>
          <a:p>
            <a:pPr algn="ctr"/>
            <a:r>
              <a:rPr lang="ru-RU" sz="3200" dirty="0" smtClean="0"/>
              <a:t>Анализ </a:t>
            </a:r>
            <a:r>
              <a:rPr lang="ru-RU" sz="3200" dirty="0"/>
              <a:t>спектакля «</a:t>
            </a:r>
            <a:r>
              <a:rPr lang="en-US" sz="3200" dirty="0"/>
              <a:t>Pinocchio</a:t>
            </a:r>
            <a:r>
              <a:rPr lang="ru-RU" sz="3200" dirty="0"/>
              <a:t>»</a:t>
            </a:r>
          </a:p>
        </p:txBody>
      </p:sp>
      <p:sp>
        <p:nvSpPr>
          <p:cNvPr id="3" name="Объект 2"/>
          <p:cNvSpPr>
            <a:spLocks noGrp="1"/>
          </p:cNvSpPr>
          <p:nvPr>
            <p:ph idx="1"/>
          </p:nvPr>
        </p:nvSpPr>
        <p:spPr>
          <a:xfrm>
            <a:off x="295563" y="1219201"/>
            <a:ext cx="11369964" cy="5421743"/>
          </a:xfrm>
        </p:spPr>
        <p:txBody>
          <a:bodyPr>
            <a:normAutofit/>
          </a:bodyPr>
          <a:lstStyle/>
          <a:p>
            <a:pPr lvl="0"/>
            <a:r>
              <a:rPr lang="ru-RU" b="1" dirty="0">
                <a:effectLst>
                  <a:outerShdw blurRad="38100" dist="38100" dir="2700000" algn="tl">
                    <a:srgbClr val="000000">
                      <a:alpha val="43137"/>
                    </a:srgbClr>
                  </a:outerShdw>
                </a:effectLst>
              </a:rPr>
              <a:t>Результативность реализации проекта «Волшебный Мир Театра» на основе анализа спектакля «</a:t>
            </a:r>
            <a:r>
              <a:rPr lang="en-US" b="1" dirty="0">
                <a:effectLst>
                  <a:outerShdw blurRad="38100" dist="38100" dir="2700000" algn="tl">
                    <a:srgbClr val="000000">
                      <a:alpha val="43137"/>
                    </a:srgbClr>
                  </a:outerShdw>
                </a:effectLst>
              </a:rPr>
              <a:t>Pinocchio</a:t>
            </a:r>
            <a:r>
              <a:rPr lang="ru-RU" b="1" dirty="0">
                <a:effectLst>
                  <a:outerShdw blurRad="38100" dist="38100" dir="2700000" algn="tl">
                    <a:srgbClr val="000000">
                      <a:alpha val="43137"/>
                    </a:srgbClr>
                  </a:outerShdw>
                </a:effectLst>
              </a:rPr>
              <a:t>» из материалов международной конференции (</a:t>
            </a:r>
            <a:r>
              <a:rPr lang="en-US" b="1" dirty="0" err="1">
                <a:effectLst>
                  <a:outerShdw blurRad="38100" dist="38100" dir="2700000" algn="tl">
                    <a:srgbClr val="000000">
                      <a:alpha val="43137"/>
                    </a:srgbClr>
                  </a:outerShdw>
                </a:effectLst>
              </a:rPr>
              <a:t>Kluyeva</a:t>
            </a:r>
            <a:r>
              <a:rPr lang="en-US" b="1" dirty="0">
                <a:effectLst>
                  <a:outerShdw blurRad="38100" dist="38100" dir="2700000" algn="tl">
                    <a:srgbClr val="000000">
                      <a:alpha val="43137"/>
                    </a:srgbClr>
                  </a:outerShdw>
                </a:effectLst>
              </a:rPr>
              <a:t> I</a:t>
            </a:r>
            <a:r>
              <a:rPr lang="ru-RU" b="1" dirty="0">
                <a:effectLst>
                  <a:outerShdw blurRad="38100" dist="38100" dir="2700000" algn="tl">
                    <a:srgbClr val="000000">
                      <a:alpha val="43137"/>
                    </a:srgbClr>
                  </a:outerShdw>
                </a:effectLst>
              </a:rPr>
              <a:t>.</a:t>
            </a:r>
            <a:r>
              <a:rPr lang="en-US" b="1" dirty="0">
                <a:effectLst>
                  <a:outerShdw blurRad="38100" dist="38100" dir="2700000" algn="tl">
                    <a:srgbClr val="000000">
                      <a:alpha val="43137"/>
                    </a:srgbClr>
                  </a:outerShdw>
                </a:effectLst>
              </a:rPr>
              <a:t>D</a:t>
            </a:r>
            <a:r>
              <a:rPr lang="ru-RU" b="1" dirty="0">
                <a:effectLst>
                  <a:outerShdw blurRad="38100" dist="38100" dir="2700000" algn="tl">
                    <a:srgbClr val="000000">
                      <a:alpha val="43137"/>
                    </a:srgbClr>
                  </a:outerShdw>
                </a:effectLst>
              </a:rPr>
              <a:t>. </a:t>
            </a:r>
            <a:r>
              <a:rPr lang="en-US" b="1" dirty="0">
                <a:effectLst>
                  <a:outerShdw blurRad="38100" dist="38100" dir="2700000" algn="tl">
                    <a:srgbClr val="000000">
                      <a:alpha val="43137"/>
                    </a:srgbClr>
                  </a:outerShdw>
                </a:effectLst>
              </a:rPr>
              <a:t>Improving the Language and Speech Competences through Extra</a:t>
            </a:r>
            <a:r>
              <a:rPr lang="ru-RU" b="1" dirty="0">
                <a:effectLst>
                  <a:outerShdw blurRad="38100" dist="38100" dir="2700000" algn="tl">
                    <a:srgbClr val="000000">
                      <a:alpha val="43137"/>
                    </a:srgbClr>
                  </a:outerShdw>
                </a:effectLst>
              </a:rPr>
              <a:t>-</a:t>
            </a:r>
            <a:r>
              <a:rPr lang="en-US" b="1" dirty="0">
                <a:effectLst>
                  <a:outerShdw blurRad="38100" dist="38100" dir="2700000" algn="tl">
                    <a:srgbClr val="000000">
                      <a:alpha val="43137"/>
                    </a:srgbClr>
                  </a:outerShdw>
                </a:effectLst>
              </a:rPr>
              <a:t>Curricular Activities in English</a:t>
            </a:r>
            <a:r>
              <a:rPr lang="ru-RU" b="1" dirty="0">
                <a:effectLst>
                  <a:outerShdw blurRad="38100" dist="38100" dir="2700000" algn="tl">
                    <a:srgbClr val="000000">
                      <a:alpha val="43137"/>
                    </a:srgbClr>
                  </a:outerShdw>
                </a:effectLst>
              </a:rPr>
              <a:t> // </a:t>
            </a:r>
            <a:r>
              <a:rPr lang="en-US" b="1" dirty="0">
                <a:effectLst>
                  <a:outerShdw blurRad="38100" dist="38100" dir="2700000" algn="tl">
                    <a:srgbClr val="000000">
                      <a:alpha val="43137"/>
                    </a:srgbClr>
                  </a:outerShdw>
                </a:effectLst>
              </a:rPr>
              <a:t>Professional </a:t>
            </a:r>
            <a:r>
              <a:rPr lang="en-US" b="1" dirty="0" err="1">
                <a:effectLst>
                  <a:outerShdw blurRad="38100" dist="38100" dir="2700000" algn="tl">
                    <a:srgbClr val="000000">
                      <a:alpha val="43137"/>
                    </a:srgbClr>
                  </a:outerShdw>
                </a:effectLst>
              </a:rPr>
              <a:t>Assosiation</a:t>
            </a:r>
            <a:r>
              <a:rPr lang="en-US" b="1" dirty="0">
                <a:effectLst>
                  <a:outerShdw blurRad="38100" dist="38100" dir="2700000" algn="tl">
                    <a:srgbClr val="000000">
                      <a:alpha val="43137"/>
                    </a:srgbClr>
                  </a:outerShdw>
                </a:effectLst>
              </a:rPr>
              <a:t> and Professional Teacher Development</a:t>
            </a:r>
            <a:r>
              <a:rPr lang="ru-RU" b="1" dirty="0">
                <a:effectLst>
                  <a:outerShdw blurRad="38100" dist="38100" dir="2700000" algn="tl">
                    <a:srgbClr val="000000">
                      <a:alpha val="43137"/>
                    </a:srgbClr>
                  </a:outerShdw>
                </a:effectLst>
              </a:rPr>
              <a:t>. </a:t>
            </a:r>
            <a:r>
              <a:rPr lang="en-US" b="1" dirty="0">
                <a:effectLst>
                  <a:outerShdw blurRad="38100" dist="38100" dir="2700000" algn="tl">
                    <a:srgbClr val="000000">
                      <a:alpha val="43137"/>
                    </a:srgbClr>
                  </a:outerShdw>
                </a:effectLst>
              </a:rPr>
              <a:t>Materials of BELTA 5</a:t>
            </a:r>
            <a:r>
              <a:rPr lang="en-US" b="1" baseline="30000" dirty="0">
                <a:effectLst>
                  <a:outerShdw blurRad="38100" dist="38100" dir="2700000" algn="tl">
                    <a:srgbClr val="000000">
                      <a:alpha val="43137"/>
                    </a:srgbClr>
                  </a:outerShdw>
                </a:effectLst>
              </a:rPr>
              <a:t>th</a:t>
            </a:r>
            <a:r>
              <a:rPr lang="en-US" b="1" dirty="0">
                <a:effectLst>
                  <a:outerShdw blurRad="38100" dist="38100" dir="2700000" algn="tl">
                    <a:srgbClr val="000000">
                      <a:alpha val="43137"/>
                    </a:srgbClr>
                  </a:outerShdw>
                </a:effectLst>
              </a:rPr>
              <a:t> Anniversary International Conference. April 29-30, 2010, Ulan-Ude / Buryat State University Publishing Department. Ulan</a:t>
            </a:r>
            <a:r>
              <a:rPr lang="ru-RU" b="1" dirty="0">
                <a:effectLst>
                  <a:outerShdw blurRad="38100" dist="38100" dir="2700000" algn="tl">
                    <a:srgbClr val="000000">
                      <a:alpha val="43137"/>
                    </a:srgbClr>
                  </a:outerShdw>
                </a:effectLst>
              </a:rPr>
              <a:t>-</a:t>
            </a:r>
            <a:r>
              <a:rPr lang="en-US" b="1" dirty="0" err="1">
                <a:effectLst>
                  <a:outerShdw blurRad="38100" dist="38100" dir="2700000" algn="tl">
                    <a:srgbClr val="000000">
                      <a:alpha val="43137"/>
                    </a:srgbClr>
                  </a:outerShdw>
                </a:effectLst>
              </a:rPr>
              <a:t>Ude</a:t>
            </a:r>
            <a:r>
              <a:rPr lang="ru-RU" b="1" dirty="0">
                <a:effectLst>
                  <a:outerShdw blurRad="38100" dist="38100" dir="2700000" algn="tl">
                    <a:srgbClr val="000000">
                      <a:alpha val="43137"/>
                    </a:srgbClr>
                  </a:outerShdw>
                </a:effectLst>
              </a:rPr>
              <a:t>., 2010).</a:t>
            </a:r>
          </a:p>
          <a:p>
            <a:r>
              <a:rPr lang="ru-RU" b="1" dirty="0">
                <a:effectLst>
                  <a:outerShdw blurRad="38100" dist="38100" dir="2700000" algn="tl">
                    <a:srgbClr val="000000">
                      <a:alpha val="43137"/>
                    </a:srgbClr>
                  </a:outerShdw>
                </a:effectLst>
              </a:rPr>
              <a:t>Языковая компетенция: количество лексических единиц – </a:t>
            </a:r>
            <a:r>
              <a:rPr lang="ru-RU" b="1" dirty="0">
                <a:solidFill>
                  <a:srgbClr val="FF0000"/>
                </a:solidFill>
                <a:effectLst>
                  <a:outerShdw blurRad="38100" dist="38100" dir="2700000" algn="tl">
                    <a:srgbClr val="000000">
                      <a:alpha val="43137"/>
                    </a:srgbClr>
                  </a:outerShdw>
                </a:effectLst>
              </a:rPr>
              <a:t>540</a:t>
            </a:r>
            <a:r>
              <a:rPr lang="ru-RU" b="1" dirty="0">
                <a:effectLst>
                  <a:outerShdw blurRad="38100" dist="38100" dir="2700000" algn="tl">
                    <a:srgbClr val="000000">
                      <a:alpha val="43137"/>
                    </a:srgbClr>
                  </a:outerShdw>
                </a:effectLst>
              </a:rPr>
              <a:t>,  количество  грамматических структур -  </a:t>
            </a:r>
            <a:r>
              <a:rPr lang="ru-RU" b="1" dirty="0">
                <a:solidFill>
                  <a:srgbClr val="FF0000"/>
                </a:solidFill>
                <a:effectLst>
                  <a:outerShdw blurRad="38100" dist="38100" dir="2700000" algn="tl">
                    <a:srgbClr val="000000">
                      <a:alpha val="43137"/>
                    </a:srgbClr>
                  </a:outerShdw>
                </a:effectLst>
              </a:rPr>
              <a:t>13</a:t>
            </a:r>
            <a:r>
              <a:rPr lang="ru-RU" b="1" dirty="0">
                <a:effectLst>
                  <a:outerShdw blurRad="38100" dist="38100" dir="2700000" algn="tl">
                    <a:srgbClr val="000000">
                      <a:alpha val="43137"/>
                    </a:srgbClr>
                  </a:outerShdw>
                </a:effectLst>
              </a:rPr>
              <a:t>, употребление видовременных форм глаголов –     </a:t>
            </a:r>
            <a:r>
              <a:rPr lang="en-US" b="1" dirty="0">
                <a:effectLst>
                  <a:outerShdw blurRad="38100" dist="38100" dir="2700000" algn="tl">
                    <a:srgbClr val="000000">
                      <a:alpha val="43137"/>
                    </a:srgbClr>
                  </a:outerShdw>
                </a:effectLst>
              </a:rPr>
              <a:t>Present</a:t>
            </a:r>
            <a:r>
              <a:rPr lang="ru-RU" b="1" dirty="0">
                <a:effectLst>
                  <a:outerShdw blurRad="38100" dist="38100" dir="2700000" algn="tl">
                    <a:srgbClr val="000000">
                      <a:alpha val="43137"/>
                    </a:srgbClr>
                  </a:outerShdw>
                </a:effectLst>
              </a:rPr>
              <a:t>/</a:t>
            </a:r>
            <a:r>
              <a:rPr lang="en-US" b="1" dirty="0">
                <a:effectLst>
                  <a:outerShdw blurRad="38100" dist="38100" dir="2700000" algn="tl">
                    <a:srgbClr val="000000">
                      <a:alpha val="43137"/>
                    </a:srgbClr>
                  </a:outerShdw>
                </a:effectLst>
              </a:rPr>
              <a:t>Past</a:t>
            </a:r>
            <a:r>
              <a:rPr lang="ru-RU" b="1" dirty="0">
                <a:effectLst>
                  <a:outerShdw blurRad="38100" dist="38100" dir="2700000" algn="tl">
                    <a:srgbClr val="000000">
                      <a:alpha val="43137"/>
                    </a:srgbClr>
                  </a:outerShdw>
                </a:effectLst>
              </a:rPr>
              <a:t>/</a:t>
            </a:r>
            <a:r>
              <a:rPr lang="en-US" b="1" dirty="0">
                <a:effectLst>
                  <a:outerShdw blurRad="38100" dist="38100" dir="2700000" algn="tl">
                    <a:srgbClr val="000000">
                      <a:alpha val="43137"/>
                    </a:srgbClr>
                  </a:outerShdw>
                </a:effectLst>
              </a:rPr>
              <a:t>Future Simple</a:t>
            </a:r>
            <a:r>
              <a:rPr lang="ru-RU" b="1" dirty="0">
                <a:effectLst>
                  <a:outerShdw blurRad="38100" dist="38100" dir="2700000" algn="tl">
                    <a:srgbClr val="000000">
                      <a:alpha val="43137"/>
                    </a:srgbClr>
                  </a:outerShdw>
                </a:effectLst>
              </a:rPr>
              <a:t>, </a:t>
            </a:r>
            <a:r>
              <a:rPr lang="en-US" b="1" dirty="0">
                <a:effectLst>
                  <a:outerShdw blurRad="38100" dist="38100" dir="2700000" algn="tl">
                    <a:srgbClr val="000000">
                      <a:alpha val="43137"/>
                    </a:srgbClr>
                  </a:outerShdw>
                </a:effectLst>
              </a:rPr>
              <a:t>Present Perfect</a:t>
            </a:r>
            <a:r>
              <a:rPr lang="ru-RU" b="1" dirty="0">
                <a:effectLst>
                  <a:outerShdw blurRad="38100" dist="38100" dir="2700000" algn="tl">
                    <a:srgbClr val="000000">
                      <a:alpha val="43137"/>
                    </a:srgbClr>
                  </a:outerShdw>
                </a:effectLst>
              </a:rPr>
              <a:t> (</a:t>
            </a:r>
            <a:r>
              <a:rPr lang="en-US" b="1" dirty="0">
                <a:effectLst>
                  <a:outerShdw blurRad="38100" dist="38100" dir="2700000" algn="tl">
                    <a:srgbClr val="000000">
                      <a:alpha val="43137"/>
                    </a:srgbClr>
                  </a:outerShdw>
                </a:effectLst>
              </a:rPr>
              <a:t>Active</a:t>
            </a:r>
            <a:r>
              <a:rPr lang="ru-RU" b="1" dirty="0">
                <a:effectLst>
                  <a:outerShdw blurRad="38100" dist="38100" dir="2700000" algn="tl">
                    <a:srgbClr val="000000">
                      <a:alpha val="43137"/>
                    </a:srgbClr>
                  </a:outerShdw>
                </a:effectLst>
              </a:rPr>
              <a:t>/</a:t>
            </a:r>
            <a:r>
              <a:rPr lang="en-US" b="1" dirty="0">
                <a:effectLst>
                  <a:outerShdw blurRad="38100" dist="38100" dir="2700000" algn="tl">
                    <a:srgbClr val="000000">
                      <a:alpha val="43137"/>
                    </a:srgbClr>
                  </a:outerShdw>
                </a:effectLst>
              </a:rPr>
              <a:t>Passive</a:t>
            </a:r>
            <a:r>
              <a:rPr lang="ru-RU" b="1" dirty="0">
                <a:effectLst>
                  <a:outerShdw blurRad="38100" dist="38100" dir="2700000" algn="tl">
                    <a:srgbClr val="000000">
                      <a:alpha val="43137"/>
                    </a:srgbClr>
                  </a:outerShdw>
                </a:effectLst>
              </a:rPr>
              <a:t>), </a:t>
            </a:r>
            <a:r>
              <a:rPr lang="en-US" b="1" dirty="0">
                <a:effectLst>
                  <a:outerShdw blurRad="38100" dist="38100" dir="2700000" algn="tl">
                    <a:srgbClr val="000000">
                      <a:alpha val="43137"/>
                    </a:srgbClr>
                  </a:outerShdw>
                </a:effectLst>
              </a:rPr>
              <a:t>Present</a:t>
            </a:r>
            <a:r>
              <a:rPr lang="ru-RU" b="1" dirty="0">
                <a:effectLst>
                  <a:outerShdw blurRad="38100" dist="38100" dir="2700000" algn="tl">
                    <a:srgbClr val="000000">
                      <a:alpha val="43137"/>
                    </a:srgbClr>
                  </a:outerShdw>
                </a:effectLst>
              </a:rPr>
              <a:t>/</a:t>
            </a:r>
            <a:r>
              <a:rPr lang="en-US" b="1" dirty="0">
                <a:effectLst>
                  <a:outerShdw blurRad="38100" dist="38100" dir="2700000" algn="tl">
                    <a:srgbClr val="000000">
                      <a:alpha val="43137"/>
                    </a:srgbClr>
                  </a:outerShdw>
                </a:effectLst>
              </a:rPr>
              <a:t>Past Continuous</a:t>
            </a:r>
            <a:r>
              <a:rPr lang="ru-RU" b="1" dirty="0">
                <a:effectLst>
                  <a:outerShdw blurRad="38100" dist="38100" dir="2700000" algn="tl">
                    <a:srgbClr val="000000">
                      <a:alpha val="43137"/>
                    </a:srgbClr>
                  </a:outerShdw>
                </a:effectLst>
              </a:rPr>
              <a:t>, употребление неличных форм глаголов: </a:t>
            </a:r>
            <a:r>
              <a:rPr lang="en-US" b="1" dirty="0">
                <a:effectLst>
                  <a:outerShdw blurRad="38100" dist="38100" dir="2700000" algn="tl">
                    <a:srgbClr val="000000">
                      <a:alpha val="43137"/>
                    </a:srgbClr>
                  </a:outerShdw>
                </a:effectLst>
              </a:rPr>
              <a:t>Infinitive</a:t>
            </a:r>
            <a:r>
              <a:rPr lang="ru-RU" b="1" dirty="0">
                <a:effectLst>
                  <a:outerShdw blurRad="38100" dist="38100" dir="2700000" algn="tl">
                    <a:srgbClr val="000000">
                      <a:alpha val="43137"/>
                    </a:srgbClr>
                  </a:outerShdw>
                </a:effectLst>
              </a:rPr>
              <a:t> (</a:t>
            </a:r>
            <a:r>
              <a:rPr lang="en-US" b="1" dirty="0">
                <a:effectLst>
                  <a:outerShdw blurRad="38100" dist="38100" dir="2700000" algn="tl">
                    <a:srgbClr val="000000">
                      <a:alpha val="43137"/>
                    </a:srgbClr>
                  </a:outerShdw>
                </a:effectLst>
              </a:rPr>
              <a:t>Simple</a:t>
            </a:r>
            <a:r>
              <a:rPr lang="ru-RU" b="1" dirty="0">
                <a:effectLst>
                  <a:outerShdw blurRad="38100" dist="38100" dir="2700000" algn="tl">
                    <a:srgbClr val="000000">
                      <a:alpha val="43137"/>
                    </a:srgbClr>
                  </a:outerShdw>
                </a:effectLst>
              </a:rPr>
              <a:t>, </a:t>
            </a:r>
            <a:r>
              <a:rPr lang="en-US" b="1" dirty="0">
                <a:effectLst>
                  <a:outerShdw blurRad="38100" dist="38100" dir="2700000" algn="tl">
                    <a:srgbClr val="000000">
                      <a:alpha val="43137"/>
                    </a:srgbClr>
                  </a:outerShdw>
                </a:effectLst>
              </a:rPr>
              <a:t>Passive Active</a:t>
            </a:r>
            <a:r>
              <a:rPr lang="ru-RU" b="1" dirty="0">
                <a:effectLst>
                  <a:outerShdw blurRad="38100" dist="38100" dir="2700000" algn="tl">
                    <a:srgbClr val="000000">
                      <a:alpha val="43137"/>
                    </a:srgbClr>
                  </a:outerShdw>
                </a:effectLst>
              </a:rPr>
              <a:t>/</a:t>
            </a:r>
            <a:r>
              <a:rPr lang="en-US" b="1" dirty="0">
                <a:effectLst>
                  <a:outerShdw blurRad="38100" dist="38100" dir="2700000" algn="tl">
                    <a:srgbClr val="000000">
                      <a:alpha val="43137"/>
                    </a:srgbClr>
                  </a:outerShdw>
                </a:effectLst>
              </a:rPr>
              <a:t>Passive</a:t>
            </a:r>
            <a:r>
              <a:rPr lang="ru-RU" b="1" dirty="0">
                <a:effectLst>
                  <a:outerShdw blurRad="38100" dist="38100" dir="2700000" algn="tl">
                    <a:srgbClr val="000000">
                      <a:alpha val="43137"/>
                    </a:srgbClr>
                  </a:outerShdw>
                </a:effectLst>
              </a:rPr>
              <a:t>), </a:t>
            </a:r>
            <a:r>
              <a:rPr lang="en-US" b="1" dirty="0">
                <a:effectLst>
                  <a:outerShdw blurRad="38100" dist="38100" dir="2700000" algn="tl">
                    <a:srgbClr val="000000">
                      <a:alpha val="43137"/>
                    </a:srgbClr>
                  </a:outerShdw>
                </a:effectLst>
              </a:rPr>
              <a:t>Complex Object</a:t>
            </a:r>
            <a:r>
              <a:rPr lang="ru-RU" b="1" dirty="0">
                <a:effectLst>
                  <a:outerShdw blurRad="38100" dist="38100" dir="2700000" algn="tl">
                    <a:srgbClr val="000000">
                      <a:alpha val="43137"/>
                    </a:srgbClr>
                  </a:outerShdw>
                </a:effectLst>
              </a:rPr>
              <a:t>, </a:t>
            </a:r>
            <a:r>
              <a:rPr lang="en-US" b="1" dirty="0">
                <a:effectLst>
                  <a:outerShdw blurRad="38100" dist="38100" dir="2700000" algn="tl">
                    <a:srgbClr val="000000">
                      <a:alpha val="43137"/>
                    </a:srgbClr>
                  </a:outerShdw>
                </a:effectLst>
              </a:rPr>
              <a:t>Gerund</a:t>
            </a:r>
            <a:r>
              <a:rPr lang="ru-RU" b="1" dirty="0">
                <a:effectLst>
                  <a:outerShdw blurRad="38100" dist="38100" dir="2700000" algn="tl">
                    <a:srgbClr val="000000">
                      <a:alpha val="43137"/>
                    </a:srgbClr>
                  </a:outerShdw>
                </a:effectLst>
              </a:rPr>
              <a:t> (</a:t>
            </a:r>
            <a:r>
              <a:rPr lang="en-US" b="1" dirty="0">
                <a:effectLst>
                  <a:outerShdw blurRad="38100" dist="38100" dir="2700000" algn="tl">
                    <a:srgbClr val="000000">
                      <a:alpha val="43137"/>
                    </a:srgbClr>
                  </a:outerShdw>
                </a:effectLst>
              </a:rPr>
              <a:t>Simple Active</a:t>
            </a:r>
            <a:r>
              <a:rPr lang="ru-RU" b="1" dirty="0">
                <a:effectLst>
                  <a:outerShdw blurRad="38100" dist="38100" dir="2700000" algn="tl">
                    <a:srgbClr val="000000">
                      <a:alpha val="43137"/>
                    </a:srgbClr>
                  </a:outerShdw>
                </a:effectLst>
              </a:rPr>
              <a:t>), употребление модальных глаголов: </a:t>
            </a:r>
            <a:r>
              <a:rPr lang="en-US" b="1" dirty="0">
                <a:effectLst>
                  <a:outerShdw blurRad="38100" dist="38100" dir="2700000" algn="tl">
                    <a:srgbClr val="000000">
                      <a:alpha val="43137"/>
                    </a:srgbClr>
                  </a:outerShdw>
                </a:effectLst>
              </a:rPr>
              <a:t>can</a:t>
            </a:r>
            <a:r>
              <a:rPr lang="ru-RU" b="1" dirty="0">
                <a:effectLst>
                  <a:outerShdw blurRad="38100" dist="38100" dir="2700000" algn="tl">
                    <a:srgbClr val="000000">
                      <a:alpha val="43137"/>
                    </a:srgbClr>
                  </a:outerShdw>
                </a:effectLst>
              </a:rPr>
              <a:t>, </a:t>
            </a:r>
            <a:r>
              <a:rPr lang="en-US" b="1" dirty="0">
                <a:effectLst>
                  <a:outerShdw blurRad="38100" dist="38100" dir="2700000" algn="tl">
                    <a:srgbClr val="000000">
                      <a:alpha val="43137"/>
                    </a:srgbClr>
                  </a:outerShdw>
                </a:effectLst>
              </a:rPr>
              <a:t>must</a:t>
            </a:r>
            <a:r>
              <a:rPr lang="ru-RU" b="1" dirty="0">
                <a:effectLst>
                  <a:outerShdw blurRad="38100" dist="38100" dir="2700000" algn="tl">
                    <a:srgbClr val="000000">
                      <a:alpha val="43137"/>
                    </a:srgbClr>
                  </a:outerShdw>
                </a:effectLst>
              </a:rPr>
              <a:t>, </a:t>
            </a:r>
            <a:r>
              <a:rPr lang="en-US" b="1" dirty="0">
                <a:effectLst>
                  <a:outerShdw blurRad="38100" dist="38100" dir="2700000" algn="tl">
                    <a:srgbClr val="000000">
                      <a:alpha val="43137"/>
                    </a:srgbClr>
                  </a:outerShdw>
                </a:effectLst>
              </a:rPr>
              <a:t>may</a:t>
            </a:r>
            <a:r>
              <a:rPr lang="ru-RU" b="1" dirty="0">
                <a:effectLst>
                  <a:outerShdw blurRad="38100" dist="38100" dir="2700000" algn="tl">
                    <a:srgbClr val="000000">
                      <a:alpha val="43137"/>
                    </a:srgbClr>
                  </a:outerShdw>
                </a:effectLst>
              </a:rPr>
              <a:t> и их эквивалентов, употребление речевых клише и фразеологизмов – </a:t>
            </a:r>
            <a:r>
              <a:rPr lang="ru-RU" b="1" dirty="0">
                <a:solidFill>
                  <a:srgbClr val="FF0000"/>
                </a:solidFill>
                <a:effectLst>
                  <a:outerShdw blurRad="38100" dist="38100" dir="2700000" algn="tl">
                    <a:srgbClr val="000000">
                      <a:alpha val="43137"/>
                    </a:srgbClr>
                  </a:outerShdw>
                </a:effectLst>
              </a:rPr>
              <a:t>36</a:t>
            </a:r>
            <a:r>
              <a:rPr lang="ru-RU" b="1" dirty="0">
                <a:effectLst>
                  <a:outerShdw blurRad="38100" dist="38100" dir="2700000" algn="tl">
                    <a:srgbClr val="000000">
                      <a:alpha val="43137"/>
                    </a:srgbClr>
                  </a:outerShdw>
                </a:effectLst>
              </a:rPr>
              <a:t>, наличие  предложений по цели высказывания: утвердительные, вопросительные, отрицательные.</a:t>
            </a:r>
          </a:p>
        </p:txBody>
      </p:sp>
    </p:spTree>
    <p:extLst>
      <p:ext uri="{BB962C8B-B14F-4D97-AF65-F5344CB8AC3E}">
        <p14:creationId xmlns="" xmlns:p14="http://schemas.microsoft.com/office/powerpoint/2010/main" val="329488127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32645"/>
            <a:ext cx="12191999" cy="1400530"/>
          </a:xfrm>
        </p:spPr>
        <p:txBody>
          <a:bodyPr/>
          <a:lstStyle/>
          <a:p>
            <a:pPr algn="ctr"/>
            <a:r>
              <a:rPr lang="ru-RU" sz="3200" b="1" dirty="0" smtClean="0">
                <a:effectLst>
                  <a:outerShdw blurRad="38100" dist="38100" dir="2700000" algn="tl">
                    <a:srgbClr val="000000">
                      <a:alpha val="43137"/>
                    </a:srgbClr>
                  </a:outerShdw>
                </a:effectLst>
              </a:rPr>
              <a:t>Итоги творческой деятельности</a:t>
            </a:r>
            <a:br>
              <a:rPr lang="ru-RU" sz="3200" b="1" dirty="0" smtClean="0">
                <a:effectLst>
                  <a:outerShdw blurRad="38100" dist="38100" dir="2700000" algn="tl">
                    <a:srgbClr val="000000">
                      <a:alpha val="43137"/>
                    </a:srgbClr>
                  </a:outerShdw>
                </a:effectLst>
              </a:rPr>
            </a:br>
            <a:r>
              <a:rPr lang="ru-RU" sz="3200" b="1" dirty="0" smtClean="0">
                <a:effectLst>
                  <a:outerShdw blurRad="38100" dist="38100" dir="2700000" algn="tl">
                    <a:srgbClr val="000000">
                      <a:alpha val="43137"/>
                    </a:srgbClr>
                  </a:outerShdw>
                </a:effectLst>
              </a:rPr>
              <a:t> </a:t>
            </a:r>
            <a:r>
              <a:rPr lang="ru-RU" sz="3200" b="1" dirty="0">
                <a:effectLst>
                  <a:outerShdw blurRad="38100" dist="38100" dir="2700000" algn="tl">
                    <a:srgbClr val="000000">
                      <a:alpha val="43137"/>
                    </a:srgbClr>
                  </a:outerShdw>
                </a:effectLst>
              </a:rPr>
              <a:t>« </a:t>
            </a:r>
            <a:r>
              <a:rPr lang="ru-RU" sz="3200" b="1" dirty="0" smtClean="0">
                <a:effectLst>
                  <a:outerShdw blurRad="38100" dist="38100" dir="2700000" algn="tl">
                    <a:srgbClr val="000000">
                      <a:alpha val="43137"/>
                    </a:srgbClr>
                  </a:outerShdw>
                </a:effectLst>
              </a:rPr>
              <a:t>Волшебного мира театра</a:t>
            </a:r>
            <a:r>
              <a:rPr lang="ru-RU" sz="3200" b="1" dirty="0">
                <a:effectLst>
                  <a:outerShdw blurRad="38100" dist="38100" dir="2700000" algn="tl">
                    <a:srgbClr val="000000">
                      <a:alpha val="43137"/>
                    </a:srgbClr>
                  </a:outerShdw>
                </a:effectLst>
              </a:rPr>
              <a:t> »</a:t>
            </a:r>
          </a:p>
        </p:txBody>
      </p:sp>
      <p:sp>
        <p:nvSpPr>
          <p:cNvPr id="3" name="Объект 2"/>
          <p:cNvSpPr>
            <a:spLocks noGrp="1"/>
          </p:cNvSpPr>
          <p:nvPr>
            <p:ph idx="1"/>
          </p:nvPr>
        </p:nvSpPr>
        <p:spPr>
          <a:xfrm>
            <a:off x="387927" y="1733176"/>
            <a:ext cx="11074400" cy="4515224"/>
          </a:xfrm>
        </p:spPr>
        <p:txBody>
          <a:bodyPr/>
          <a:lstStyle/>
          <a:p>
            <a:r>
              <a:rPr lang="ru-RU" dirty="0"/>
              <a:t> </a:t>
            </a:r>
            <a:r>
              <a:rPr lang="ru-RU" sz="2400" b="1" dirty="0">
                <a:effectLst>
                  <a:outerShdw blurRad="38100" dist="38100" dir="2700000" algn="tl">
                    <a:srgbClr val="000000">
                      <a:alpha val="43137"/>
                    </a:srgbClr>
                  </a:outerShdw>
                </a:effectLst>
              </a:rPr>
              <a:t>В проекте </a:t>
            </a:r>
            <a:r>
              <a:rPr lang="ru-RU" sz="2400" b="1" dirty="0" smtClean="0">
                <a:effectLst>
                  <a:outerShdw blurRad="38100" dist="38100" dir="2700000" algn="tl">
                    <a:srgbClr val="000000">
                      <a:alpha val="43137"/>
                    </a:srgbClr>
                  </a:outerShdw>
                </a:effectLst>
              </a:rPr>
              <a:t>«Волшебный Мир </a:t>
            </a:r>
            <a:r>
              <a:rPr lang="ru-RU" sz="2400" b="1" dirty="0">
                <a:effectLst>
                  <a:outerShdw blurRad="38100" dist="38100" dir="2700000" algn="tl">
                    <a:srgbClr val="000000">
                      <a:alpha val="43137"/>
                    </a:srgbClr>
                  </a:outerShdw>
                </a:effectLst>
              </a:rPr>
              <a:t>Театра» принимали участие все желающие в возрасте от 10 до 16 лет на добровольной основе. Число воспитанников творческого объединения </a:t>
            </a:r>
            <a:r>
              <a:rPr lang="ru-RU" sz="2400" b="1" dirty="0" smtClean="0">
                <a:effectLst>
                  <a:outerShdw blurRad="38100" dist="38100" dir="2700000" algn="tl">
                    <a:srgbClr val="000000">
                      <a:alpha val="43137"/>
                    </a:srgbClr>
                  </a:outerShdw>
                </a:effectLst>
              </a:rPr>
              <a:t>составило</a:t>
            </a:r>
            <a:r>
              <a:rPr lang="en-US" sz="2400" b="1" dirty="0" smtClean="0">
                <a:effectLst>
                  <a:outerShdw blurRad="38100" dist="38100" dir="2700000" algn="tl">
                    <a:srgbClr val="000000">
                      <a:alpha val="43137"/>
                    </a:srgbClr>
                  </a:outerShdw>
                </a:effectLst>
              </a:rPr>
              <a:t> 316</a:t>
            </a:r>
            <a:r>
              <a:rPr lang="ru-RU" sz="2400" b="1" dirty="0" smtClean="0">
                <a:effectLst>
                  <a:outerShdw blurRad="38100" dist="38100" dir="2700000" algn="tl">
                    <a:srgbClr val="000000">
                      <a:alpha val="43137"/>
                    </a:srgbClr>
                  </a:outerShdw>
                </a:effectLst>
              </a:rPr>
              <a:t> учащихся </a:t>
            </a:r>
            <a:r>
              <a:rPr lang="ru-RU" sz="2400" b="1" dirty="0">
                <a:effectLst>
                  <a:outerShdw blurRad="38100" dist="38100" dir="2700000" algn="tl">
                    <a:srgbClr val="000000">
                      <a:alpha val="43137"/>
                    </a:srgbClr>
                  </a:outerShdw>
                </a:effectLst>
              </a:rPr>
              <a:t>за период с 2008-09 по </a:t>
            </a:r>
            <a:r>
              <a:rPr lang="ru-RU" sz="2400" b="1" dirty="0" smtClean="0">
                <a:effectLst>
                  <a:outerShdw blurRad="38100" dist="38100" dir="2700000" algn="tl">
                    <a:srgbClr val="000000">
                      <a:alpha val="43137"/>
                    </a:srgbClr>
                  </a:outerShdw>
                </a:effectLst>
              </a:rPr>
              <a:t>2016-17 </a:t>
            </a:r>
            <a:r>
              <a:rPr lang="ru-RU" sz="2400" b="1" dirty="0" err="1">
                <a:effectLst>
                  <a:outerShdw blurRad="38100" dist="38100" dir="2700000" algn="tl">
                    <a:srgbClr val="000000">
                      <a:alpha val="43137"/>
                    </a:srgbClr>
                  </a:outerShdw>
                </a:effectLst>
              </a:rPr>
              <a:t>уч.годы</a:t>
            </a:r>
            <a:r>
              <a:rPr lang="ru-RU" sz="2400" b="1" dirty="0">
                <a:effectLst>
                  <a:outerShdw blurRad="38100" dist="38100" dir="2700000" algn="tl">
                    <a:srgbClr val="000000">
                      <a:alpha val="43137"/>
                    </a:srgbClr>
                  </a:outerShdw>
                </a:effectLst>
              </a:rPr>
              <a:t>. Были созданы следующие театральные </a:t>
            </a:r>
            <a:r>
              <a:rPr lang="ru-RU" sz="2400" b="1" dirty="0" smtClean="0">
                <a:effectLst>
                  <a:outerShdw blurRad="38100" dist="38100" dir="2700000" algn="tl">
                    <a:srgbClr val="000000">
                      <a:alpha val="43137"/>
                    </a:srgbClr>
                  </a:outerShdw>
                </a:effectLst>
              </a:rPr>
              <a:t>постановки:</a:t>
            </a:r>
          </a:p>
          <a:p>
            <a:r>
              <a:rPr lang="ru-RU" sz="2400" b="1" dirty="0" smtClean="0">
                <a:effectLst>
                  <a:outerShdw blurRad="38100" dist="38100" dir="2700000" algn="tl">
                    <a:srgbClr val="000000">
                      <a:alpha val="43137"/>
                    </a:srgbClr>
                  </a:outerShdw>
                </a:effectLst>
              </a:rPr>
              <a:t>«</a:t>
            </a:r>
            <a:r>
              <a:rPr lang="en-US" sz="2400" b="1" dirty="0" smtClean="0">
                <a:effectLst>
                  <a:outerShdw blurRad="38100" dist="38100" dir="2700000" algn="tl">
                    <a:srgbClr val="000000">
                      <a:alpha val="43137"/>
                    </a:srgbClr>
                  </a:outerShdw>
                </a:effectLst>
              </a:rPr>
              <a:t>The Christmas Party</a:t>
            </a:r>
            <a:r>
              <a:rPr lang="ru-RU" sz="2400" b="1" dirty="0" smtClean="0">
                <a:effectLst>
                  <a:outerShdw blurRad="38100" dist="38100" dir="2700000" algn="tl">
                    <a:srgbClr val="000000">
                      <a:alpha val="43137"/>
                    </a:srgbClr>
                  </a:outerShdw>
                </a:effectLst>
              </a:rPr>
              <a:t>»,</a:t>
            </a:r>
            <a:r>
              <a:rPr lang="en-US" sz="2400" b="1" dirty="0" smtClean="0">
                <a:effectLst>
                  <a:outerShdw blurRad="38100" dist="38100" dir="2700000" algn="tl">
                    <a:srgbClr val="000000">
                      <a:alpha val="43137"/>
                    </a:srgbClr>
                  </a:outerShdw>
                </a:effectLst>
              </a:rPr>
              <a:t> «</a:t>
            </a:r>
            <a:r>
              <a:rPr lang="en-US" sz="2400" b="1" dirty="0" err="1" smtClean="0">
                <a:effectLst>
                  <a:outerShdw blurRad="38100" dist="38100" dir="2700000" algn="tl">
                    <a:srgbClr val="000000">
                      <a:alpha val="43137"/>
                    </a:srgbClr>
                  </a:outerShdw>
                </a:effectLst>
              </a:rPr>
              <a:t>Snowhite</a:t>
            </a:r>
            <a:r>
              <a:rPr lang="en-US" sz="2400" b="1" dirty="0" smtClean="0">
                <a:effectLst>
                  <a:outerShdw blurRad="38100" dist="38100" dir="2700000" algn="tl">
                    <a:srgbClr val="000000">
                      <a:alpha val="43137"/>
                    </a:srgbClr>
                  </a:outerShdw>
                </a:effectLst>
              </a:rPr>
              <a:t> </a:t>
            </a:r>
            <a:r>
              <a:rPr lang="en-US" sz="2400" b="1" dirty="0">
                <a:effectLst>
                  <a:outerShdw blurRad="38100" dist="38100" dir="2700000" algn="tl">
                    <a:srgbClr val="000000">
                      <a:alpha val="43137"/>
                    </a:srgbClr>
                  </a:outerShdw>
                </a:effectLst>
              </a:rPr>
              <a:t>and </a:t>
            </a:r>
            <a:r>
              <a:rPr lang="en-US" sz="2400" b="1" dirty="0" smtClean="0">
                <a:effectLst>
                  <a:outerShdw blurRad="38100" dist="38100" dir="2700000" algn="tl">
                    <a:srgbClr val="000000">
                      <a:alpha val="43137"/>
                    </a:srgbClr>
                  </a:outerShdw>
                </a:effectLst>
              </a:rPr>
              <a:t>Seven </a:t>
            </a:r>
            <a:r>
              <a:rPr lang="en-US" sz="2400" b="1" dirty="0">
                <a:effectLst>
                  <a:outerShdw blurRad="38100" dist="38100" dir="2700000" algn="tl">
                    <a:srgbClr val="000000">
                      <a:alpha val="43137"/>
                    </a:srgbClr>
                  </a:outerShdw>
                </a:effectLst>
              </a:rPr>
              <a:t>D</a:t>
            </a:r>
            <a:r>
              <a:rPr lang="en-US" sz="2400" b="1" dirty="0" smtClean="0">
                <a:effectLst>
                  <a:outerShdw blurRad="38100" dist="38100" dir="2700000" algn="tl">
                    <a:srgbClr val="000000">
                      <a:alpha val="43137"/>
                    </a:srgbClr>
                  </a:outerShdw>
                </a:effectLst>
              </a:rPr>
              <a:t>warfs</a:t>
            </a:r>
            <a:r>
              <a:rPr lang="en-US" sz="2400" b="1" dirty="0">
                <a:effectLst>
                  <a:outerShdw blurRad="38100" dist="38100" dir="2700000" algn="tl">
                    <a:srgbClr val="000000">
                      <a:alpha val="43137"/>
                    </a:srgbClr>
                  </a:outerShdw>
                </a:effectLst>
              </a:rPr>
              <a:t>», «Pinocchio</a:t>
            </a:r>
            <a:r>
              <a:rPr lang="en-US" sz="2400" b="1" dirty="0" smtClean="0">
                <a:effectLst>
                  <a:outerShdw blurRad="38100" dist="38100" dir="2700000" algn="tl">
                    <a:srgbClr val="000000">
                      <a:alpha val="43137"/>
                    </a:srgbClr>
                  </a:outerShdw>
                </a:effectLst>
              </a:rPr>
              <a:t>»,</a:t>
            </a:r>
            <a:r>
              <a:rPr lang="en-US" sz="2400" b="1" dirty="0">
                <a:effectLst>
                  <a:outerShdw blurRad="38100" dist="38100" dir="2700000" algn="tl">
                    <a:srgbClr val="000000">
                      <a:alpha val="43137"/>
                    </a:srgbClr>
                  </a:outerShdw>
                </a:effectLst>
              </a:rPr>
              <a:t> « The Shaman- Stone», </a:t>
            </a:r>
            <a:r>
              <a:rPr lang="en-US" sz="2400" b="1" dirty="0" smtClean="0">
                <a:effectLst>
                  <a:outerShdw blurRad="38100" dist="38100" dir="2700000" algn="tl">
                    <a:srgbClr val="000000">
                      <a:alpha val="43137"/>
                    </a:srgbClr>
                  </a:outerShdw>
                </a:effectLst>
              </a:rPr>
              <a:t>«</a:t>
            </a:r>
            <a:r>
              <a:rPr lang="en-US" sz="2400" b="1" dirty="0">
                <a:effectLst>
                  <a:outerShdw blurRad="38100" dist="38100" dir="2700000" algn="tl">
                    <a:srgbClr val="000000">
                      <a:alpha val="43137"/>
                    </a:srgbClr>
                  </a:outerShdw>
                </a:effectLst>
              </a:rPr>
              <a:t>A Happy Chance</a:t>
            </a:r>
            <a:r>
              <a:rPr lang="en-US" sz="2400" b="1" dirty="0" smtClean="0">
                <a:effectLst>
                  <a:outerShdw blurRad="38100" dist="38100" dir="2700000" algn="tl">
                    <a:srgbClr val="000000">
                      <a:alpha val="43137"/>
                    </a:srgbClr>
                  </a:outerShdw>
                </a:effectLst>
              </a:rPr>
              <a:t>»,</a:t>
            </a:r>
            <a:r>
              <a:rPr lang="en-US" sz="2400" b="1" dirty="0">
                <a:effectLst>
                  <a:outerShdw blurRad="38100" dist="38100" dir="2700000" algn="tl">
                    <a:srgbClr val="000000">
                      <a:alpha val="43137"/>
                    </a:srgbClr>
                  </a:outerShdw>
                </a:effectLst>
              </a:rPr>
              <a:t> « The </a:t>
            </a:r>
            <a:r>
              <a:rPr lang="en-US" sz="2400" b="1" dirty="0" smtClean="0">
                <a:effectLst>
                  <a:outerShdw blurRad="38100" dist="38100" dir="2700000" algn="tl">
                    <a:srgbClr val="000000">
                      <a:alpha val="43137"/>
                    </a:srgbClr>
                  </a:outerShdw>
                </a:effectLst>
              </a:rPr>
              <a:t>Cloud </a:t>
            </a:r>
            <a:r>
              <a:rPr lang="en-US" sz="2400" b="1" dirty="0">
                <a:effectLst>
                  <a:outerShdw blurRad="38100" dist="38100" dir="2700000" algn="tl">
                    <a:srgbClr val="000000">
                      <a:alpha val="43137"/>
                    </a:srgbClr>
                  </a:outerShdw>
                </a:effectLst>
              </a:rPr>
              <a:t>of the Baikal</a:t>
            </a:r>
            <a:r>
              <a:rPr lang="en-US" sz="2400" b="1" dirty="0" smtClean="0">
                <a:effectLst>
                  <a:outerShdw blurRad="38100" dist="38100" dir="2700000" algn="tl">
                    <a:srgbClr val="000000">
                      <a:alpha val="43137"/>
                    </a:srgbClr>
                  </a:outerShdw>
                </a:effectLst>
              </a:rPr>
              <a:t>»</a:t>
            </a:r>
            <a:r>
              <a:rPr lang="ru-RU" sz="2400" b="1" dirty="0" smtClean="0">
                <a:effectLst>
                  <a:outerShdw blurRad="38100" dist="38100" dir="2700000" algn="tl">
                    <a:srgbClr val="000000">
                      <a:alpha val="43137"/>
                    </a:srgbClr>
                  </a:outerShdw>
                </a:effectLst>
              </a:rPr>
              <a:t>, </a:t>
            </a:r>
            <a:r>
              <a:rPr lang="en-US" sz="2400" b="1" dirty="0" smtClean="0">
                <a:effectLst>
                  <a:outerShdw blurRad="38100" dist="38100" dir="2700000" algn="tl">
                    <a:srgbClr val="000000">
                      <a:alpha val="43137"/>
                    </a:srgbClr>
                  </a:outerShdw>
                </a:effectLst>
              </a:rPr>
              <a:t>«</a:t>
            </a:r>
            <a:r>
              <a:rPr lang="en-US" sz="2400" b="1" dirty="0">
                <a:effectLst>
                  <a:outerShdw blurRad="38100" dist="38100" dir="2700000" algn="tl">
                    <a:srgbClr val="000000">
                      <a:alpha val="43137"/>
                    </a:srgbClr>
                  </a:outerShdw>
                </a:effectLst>
              </a:rPr>
              <a:t>Othello</a:t>
            </a:r>
            <a:r>
              <a:rPr lang="en-US" sz="2400" b="1" dirty="0" smtClean="0">
                <a:effectLst>
                  <a:outerShdw blurRad="38100" dist="38100" dir="2700000" algn="tl">
                    <a:srgbClr val="000000">
                      <a:alpha val="43137"/>
                    </a:srgbClr>
                  </a:outerShdw>
                </a:effectLst>
              </a:rPr>
              <a:t>»,</a:t>
            </a:r>
            <a:r>
              <a:rPr lang="ru-RU" sz="2400" b="1" dirty="0" smtClean="0">
                <a:effectLst>
                  <a:outerShdw blurRad="38100" dist="38100" dir="2700000" algn="tl">
                    <a:srgbClr val="000000">
                      <a:alpha val="43137"/>
                    </a:srgbClr>
                  </a:outerShdw>
                </a:effectLst>
              </a:rPr>
              <a:t> </a:t>
            </a:r>
            <a:r>
              <a:rPr lang="en-US" sz="2400" b="1" dirty="0" smtClean="0">
                <a:effectLst>
                  <a:outerShdw blurRad="38100" dist="38100" dir="2700000" algn="tl">
                    <a:srgbClr val="000000">
                      <a:alpha val="43137"/>
                    </a:srgbClr>
                  </a:outerShdw>
                </a:effectLst>
              </a:rPr>
              <a:t>« </a:t>
            </a:r>
            <a:r>
              <a:rPr lang="en-US" sz="2400" b="1" dirty="0">
                <a:effectLst>
                  <a:outerShdw blurRad="38100" dist="38100" dir="2700000" algn="tl">
                    <a:srgbClr val="000000">
                      <a:alpha val="43137"/>
                    </a:srgbClr>
                  </a:outerShdw>
                </a:effectLst>
              </a:rPr>
              <a:t>The </a:t>
            </a:r>
            <a:r>
              <a:rPr lang="en-US" sz="2400" b="1" dirty="0" smtClean="0">
                <a:effectLst>
                  <a:outerShdw blurRad="38100" dist="38100" dir="2700000" algn="tl">
                    <a:srgbClr val="000000">
                      <a:alpha val="43137"/>
                    </a:srgbClr>
                  </a:outerShdw>
                </a:effectLst>
              </a:rPr>
              <a:t>More </a:t>
            </a:r>
            <a:r>
              <a:rPr lang="en-US" sz="2400" b="1" dirty="0">
                <a:effectLst>
                  <a:outerShdw blurRad="38100" dist="38100" dir="2700000" algn="tl">
                    <a:srgbClr val="000000">
                      <a:alpha val="43137"/>
                    </a:srgbClr>
                  </a:outerShdw>
                </a:effectLst>
              </a:rPr>
              <a:t>W</a:t>
            </a:r>
            <a:r>
              <a:rPr lang="en-US" sz="2400" b="1" dirty="0" smtClean="0">
                <a:effectLst>
                  <a:outerShdw blurRad="38100" dist="38100" dir="2700000" algn="tl">
                    <a:srgbClr val="000000">
                      <a:alpha val="43137"/>
                    </a:srgbClr>
                  </a:outerShdw>
                </a:effectLst>
              </a:rPr>
              <a:t>e </a:t>
            </a:r>
            <a:r>
              <a:rPr lang="en-US" sz="2400" b="1" dirty="0">
                <a:effectLst>
                  <a:outerShdw blurRad="38100" dist="38100" dir="2700000" algn="tl">
                    <a:srgbClr val="000000">
                      <a:alpha val="43137"/>
                    </a:srgbClr>
                  </a:outerShdw>
                </a:effectLst>
              </a:rPr>
              <a:t>A</a:t>
            </a:r>
            <a:r>
              <a:rPr lang="en-US" sz="2400" b="1" dirty="0" smtClean="0">
                <a:effectLst>
                  <a:outerShdw blurRad="38100" dist="38100" dir="2700000" algn="tl">
                    <a:srgbClr val="000000">
                      <a:alpha val="43137"/>
                    </a:srgbClr>
                  </a:outerShdw>
                </a:effectLst>
              </a:rPr>
              <a:t>re </a:t>
            </a:r>
            <a:r>
              <a:rPr lang="en-US" sz="2400" b="1" dirty="0">
                <a:effectLst>
                  <a:outerShdw blurRad="38100" dist="38100" dir="2700000" algn="tl">
                    <a:srgbClr val="000000">
                      <a:alpha val="43137"/>
                    </a:srgbClr>
                  </a:outerShdw>
                </a:effectLst>
              </a:rPr>
              <a:t>T</a:t>
            </a:r>
            <a:r>
              <a:rPr lang="en-US" sz="2400" b="1" dirty="0" smtClean="0">
                <a:effectLst>
                  <a:outerShdw blurRad="38100" dist="38100" dir="2700000" algn="tl">
                    <a:srgbClr val="000000">
                      <a:alpha val="43137"/>
                    </a:srgbClr>
                  </a:outerShdw>
                </a:effectLst>
              </a:rPr>
              <a:t>ogether</a:t>
            </a:r>
            <a:r>
              <a:rPr lang="en-US" sz="2400" b="1" dirty="0">
                <a:effectLst>
                  <a:outerShdw blurRad="38100" dist="38100" dir="2700000" algn="tl">
                    <a:srgbClr val="000000">
                      <a:alpha val="43137"/>
                    </a:srgbClr>
                  </a:outerShdw>
                </a:effectLst>
              </a:rPr>
              <a:t>».</a:t>
            </a:r>
            <a:endParaRPr lang="ru-RU" sz="2400" b="1" dirty="0">
              <a:effectLst>
                <a:outerShdw blurRad="38100" dist="38100" dir="2700000" algn="tl">
                  <a:srgbClr val="000000">
                    <a:alpha val="43137"/>
                  </a:srgbClr>
                </a:outerShdw>
              </a:effectLst>
            </a:endParaRPr>
          </a:p>
          <a:p>
            <a:endParaRPr lang="ru-RU" dirty="0"/>
          </a:p>
        </p:txBody>
      </p:sp>
    </p:spTree>
    <p:extLst>
      <p:ext uri="{BB962C8B-B14F-4D97-AF65-F5344CB8AC3E}">
        <p14:creationId xmlns="" xmlns:p14="http://schemas.microsoft.com/office/powerpoint/2010/main" val="204828640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Объект 10"/>
          <p:cNvGraphicFramePr>
            <a:graphicFrameLocks noGrp="1"/>
          </p:cNvGraphicFramePr>
          <p:nvPr>
            <p:ph idx="1"/>
            <p:extLst>
              <p:ext uri="{D42A27DB-BD31-4B8C-83A1-F6EECF244321}">
                <p14:modId xmlns="" xmlns:p14="http://schemas.microsoft.com/office/powerpoint/2010/main" val="2747025354"/>
              </p:ext>
            </p:extLst>
          </p:nvPr>
        </p:nvGraphicFramePr>
        <p:xfrm>
          <a:off x="0" y="0"/>
          <a:ext cx="12192000" cy="7006808"/>
        </p:xfrm>
        <a:graphic>
          <a:graphicData uri="http://schemas.openxmlformats.org/drawingml/2006/table">
            <a:tbl>
              <a:tblPr firstRow="1" bandRow="1">
                <a:tableStyleId>{5C22544A-7EE6-4342-B048-85BDC9FD1C3A}</a:tableStyleId>
              </a:tblPr>
              <a:tblGrid>
                <a:gridCol w="2438400">
                  <a:extLst>
                    <a:ext uri="{9D8B030D-6E8A-4147-A177-3AD203B41FA5}">
                      <a16:colId xmlns="" xmlns:a16="http://schemas.microsoft.com/office/drawing/2014/main" val="3793169583"/>
                    </a:ext>
                  </a:extLst>
                </a:gridCol>
                <a:gridCol w="2438400">
                  <a:extLst>
                    <a:ext uri="{9D8B030D-6E8A-4147-A177-3AD203B41FA5}">
                      <a16:colId xmlns="" xmlns:a16="http://schemas.microsoft.com/office/drawing/2014/main" val="886068655"/>
                    </a:ext>
                  </a:extLst>
                </a:gridCol>
                <a:gridCol w="2438400">
                  <a:extLst>
                    <a:ext uri="{9D8B030D-6E8A-4147-A177-3AD203B41FA5}">
                      <a16:colId xmlns="" xmlns:a16="http://schemas.microsoft.com/office/drawing/2014/main" val="1580855279"/>
                    </a:ext>
                  </a:extLst>
                </a:gridCol>
                <a:gridCol w="2438400">
                  <a:extLst>
                    <a:ext uri="{9D8B030D-6E8A-4147-A177-3AD203B41FA5}">
                      <a16:colId xmlns="" xmlns:a16="http://schemas.microsoft.com/office/drawing/2014/main" val="1976891742"/>
                    </a:ext>
                  </a:extLst>
                </a:gridCol>
                <a:gridCol w="2438400">
                  <a:extLst>
                    <a:ext uri="{9D8B030D-6E8A-4147-A177-3AD203B41FA5}">
                      <a16:colId xmlns="" xmlns:a16="http://schemas.microsoft.com/office/drawing/2014/main" val="1058838547"/>
                    </a:ext>
                  </a:extLst>
                </a:gridCol>
              </a:tblGrid>
              <a:tr h="430042">
                <a:tc>
                  <a:txBody>
                    <a:bodyPr/>
                    <a:lstStyle/>
                    <a:p>
                      <a:pPr marL="540385" algn="ctr">
                        <a:lnSpc>
                          <a:spcPct val="150000"/>
                        </a:lnSpc>
                        <a:spcAft>
                          <a:spcPts val="0"/>
                        </a:spcAft>
                      </a:pPr>
                      <a:r>
                        <a:rPr lang="ru-RU" sz="1400"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Дата</a:t>
                      </a:r>
                      <a:endParaRPr lang="ru-RU" sz="1100"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Мероприятие</a:t>
                      </a:r>
                      <a:endParaRPr lang="ru-RU" sz="1100"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ФИО учителя</a:t>
                      </a:r>
                      <a:endParaRPr lang="ru-RU" sz="110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ФИ ученика</a:t>
                      </a:r>
                      <a:endParaRPr lang="ru-RU" sz="1100"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Результативность</a:t>
                      </a:r>
                      <a:endParaRPr lang="ru-RU" sz="1100"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2316853186"/>
                  </a:ext>
                </a:extLst>
              </a:tr>
              <a:tr h="2000777">
                <a:tc>
                  <a:txBody>
                    <a:bodyPr/>
                    <a:lstStyle/>
                    <a:p>
                      <a:pPr marL="540385" algn="ctr">
                        <a:lnSpc>
                          <a:spcPct val="115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2009-2015</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en-US"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«Summer Island»: «English Access Microscholarship Program</a:t>
                      </a:r>
                      <a:r>
                        <a:rPr lang="en-US" sz="1400" b="1">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Ковалёва Л.П.</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Тихонова С.Н.</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Вдовин Александр, Любовников Евгений, Большакова Анна,</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Иванов Вячеслав,</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dirty="0" err="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Машанова</a:t>
                      </a: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Полина, </a:t>
                      </a:r>
                      <a:r>
                        <a:rPr lang="ru-RU" sz="1400" b="1" dirty="0" err="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Бушина</a:t>
                      </a: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Анастасия</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tabLst>
                          <a:tab pos="1010920" algn="l"/>
                        </a:tabLst>
                      </a:pPr>
                      <a:r>
                        <a:rPr lang="en-US"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Certificate</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tabLst>
                          <a:tab pos="1010920" algn="l"/>
                        </a:tabLst>
                      </a:pPr>
                      <a:r>
                        <a:rPr lang="en-US"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of Participation</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2718723921"/>
                  </a:ext>
                </a:extLst>
              </a:tr>
              <a:tr h="1484526">
                <a:tc>
                  <a:txBody>
                    <a:bodyPr/>
                    <a:lstStyle/>
                    <a:p>
                      <a:pPr marL="540385" algn="ctr">
                        <a:lnSpc>
                          <a:spcPct val="150000"/>
                        </a:lnSpc>
                        <a:spcAft>
                          <a:spcPts val="0"/>
                        </a:spcAft>
                      </a:pPr>
                      <a:r>
                        <a:rPr lang="en-US"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2009</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Региональный конкурс сочинений на английском языке «</a:t>
                      </a:r>
                      <a:r>
                        <a:rPr lang="en-US" sz="1400" b="1" dirty="0">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I Discover America</a:t>
                      </a:r>
                      <a:r>
                        <a:rPr lang="ru-RU" sz="1400" b="1" dirty="0">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Клюева И.Д.</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Сапунов Александр, 7А</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marR="0" indent="0" algn="ctr" defTabSz="457200" rtl="0" eaLnBrk="1" fontAlgn="auto" latinLnBrk="0" hangingPunct="1">
                        <a:lnSpc>
                          <a:spcPct val="150000"/>
                        </a:lnSpc>
                        <a:spcBef>
                          <a:spcPts val="0"/>
                        </a:spcBef>
                        <a:spcAft>
                          <a:spcPts val="0"/>
                        </a:spcAft>
                        <a:buClrTx/>
                        <a:buSzTx/>
                        <a:buFontTx/>
                        <a:buNone/>
                        <a:tabLst/>
                        <a:defRPr/>
                      </a:pPr>
                      <a:r>
                        <a:rPr lang="ru-RU" sz="1400" b="1" dirty="0" smtClean="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Диплом </a:t>
                      </a:r>
                      <a:r>
                        <a:rPr lang="en-US" sz="1400" b="1" dirty="0" smtClean="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I </a:t>
                      </a:r>
                      <a:r>
                        <a:rPr lang="ru-RU" sz="1400" b="1" dirty="0" smtClean="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степени</a:t>
                      </a:r>
                      <a:endParaRPr lang="ru-RU" sz="1100" b="1"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2682818409"/>
                  </a:ext>
                </a:extLst>
              </a:tr>
              <a:tr h="1451393">
                <a:tc>
                  <a:txBody>
                    <a:bodyPr/>
                    <a:lstStyle/>
                    <a:p>
                      <a:pPr marL="540385" algn="ctr">
                        <a:lnSpc>
                          <a:spcPct val="150000"/>
                        </a:lnSpc>
                        <a:spcAft>
                          <a:spcPts val="0"/>
                        </a:spcAft>
                      </a:pPr>
                      <a:r>
                        <a:rPr lang="en-US"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400" b="1" dirty="0" smtClean="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2009</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dirty="0" smtClean="0">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Региональный конкурс стихотворений  на английском языке </a:t>
                      </a:r>
                      <a:r>
                        <a:rPr lang="ru-RU" sz="1400" b="1" dirty="0" smtClean="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To my teacher</a:t>
                      </a:r>
                      <a:r>
                        <a:rPr lang="ru-RU" sz="1400" b="1" dirty="0">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dirty="0" smtClean="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Клюева И.Д</a:t>
                      </a: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dirty="0" err="1" smtClean="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Жамсаранова</a:t>
                      </a:r>
                      <a:r>
                        <a:rPr lang="ru-RU" sz="1400" b="1" dirty="0" smtClean="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Светлана,10А</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marR="0" indent="0" algn="ctr" defTabSz="457200" rtl="0" eaLnBrk="1" fontAlgn="auto" latinLnBrk="0" hangingPunct="1">
                        <a:lnSpc>
                          <a:spcPct val="150000"/>
                        </a:lnSpc>
                        <a:spcBef>
                          <a:spcPts val="0"/>
                        </a:spcBef>
                        <a:spcAft>
                          <a:spcPts val="0"/>
                        </a:spcAft>
                        <a:buClrTx/>
                        <a:buSzTx/>
                        <a:buFontTx/>
                        <a:buNone/>
                        <a:tabLst/>
                        <a:defRPr/>
                      </a:pPr>
                      <a:r>
                        <a:rPr lang="ru-RU" sz="1400" b="1" dirty="0" smtClean="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Диплом </a:t>
                      </a:r>
                      <a:r>
                        <a:rPr lang="en-US" sz="1400" b="1" dirty="0" smtClean="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I </a:t>
                      </a:r>
                      <a:r>
                        <a:rPr lang="ru-RU" sz="1400" b="1" dirty="0" smtClean="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степени</a:t>
                      </a:r>
                      <a:endParaRPr lang="ru-RU" sz="1100" b="1"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en-US"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3794269353"/>
                  </a:ext>
                </a:extLst>
              </a:tr>
              <a:tr h="1491263">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2009</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Всероссийкая Эвристическая олимпиада по страноведению</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Тихонова С.Н.</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Вдовин Александр, 8А</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Лауреат, </a:t>
                      </a:r>
                      <a:r>
                        <a:rPr lang="en-US"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II </a:t>
                      </a:r>
                      <a:r>
                        <a:rPr lang="ru-RU" sz="1400" b="1" dirty="0">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место по РФ</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2934802584"/>
                  </a:ext>
                </a:extLst>
              </a:tr>
            </a:tbl>
          </a:graphicData>
        </a:graphic>
      </p:graphicFrame>
    </p:spTree>
    <p:extLst>
      <p:ext uri="{BB962C8B-B14F-4D97-AF65-F5344CB8AC3E}">
        <p14:creationId xmlns="" xmlns:p14="http://schemas.microsoft.com/office/powerpoint/2010/main" val="416686990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4" name="Объект 3"/>
          <p:cNvGraphicFramePr>
            <a:graphicFrameLocks noGrp="1"/>
          </p:cNvGraphicFramePr>
          <p:nvPr>
            <p:ph idx="1"/>
            <p:extLst>
              <p:ext uri="{D42A27DB-BD31-4B8C-83A1-F6EECF244321}">
                <p14:modId xmlns="" xmlns:p14="http://schemas.microsoft.com/office/powerpoint/2010/main" val="1942242634"/>
              </p:ext>
            </p:extLst>
          </p:nvPr>
        </p:nvGraphicFramePr>
        <p:xfrm>
          <a:off x="0" y="0"/>
          <a:ext cx="12192000" cy="6858000"/>
        </p:xfrm>
        <a:graphic>
          <a:graphicData uri="http://schemas.openxmlformats.org/drawingml/2006/table">
            <a:tbl>
              <a:tblPr firstRow="1" bandRow="1">
                <a:tableStyleId>{5C22544A-7EE6-4342-B048-85BDC9FD1C3A}</a:tableStyleId>
              </a:tblPr>
              <a:tblGrid>
                <a:gridCol w="2438400">
                  <a:extLst>
                    <a:ext uri="{9D8B030D-6E8A-4147-A177-3AD203B41FA5}">
                      <a16:colId xmlns="" xmlns:a16="http://schemas.microsoft.com/office/drawing/2014/main" val="3937219192"/>
                    </a:ext>
                  </a:extLst>
                </a:gridCol>
                <a:gridCol w="2438400">
                  <a:extLst>
                    <a:ext uri="{9D8B030D-6E8A-4147-A177-3AD203B41FA5}">
                      <a16:colId xmlns="" xmlns:a16="http://schemas.microsoft.com/office/drawing/2014/main" val="4064085304"/>
                    </a:ext>
                  </a:extLst>
                </a:gridCol>
                <a:gridCol w="2438400">
                  <a:extLst>
                    <a:ext uri="{9D8B030D-6E8A-4147-A177-3AD203B41FA5}">
                      <a16:colId xmlns="" xmlns:a16="http://schemas.microsoft.com/office/drawing/2014/main" val="1869558113"/>
                    </a:ext>
                  </a:extLst>
                </a:gridCol>
                <a:gridCol w="2438400">
                  <a:extLst>
                    <a:ext uri="{9D8B030D-6E8A-4147-A177-3AD203B41FA5}">
                      <a16:colId xmlns="" xmlns:a16="http://schemas.microsoft.com/office/drawing/2014/main" val="4172933077"/>
                    </a:ext>
                  </a:extLst>
                </a:gridCol>
                <a:gridCol w="2438400">
                  <a:extLst>
                    <a:ext uri="{9D8B030D-6E8A-4147-A177-3AD203B41FA5}">
                      <a16:colId xmlns="" xmlns:a16="http://schemas.microsoft.com/office/drawing/2014/main" val="24947410"/>
                    </a:ext>
                  </a:extLst>
                </a:gridCol>
              </a:tblGrid>
              <a:tr h="762000">
                <a:tc>
                  <a:txBody>
                    <a:bodyPr/>
                    <a:lstStyle/>
                    <a:p>
                      <a:pPr marL="540385" algn="ctr">
                        <a:lnSpc>
                          <a:spcPct val="150000"/>
                        </a:lnSpc>
                        <a:spcAft>
                          <a:spcPts val="0"/>
                        </a:spcAft>
                      </a:pPr>
                      <a:r>
                        <a:rPr lang="ru-RU" sz="1400"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2010</a:t>
                      </a:r>
                      <a:endParaRPr lang="ru-RU" sz="1100"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en-US" sz="140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II </a:t>
                      </a:r>
                      <a:r>
                        <a:rPr lang="ru-RU" sz="140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Всероссийский</a:t>
                      </a:r>
                      <a:endParaRPr lang="ru-RU" sz="110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конкурс стихов</a:t>
                      </a:r>
                      <a:endParaRPr lang="ru-RU" sz="110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Клюева И.Д.</a:t>
                      </a:r>
                      <a:endParaRPr lang="ru-RU" sz="110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Мочалова Анна,</a:t>
                      </a:r>
                      <a:r>
                        <a:rPr lang="en-US" sz="140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9</a:t>
                      </a:r>
                      <a:r>
                        <a:rPr lang="ru-RU" sz="140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В</a:t>
                      </a:r>
                      <a:endParaRPr lang="ru-RU" sz="110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en-US" sz="1400"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I </a:t>
                      </a:r>
                      <a:r>
                        <a:rPr lang="ru-RU" sz="1400" dirty="0">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место</a:t>
                      </a:r>
                      <a:endParaRPr lang="ru-RU" sz="1100"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2114209600"/>
                  </a:ext>
                </a:extLst>
              </a:tr>
              <a:tr h="1524000">
                <a:tc>
                  <a:txBody>
                    <a:bodyPr/>
                    <a:lstStyle/>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2010</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en-US"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III </a:t>
                      </a: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Всероссийский</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конкурс сочинений </a:t>
                      </a:r>
                      <a:r>
                        <a:rPr lang="en-US" sz="1400" b="1" dirty="0">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 The person I would like to speak to»</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Клюева</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И.Д.</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Жамсаранова</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Светлана,10А</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en-US" sz="1400" b="1">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I </a:t>
                      </a:r>
                      <a:r>
                        <a:rPr lang="ru-RU" sz="1400" b="1">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место</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Клюева И.Д.</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2639559770"/>
                  </a:ext>
                </a:extLst>
              </a:tr>
              <a:tr h="1143000">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2011</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Российский центр</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1400" b="1" dirty="0">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City</a:t>
                      </a:r>
                      <a:r>
                        <a:rPr lang="ru-RU" sz="1400" b="1" dirty="0">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 &amp;  </a:t>
                      </a:r>
                      <a:r>
                        <a:rPr lang="en-US" sz="1400" b="1" dirty="0">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Guilds</a:t>
                      </a:r>
                      <a:r>
                        <a:rPr lang="ru-RU" sz="1400" b="1" dirty="0">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«Я в этом мире»</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Клюева</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И.Д.</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Понкинова Мэдэгма,11А</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Сертификат участия 56/12877</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2185204540"/>
                  </a:ext>
                </a:extLst>
              </a:tr>
              <a:tr h="1143000">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2012</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Международные «Интеллектуальные игры монголов»</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Тихонова С.Н.</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Большакова Анна,10А</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en-US"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I </a:t>
                      </a:r>
                      <a:r>
                        <a:rPr lang="ru-RU" sz="1400" b="1">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место</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1186472005"/>
                  </a:ext>
                </a:extLst>
              </a:tr>
              <a:tr h="2286000">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2012</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Международный этнотуристический фестиваль</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Гостеприимная Бурятия» ( «Юный экскурсовод»)</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Клюева</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И.Д.</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dirty="0" err="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Чимитцыренов</a:t>
                      </a: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Владимир, 5Б</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Диплом </a:t>
                      </a:r>
                      <a:r>
                        <a:rPr lang="en-US"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III</a:t>
                      </a:r>
                      <a:r>
                        <a:rPr lang="ru-RU" sz="1400" b="1" dirty="0">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степени: «Лучшая презентация на </a:t>
                      </a:r>
                      <a:r>
                        <a:rPr lang="ru-RU" sz="1400" b="1" dirty="0" err="1">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ин.яз</a:t>
                      </a:r>
                      <a:r>
                        <a:rPr lang="ru-RU" sz="1400" b="1" dirty="0">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 «Исторические вехи Бурятии»</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875402164"/>
                  </a:ext>
                </a:extLst>
              </a:tr>
            </a:tbl>
          </a:graphicData>
        </a:graphic>
      </p:graphicFrame>
    </p:spTree>
    <p:extLst>
      <p:ext uri="{BB962C8B-B14F-4D97-AF65-F5344CB8AC3E}">
        <p14:creationId xmlns="" xmlns:p14="http://schemas.microsoft.com/office/powerpoint/2010/main" val="423303426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8" name="Объект 7"/>
          <p:cNvGraphicFramePr>
            <a:graphicFrameLocks noGrp="1"/>
          </p:cNvGraphicFramePr>
          <p:nvPr>
            <p:ph idx="1"/>
            <p:extLst>
              <p:ext uri="{D42A27DB-BD31-4B8C-83A1-F6EECF244321}">
                <p14:modId xmlns="" xmlns:p14="http://schemas.microsoft.com/office/powerpoint/2010/main" val="1798286756"/>
              </p:ext>
            </p:extLst>
          </p:nvPr>
        </p:nvGraphicFramePr>
        <p:xfrm>
          <a:off x="0" y="0"/>
          <a:ext cx="12192000" cy="6858000"/>
        </p:xfrm>
        <a:graphic>
          <a:graphicData uri="http://schemas.openxmlformats.org/drawingml/2006/table">
            <a:tbl>
              <a:tblPr firstRow="1" bandRow="1">
                <a:tableStyleId>{5C22544A-7EE6-4342-B048-85BDC9FD1C3A}</a:tableStyleId>
              </a:tblPr>
              <a:tblGrid>
                <a:gridCol w="2438400">
                  <a:extLst>
                    <a:ext uri="{9D8B030D-6E8A-4147-A177-3AD203B41FA5}">
                      <a16:colId xmlns="" xmlns:a16="http://schemas.microsoft.com/office/drawing/2014/main" val="2239634944"/>
                    </a:ext>
                  </a:extLst>
                </a:gridCol>
                <a:gridCol w="2438400">
                  <a:extLst>
                    <a:ext uri="{9D8B030D-6E8A-4147-A177-3AD203B41FA5}">
                      <a16:colId xmlns="" xmlns:a16="http://schemas.microsoft.com/office/drawing/2014/main" val="3167742948"/>
                    </a:ext>
                  </a:extLst>
                </a:gridCol>
                <a:gridCol w="2438400">
                  <a:extLst>
                    <a:ext uri="{9D8B030D-6E8A-4147-A177-3AD203B41FA5}">
                      <a16:colId xmlns="" xmlns:a16="http://schemas.microsoft.com/office/drawing/2014/main" val="1172026140"/>
                    </a:ext>
                  </a:extLst>
                </a:gridCol>
                <a:gridCol w="2438400">
                  <a:extLst>
                    <a:ext uri="{9D8B030D-6E8A-4147-A177-3AD203B41FA5}">
                      <a16:colId xmlns="" xmlns:a16="http://schemas.microsoft.com/office/drawing/2014/main" val="2276933632"/>
                    </a:ext>
                  </a:extLst>
                </a:gridCol>
                <a:gridCol w="2438400">
                  <a:extLst>
                    <a:ext uri="{9D8B030D-6E8A-4147-A177-3AD203B41FA5}">
                      <a16:colId xmlns="" xmlns:a16="http://schemas.microsoft.com/office/drawing/2014/main" val="573941488"/>
                    </a:ext>
                  </a:extLst>
                </a:gridCol>
              </a:tblGrid>
              <a:tr h="5715000">
                <a:tc>
                  <a:txBody>
                    <a:bodyPr/>
                    <a:lstStyle/>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2012</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en-US"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II</a:t>
                      </a: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Международный</a:t>
                      </a:r>
                      <a:r>
                        <a:rPr lang="ru-RU" sz="1400" b="1">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 этнографический фестиваль</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 На</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Великом Чайном пути» (Театрализация «Этот сказочный Восток»</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Клюева</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И.Д.</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Бальбеева Анастасия,5Б</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Доржиева Янжин,5Б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Гузун Анастасия,5Б</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Степанова Арьяна,5Б</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Сушкеева Анастасия,5Б</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Ринчино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Елена, 5б</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Цыбенова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Ольга, 5Б</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Данилов Александр,5Б</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Диплом </a:t>
                      </a:r>
                      <a:r>
                        <a:rPr lang="en-US"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III</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степени</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2880441878"/>
                  </a:ext>
                </a:extLst>
              </a:tr>
              <a:tr h="1143000">
                <a:tc>
                  <a:txBody>
                    <a:bodyPr/>
                    <a:lstStyle/>
                    <a:p>
                      <a:pPr marL="540385" algn="ctr">
                        <a:lnSpc>
                          <a:spcPct val="150000"/>
                        </a:lnSpc>
                        <a:spcAft>
                          <a:spcPts val="0"/>
                        </a:spcAft>
                      </a:pPr>
                      <a:r>
                        <a:rPr lang="en-US"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201</a:t>
                      </a: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III Городской конкурс «Лингвист-2013»</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Тихонова С.Н.</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Иванов Вячеслав, 8А</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en-US"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I </a:t>
                      </a:r>
                      <a:r>
                        <a:rPr lang="ru-RU" sz="1400" b="1" dirty="0">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место</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en-US"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1560016410"/>
                  </a:ext>
                </a:extLst>
              </a:tr>
            </a:tbl>
          </a:graphicData>
        </a:graphic>
      </p:graphicFrame>
    </p:spTree>
    <p:extLst>
      <p:ext uri="{BB962C8B-B14F-4D97-AF65-F5344CB8AC3E}">
        <p14:creationId xmlns="" xmlns:p14="http://schemas.microsoft.com/office/powerpoint/2010/main" val="20786641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4" name="Объект 3"/>
          <p:cNvGraphicFramePr>
            <a:graphicFrameLocks noGrp="1"/>
          </p:cNvGraphicFramePr>
          <p:nvPr>
            <p:ph idx="1"/>
            <p:extLst>
              <p:ext uri="{D42A27DB-BD31-4B8C-83A1-F6EECF244321}">
                <p14:modId xmlns="" xmlns:p14="http://schemas.microsoft.com/office/powerpoint/2010/main" val="3944264397"/>
              </p:ext>
            </p:extLst>
          </p:nvPr>
        </p:nvGraphicFramePr>
        <p:xfrm>
          <a:off x="0" y="0"/>
          <a:ext cx="12192000" cy="7018020"/>
        </p:xfrm>
        <a:graphic>
          <a:graphicData uri="http://schemas.openxmlformats.org/drawingml/2006/table">
            <a:tbl>
              <a:tblPr firstRow="1" bandRow="1">
                <a:tableStyleId>{5C22544A-7EE6-4342-B048-85BDC9FD1C3A}</a:tableStyleId>
              </a:tblPr>
              <a:tblGrid>
                <a:gridCol w="2438400">
                  <a:extLst>
                    <a:ext uri="{9D8B030D-6E8A-4147-A177-3AD203B41FA5}">
                      <a16:colId xmlns="" xmlns:a16="http://schemas.microsoft.com/office/drawing/2014/main" val="2432916292"/>
                    </a:ext>
                  </a:extLst>
                </a:gridCol>
                <a:gridCol w="2438400">
                  <a:extLst>
                    <a:ext uri="{9D8B030D-6E8A-4147-A177-3AD203B41FA5}">
                      <a16:colId xmlns="" xmlns:a16="http://schemas.microsoft.com/office/drawing/2014/main" val="1620419786"/>
                    </a:ext>
                  </a:extLst>
                </a:gridCol>
                <a:gridCol w="2438400">
                  <a:extLst>
                    <a:ext uri="{9D8B030D-6E8A-4147-A177-3AD203B41FA5}">
                      <a16:colId xmlns="" xmlns:a16="http://schemas.microsoft.com/office/drawing/2014/main" val="301284292"/>
                    </a:ext>
                  </a:extLst>
                </a:gridCol>
                <a:gridCol w="2438400">
                  <a:extLst>
                    <a:ext uri="{9D8B030D-6E8A-4147-A177-3AD203B41FA5}">
                      <a16:colId xmlns="" xmlns:a16="http://schemas.microsoft.com/office/drawing/2014/main" val="2723581217"/>
                    </a:ext>
                  </a:extLst>
                </a:gridCol>
                <a:gridCol w="2438400">
                  <a:extLst>
                    <a:ext uri="{9D8B030D-6E8A-4147-A177-3AD203B41FA5}">
                      <a16:colId xmlns="" xmlns:a16="http://schemas.microsoft.com/office/drawing/2014/main" val="443421792"/>
                    </a:ext>
                  </a:extLst>
                </a:gridCol>
              </a:tblGrid>
              <a:tr h="1714500">
                <a:tc>
                  <a:txBody>
                    <a:bodyPr/>
                    <a:lstStyle/>
                    <a:p>
                      <a:pPr marL="540385" algn="ctr">
                        <a:lnSpc>
                          <a:spcPct val="150000"/>
                        </a:lnSpc>
                        <a:spcAft>
                          <a:spcPts val="0"/>
                        </a:spcAft>
                      </a:pPr>
                      <a:r>
                        <a:rPr lang="en-US"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2012-2013</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en-US" sz="1400" b="1" dirty="0">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I</a:t>
                      </a:r>
                      <a:r>
                        <a:rPr lang="ru-RU" sz="1400" b="1" dirty="0">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 международный фестиваль</a:t>
                      </a: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Клюева</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И.Д.</a:t>
                      </a:r>
                      <a:r>
                        <a:rPr lang="ru-RU" sz="1400" b="1" dirty="0">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-ярмарка « На Великом Чайном пути», («</a:t>
                      </a:r>
                      <a:r>
                        <a:rPr lang="en-US" sz="1400" b="1" dirty="0">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Diamonds</a:t>
                      </a:r>
                      <a:r>
                        <a:rPr lang="ru-RU" sz="1400" b="1" dirty="0">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Сновалина Т.В.</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Бабудоржиева Номин,11Б</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Дашеева Кристина,11Б</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en-US"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II </a:t>
                      </a:r>
                      <a:r>
                        <a:rPr lang="ru-RU" sz="1400" b="1">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место</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987755352"/>
                  </a:ext>
                </a:extLst>
              </a:tr>
              <a:tr h="1371600">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2013-2014</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Фестиваль дружбы народов « Диалог культур» (</a:t>
                      </a:r>
                      <a:r>
                        <a:rPr lang="en-US"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BELTA</a:t>
                      </a: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en-US"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(Sochi 2014)</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Клюева И.Д.</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Патрушева Анастасия,7В</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Сидоренко Варвара, 7В</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Диплом </a:t>
                      </a:r>
                      <a:r>
                        <a:rPr lang="en-US"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II </a:t>
                      </a:r>
                      <a:r>
                        <a:rPr lang="ru-RU" sz="1400" b="1">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степени</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605825199"/>
                  </a:ext>
                </a:extLst>
              </a:tr>
              <a:tr h="1371600">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2014</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Муниципальный конкурс сочинений</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«Об Улан-Удэ с любовью»</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Клюева И.Д.</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Данилов Александр, 7Б</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Диплом </a:t>
                      </a:r>
                      <a:r>
                        <a:rPr lang="en-US"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I</a:t>
                      </a:r>
                      <a:r>
                        <a:rPr lang="ru-RU" sz="1400" b="1">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степени</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1845856138"/>
                  </a:ext>
                </a:extLst>
              </a:tr>
              <a:tr h="2400300">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2015</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en-US" sz="1400" b="1">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II</a:t>
                      </a:r>
                      <a:r>
                        <a:rPr lang="ru-RU" sz="1400" b="1">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 международный культурно-образовательный туристический форум « Интеграция на</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Великом Чайном пути»</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Клюева И.Д.</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Патрушева Анастасия,8В</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Сидоренко Варвара, 8В</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Диплом </a:t>
                      </a:r>
                      <a:r>
                        <a:rPr lang="en-US"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II </a:t>
                      </a:r>
                      <a:r>
                        <a:rPr lang="ru-RU" sz="1400" b="1" dirty="0">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степени в номинации «Научно-практическая защита проекта</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«Экологическая Байкальская тропа»</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1724847122"/>
                  </a:ext>
                </a:extLst>
              </a:tr>
            </a:tbl>
          </a:graphicData>
        </a:graphic>
      </p:graphicFrame>
    </p:spTree>
    <p:extLst>
      <p:ext uri="{BB962C8B-B14F-4D97-AF65-F5344CB8AC3E}">
        <p14:creationId xmlns="" xmlns:p14="http://schemas.microsoft.com/office/powerpoint/2010/main" val="405182936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4" name="Объект 3"/>
          <p:cNvGraphicFramePr>
            <a:graphicFrameLocks noGrp="1"/>
          </p:cNvGraphicFramePr>
          <p:nvPr>
            <p:ph idx="1"/>
            <p:extLst>
              <p:ext uri="{D42A27DB-BD31-4B8C-83A1-F6EECF244321}">
                <p14:modId xmlns="" xmlns:p14="http://schemas.microsoft.com/office/powerpoint/2010/main" val="3895332204"/>
              </p:ext>
            </p:extLst>
          </p:nvPr>
        </p:nvGraphicFramePr>
        <p:xfrm>
          <a:off x="0" y="0"/>
          <a:ext cx="12192000" cy="6885183"/>
        </p:xfrm>
        <a:graphic>
          <a:graphicData uri="http://schemas.openxmlformats.org/drawingml/2006/table">
            <a:tbl>
              <a:tblPr firstRow="1" bandRow="1">
                <a:tableStyleId>{5C22544A-7EE6-4342-B048-85BDC9FD1C3A}</a:tableStyleId>
              </a:tblPr>
              <a:tblGrid>
                <a:gridCol w="2438400">
                  <a:extLst>
                    <a:ext uri="{9D8B030D-6E8A-4147-A177-3AD203B41FA5}">
                      <a16:colId xmlns="" xmlns:a16="http://schemas.microsoft.com/office/drawing/2014/main" val="3726158936"/>
                    </a:ext>
                  </a:extLst>
                </a:gridCol>
                <a:gridCol w="2438400">
                  <a:extLst>
                    <a:ext uri="{9D8B030D-6E8A-4147-A177-3AD203B41FA5}">
                      <a16:colId xmlns="" xmlns:a16="http://schemas.microsoft.com/office/drawing/2014/main" val="1201679555"/>
                    </a:ext>
                  </a:extLst>
                </a:gridCol>
                <a:gridCol w="2438400">
                  <a:extLst>
                    <a:ext uri="{9D8B030D-6E8A-4147-A177-3AD203B41FA5}">
                      <a16:colId xmlns="" xmlns:a16="http://schemas.microsoft.com/office/drawing/2014/main" val="653811399"/>
                    </a:ext>
                  </a:extLst>
                </a:gridCol>
                <a:gridCol w="2438400">
                  <a:extLst>
                    <a:ext uri="{9D8B030D-6E8A-4147-A177-3AD203B41FA5}">
                      <a16:colId xmlns="" xmlns:a16="http://schemas.microsoft.com/office/drawing/2014/main" val="556808698"/>
                    </a:ext>
                  </a:extLst>
                </a:gridCol>
                <a:gridCol w="2438400">
                  <a:extLst>
                    <a:ext uri="{9D8B030D-6E8A-4147-A177-3AD203B41FA5}">
                      <a16:colId xmlns="" xmlns:a16="http://schemas.microsoft.com/office/drawing/2014/main" val="3579407689"/>
                    </a:ext>
                  </a:extLst>
                </a:gridCol>
              </a:tblGrid>
              <a:tr h="1971479">
                <a:tc>
                  <a:txBody>
                    <a:bodyPr/>
                    <a:lstStyle/>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2015</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Викторина "Творческое наследие У.Шекспира" в рамках муниципальной недели английского языка</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Клюева И.Д.,</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Тихонова С.Н.</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Доржиева Янжин, 8 «Б»</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Данилов Александр, 8«Б»</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Бронникова Софья, 7 «А»</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Диплом</a:t>
                      </a:r>
                      <a:r>
                        <a:rPr lang="en-US"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I</a:t>
                      </a: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степени</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2655223044"/>
                  </a:ext>
                </a:extLst>
              </a:tr>
              <a:tr h="1458309">
                <a:tc>
                  <a:txBody>
                    <a:bodyPr/>
                    <a:lstStyle/>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2015</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Сценическая декламация сонетов У</a:t>
                      </a:r>
                      <a:r>
                        <a:rPr lang="en-US"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a:t>
                      </a: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Шекспира</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en-US"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"Then hate me when if thou wilt…"(Sonnet 52)</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Клюева И.Д</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Сидоренко Варвара,9В</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Диплом</a:t>
                      </a:r>
                      <a:r>
                        <a:rPr lang="en-US"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III </a:t>
                      </a: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степени</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 xmlns:a16="http://schemas.microsoft.com/office/drawing/2014/main" val="3326185989"/>
                  </a:ext>
                </a:extLst>
              </a:tr>
              <a:tr h="1949603">
                <a:tc>
                  <a:txBody>
                    <a:bodyPr/>
                    <a:lstStyle/>
                    <a:p>
                      <a:pPr marL="540385" algn="ctr">
                        <a:lnSpc>
                          <a:spcPct val="150000"/>
                        </a:lnSpc>
                        <a:spcAft>
                          <a:spcPts val="0"/>
                        </a:spcAft>
                      </a:pPr>
                      <a:r>
                        <a:rPr lang="en-US"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2015</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Драматизация произведений</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У. Шекспира</a:t>
                      </a:r>
                      <a:r>
                        <a:rPr lang="ru-RU" sz="1400" b="1">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"Othello", act 5, scene 2</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Клюева И.Д.,</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Бабицкая М.А.</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Асалханова Диана, 8В</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Чимитцыренов Владимир, 8Б</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«Диплом </a:t>
                      </a:r>
                      <a:r>
                        <a:rPr lang="en-US"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VI</a:t>
                      </a: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степени»  (15 творческих коллективов), «Диплом победителя» в номинации «Лучшая мужская роль»</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139631869"/>
                  </a:ext>
                </a:extLst>
              </a:tr>
              <a:tr h="1478608">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2015</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Муниципальный этап международного конкурса сочинений на иностранных языках «Много языков – один мир»</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Клюева И.Д.</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540385" algn="ctr">
                        <a:lnSpc>
                          <a:spcPct val="115000"/>
                        </a:lnSpc>
                        <a:spcAft>
                          <a:spcPts val="0"/>
                        </a:spcAft>
                      </a:pPr>
                      <a:r>
                        <a:rPr lang="ru-RU" sz="1400" b="1" dirty="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dirty="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dirty="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dirty="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Сидоренко Варвара,9В</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400" b="1" dirty="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Диплом </a:t>
                      </a:r>
                      <a:r>
                        <a:rPr lang="en-US" sz="1400" b="1" dirty="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I</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dirty="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степени</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292543765"/>
                  </a:ext>
                </a:extLst>
              </a:tr>
            </a:tbl>
          </a:graphicData>
        </a:graphic>
      </p:graphicFrame>
    </p:spTree>
    <p:extLst>
      <p:ext uri="{BB962C8B-B14F-4D97-AF65-F5344CB8AC3E}">
        <p14:creationId xmlns="" xmlns:p14="http://schemas.microsoft.com/office/powerpoint/2010/main" val="146151052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4" name="Объект 3"/>
          <p:cNvGraphicFramePr>
            <a:graphicFrameLocks noGrp="1"/>
          </p:cNvGraphicFramePr>
          <p:nvPr>
            <p:ph idx="1"/>
            <p:extLst>
              <p:ext uri="{D42A27DB-BD31-4B8C-83A1-F6EECF244321}">
                <p14:modId xmlns="" xmlns:p14="http://schemas.microsoft.com/office/powerpoint/2010/main" val="3803471770"/>
              </p:ext>
            </p:extLst>
          </p:nvPr>
        </p:nvGraphicFramePr>
        <p:xfrm>
          <a:off x="0" y="2"/>
          <a:ext cx="12192000" cy="6857998"/>
        </p:xfrm>
        <a:graphic>
          <a:graphicData uri="http://schemas.openxmlformats.org/drawingml/2006/table">
            <a:tbl>
              <a:tblPr firstRow="1" bandRow="1">
                <a:tableStyleId>{5C22544A-7EE6-4342-B048-85BDC9FD1C3A}</a:tableStyleId>
              </a:tblPr>
              <a:tblGrid>
                <a:gridCol w="2438400">
                  <a:extLst>
                    <a:ext uri="{9D8B030D-6E8A-4147-A177-3AD203B41FA5}">
                      <a16:colId xmlns="" xmlns:a16="http://schemas.microsoft.com/office/drawing/2014/main" val="1305960237"/>
                    </a:ext>
                  </a:extLst>
                </a:gridCol>
                <a:gridCol w="2438400">
                  <a:extLst>
                    <a:ext uri="{9D8B030D-6E8A-4147-A177-3AD203B41FA5}">
                      <a16:colId xmlns="" xmlns:a16="http://schemas.microsoft.com/office/drawing/2014/main" val="1529358481"/>
                    </a:ext>
                  </a:extLst>
                </a:gridCol>
                <a:gridCol w="2438400">
                  <a:extLst>
                    <a:ext uri="{9D8B030D-6E8A-4147-A177-3AD203B41FA5}">
                      <a16:colId xmlns="" xmlns:a16="http://schemas.microsoft.com/office/drawing/2014/main" val="3412831803"/>
                    </a:ext>
                  </a:extLst>
                </a:gridCol>
                <a:gridCol w="2438400">
                  <a:extLst>
                    <a:ext uri="{9D8B030D-6E8A-4147-A177-3AD203B41FA5}">
                      <a16:colId xmlns="" xmlns:a16="http://schemas.microsoft.com/office/drawing/2014/main" val="1470289161"/>
                    </a:ext>
                  </a:extLst>
                </a:gridCol>
                <a:gridCol w="2438400">
                  <a:extLst>
                    <a:ext uri="{9D8B030D-6E8A-4147-A177-3AD203B41FA5}">
                      <a16:colId xmlns="" xmlns:a16="http://schemas.microsoft.com/office/drawing/2014/main" val="4039229885"/>
                    </a:ext>
                  </a:extLst>
                </a:gridCol>
              </a:tblGrid>
              <a:tr h="4308026">
                <a:tc>
                  <a:txBody>
                    <a:bodyPr/>
                    <a:lstStyle/>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2016</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400" b="1" dirty="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День английского языка</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dirty="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(МОЦОКО)</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dirty="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«В каждом слове – солнце»</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dirty="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Викторина по страноведению «</a:t>
                      </a:r>
                      <a:r>
                        <a:rPr lang="en-US" sz="1400" b="1" dirty="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The Best Informed Students</a:t>
                      </a:r>
                      <a:r>
                        <a:rPr lang="ru-RU" sz="1400" b="1" dirty="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Клюева И.Д.,</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Бабицкая М.А.</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Любовников Эдуард,</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6 «А»,</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Сорока Владислава, 6 «А»,</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Капустин Егор,6А,</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Карбаинов Даниил, 6А</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Добродеев Роман,6А</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Диплом </a:t>
                      </a:r>
                      <a:r>
                        <a:rPr lang="en-US"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I </a:t>
                      </a:r>
                      <a:r>
                        <a:rPr lang="ru-RU" sz="1400" b="1">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степени</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en-US" sz="1400" b="1">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2211089059"/>
                  </a:ext>
                </a:extLst>
              </a:tr>
              <a:tr h="2549972">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2016</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Литературная гостиная</a:t>
                      </a:r>
                      <a:r>
                        <a:rPr lang="en-US"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«In the World of Creativity and Success»</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(поэтический перевод в английского языка)</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Клюева И.Д.</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400" b="1" dirty="0" err="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Жигжитжапов</a:t>
                      </a:r>
                      <a:r>
                        <a:rPr lang="ru-RU" sz="1400" b="1" dirty="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400" b="1" dirty="0" err="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Бато</a:t>
                      </a:r>
                      <a:r>
                        <a:rPr lang="ru-RU" sz="1400" b="1" dirty="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9 «В»</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dirty="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Диплом </a:t>
                      </a:r>
                      <a:r>
                        <a:rPr lang="en-US"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II </a:t>
                      </a:r>
                      <a:r>
                        <a:rPr lang="ru-RU" sz="1400" b="1" dirty="0">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степени</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3865867306"/>
                  </a:ext>
                </a:extLst>
              </a:tr>
            </a:tbl>
          </a:graphicData>
        </a:graphic>
      </p:graphicFrame>
    </p:spTree>
    <p:extLst>
      <p:ext uri="{BB962C8B-B14F-4D97-AF65-F5344CB8AC3E}">
        <p14:creationId xmlns="" xmlns:p14="http://schemas.microsoft.com/office/powerpoint/2010/main" val="1520392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4" name="Объект 3"/>
          <p:cNvGraphicFramePr>
            <a:graphicFrameLocks noGrp="1"/>
          </p:cNvGraphicFramePr>
          <p:nvPr>
            <p:ph idx="1"/>
            <p:extLst>
              <p:ext uri="{D42A27DB-BD31-4B8C-83A1-F6EECF244321}">
                <p14:modId xmlns="" xmlns:p14="http://schemas.microsoft.com/office/powerpoint/2010/main" val="822265904"/>
              </p:ext>
            </p:extLst>
          </p:nvPr>
        </p:nvGraphicFramePr>
        <p:xfrm>
          <a:off x="0" y="0"/>
          <a:ext cx="12192000" cy="6858000"/>
        </p:xfrm>
        <a:graphic>
          <a:graphicData uri="http://schemas.openxmlformats.org/drawingml/2006/table">
            <a:tbl>
              <a:tblPr firstRow="1" bandRow="1">
                <a:tableStyleId>{5C22544A-7EE6-4342-B048-85BDC9FD1C3A}</a:tableStyleId>
              </a:tblPr>
              <a:tblGrid>
                <a:gridCol w="2438400">
                  <a:extLst>
                    <a:ext uri="{9D8B030D-6E8A-4147-A177-3AD203B41FA5}">
                      <a16:colId xmlns="" xmlns:a16="http://schemas.microsoft.com/office/drawing/2014/main" val="743519305"/>
                    </a:ext>
                  </a:extLst>
                </a:gridCol>
                <a:gridCol w="2438400">
                  <a:extLst>
                    <a:ext uri="{9D8B030D-6E8A-4147-A177-3AD203B41FA5}">
                      <a16:colId xmlns="" xmlns:a16="http://schemas.microsoft.com/office/drawing/2014/main" val="875834546"/>
                    </a:ext>
                  </a:extLst>
                </a:gridCol>
                <a:gridCol w="2438400">
                  <a:extLst>
                    <a:ext uri="{9D8B030D-6E8A-4147-A177-3AD203B41FA5}">
                      <a16:colId xmlns="" xmlns:a16="http://schemas.microsoft.com/office/drawing/2014/main" val="3396201949"/>
                    </a:ext>
                  </a:extLst>
                </a:gridCol>
                <a:gridCol w="2438400">
                  <a:extLst>
                    <a:ext uri="{9D8B030D-6E8A-4147-A177-3AD203B41FA5}">
                      <a16:colId xmlns="" xmlns:a16="http://schemas.microsoft.com/office/drawing/2014/main" val="857141956"/>
                    </a:ext>
                  </a:extLst>
                </a:gridCol>
                <a:gridCol w="2438400">
                  <a:extLst>
                    <a:ext uri="{9D8B030D-6E8A-4147-A177-3AD203B41FA5}">
                      <a16:colId xmlns="" xmlns:a16="http://schemas.microsoft.com/office/drawing/2014/main" val="4194291157"/>
                    </a:ext>
                  </a:extLst>
                </a:gridCol>
              </a:tblGrid>
              <a:tr h="3830699">
                <a:tc>
                  <a:txBody>
                    <a:bodyPr/>
                    <a:lstStyle/>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2016</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Творческая мастерская « </a:t>
                      </a:r>
                      <a:r>
                        <a:rPr lang="en-US"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The World of English</a:t>
                      </a: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2-4 классы</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Драматизация</a:t>
                      </a:r>
                      <a:r>
                        <a:rPr lang="en-US"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Сказочный миксер</a:t>
                      </a:r>
                      <a:r>
                        <a:rPr lang="en-US"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«The More We Are Together»</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Клюева И.Д.,</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Тихонова С.Н.</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Группа учащихся 2 «Б»,</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Фарфутдинова Виктория, 4 «Б»</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Саганова Арина, 4 «Б»</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Иванов Артем, 4 «Б»</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Лаптева Дарья, 4 «А»</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Сыренов Сергей,4 Б»</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Курило Виктория, 4А</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Бурлакова Эльвира, 4А</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Номинация «За оптимизм и фантазию»</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2824778165"/>
                  </a:ext>
                </a:extLst>
              </a:tr>
              <a:tr h="3027301">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2016</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Институт филологии и массовых коммуникаций БГУ. Республиканский конкурс</a:t>
                      </a:r>
                      <a:r>
                        <a:rPr lang="en-US"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 Wonderful World of the English Language». </a:t>
                      </a: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Перевод с английского языка на русский (проза)</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Клюева И.Д.</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Сидоренко Варвара, 9Б</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Диплом </a:t>
                      </a:r>
                      <a:r>
                        <a:rPr lang="en-US"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I </a:t>
                      </a:r>
                      <a:r>
                        <a:rPr lang="ru-RU" sz="1400" b="1" dirty="0">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степени</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2682557302"/>
                  </a:ext>
                </a:extLst>
              </a:tr>
            </a:tbl>
          </a:graphicData>
        </a:graphic>
      </p:graphicFrame>
    </p:spTree>
    <p:extLst>
      <p:ext uri="{BB962C8B-B14F-4D97-AF65-F5344CB8AC3E}">
        <p14:creationId xmlns="" xmlns:p14="http://schemas.microsoft.com/office/powerpoint/2010/main" val="28085430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98765" y="732118"/>
            <a:ext cx="10150762" cy="5428536"/>
          </a:xfrm>
        </p:spPr>
        <p:txBody>
          <a:bodyPr>
            <a:normAutofit fontScale="25000" lnSpcReduction="20000"/>
          </a:bodyPr>
          <a:lstStyle/>
          <a:p>
            <a:pPr marL="0" indent="0">
              <a:buNone/>
            </a:pPr>
            <a:r>
              <a:rPr lang="ru-RU" sz="9600" b="1" dirty="0" smtClean="0">
                <a:effectLst>
                  <a:outerShdw blurRad="38100" dist="38100" dir="2700000" algn="tl">
                    <a:srgbClr val="000000">
                      <a:alpha val="43137"/>
                    </a:srgbClr>
                  </a:outerShdw>
                </a:effectLst>
              </a:rPr>
              <a:t> В </a:t>
            </a:r>
            <a:r>
              <a:rPr lang="ru-RU" sz="9600" b="1" dirty="0">
                <a:effectLst>
                  <a:outerShdw blurRad="38100" dist="38100" dir="2700000" algn="tl">
                    <a:srgbClr val="000000">
                      <a:alpha val="43137"/>
                    </a:srgbClr>
                  </a:outerShdw>
                </a:effectLst>
              </a:rPr>
              <a:t>рамках формирования коммуникативной компетенции новые стандарты предполагают достижение как </a:t>
            </a:r>
            <a:r>
              <a:rPr lang="ru-RU" sz="9600" b="1" dirty="0">
                <a:solidFill>
                  <a:srgbClr val="FF0000"/>
                </a:solidFill>
                <a:effectLst>
                  <a:outerShdw blurRad="38100" dist="38100" dir="2700000" algn="tl">
                    <a:srgbClr val="000000">
                      <a:alpha val="43137"/>
                    </a:srgbClr>
                  </a:outerShdw>
                </a:effectLst>
              </a:rPr>
              <a:t>предметных</a:t>
            </a:r>
            <a:r>
              <a:rPr lang="ru-RU" sz="9600" b="1" dirty="0">
                <a:effectLst>
                  <a:outerShdw blurRad="38100" dist="38100" dir="2700000" algn="tl">
                    <a:srgbClr val="000000">
                      <a:alpha val="43137"/>
                    </a:srgbClr>
                  </a:outerShdw>
                </a:effectLst>
              </a:rPr>
              <a:t>, так и </a:t>
            </a:r>
            <a:r>
              <a:rPr lang="ru-RU" sz="9600" b="1" dirty="0" err="1">
                <a:solidFill>
                  <a:srgbClr val="FF0000"/>
                </a:solidFill>
                <a:effectLst>
                  <a:outerShdw blurRad="38100" dist="38100" dir="2700000" algn="tl">
                    <a:srgbClr val="000000">
                      <a:alpha val="43137"/>
                    </a:srgbClr>
                  </a:outerShdw>
                </a:effectLst>
              </a:rPr>
              <a:t>метапредметных</a:t>
            </a:r>
            <a:r>
              <a:rPr lang="ru-RU" sz="9600" b="1" dirty="0">
                <a:effectLst>
                  <a:outerShdw blurRad="38100" dist="38100" dir="2700000" algn="tl">
                    <a:srgbClr val="000000">
                      <a:alpha val="43137"/>
                    </a:srgbClr>
                  </a:outerShdw>
                </a:effectLst>
              </a:rPr>
              <a:t> результатов:</a:t>
            </a:r>
          </a:p>
          <a:p>
            <a:r>
              <a:rPr lang="ru-RU" sz="9600" b="1" dirty="0">
                <a:effectLst>
                  <a:outerShdw blurRad="38100" dist="38100" dir="2700000" algn="tl">
                    <a:srgbClr val="000000">
                      <a:alpha val="43137"/>
                    </a:srgbClr>
                  </a:outerShdw>
                </a:effectLst>
              </a:rPr>
              <a:t>- развитие умения планировать свое речевое и неречевое поведение;</a:t>
            </a:r>
          </a:p>
          <a:p>
            <a:endParaRPr lang="ru-RU" sz="9600" b="1" dirty="0" smtClean="0">
              <a:effectLst>
                <a:outerShdw blurRad="38100" dist="38100" dir="2700000" algn="tl">
                  <a:srgbClr val="000000">
                    <a:alpha val="43137"/>
                  </a:srgbClr>
                </a:outerShdw>
              </a:effectLst>
            </a:endParaRPr>
          </a:p>
          <a:p>
            <a:r>
              <a:rPr lang="ru-RU" sz="9600" b="1" dirty="0" smtClean="0">
                <a:effectLst>
                  <a:outerShdw blurRad="38100" dist="38100" dir="2700000" algn="tl">
                    <a:srgbClr val="000000">
                      <a:alpha val="43137"/>
                    </a:srgbClr>
                  </a:outerShdw>
                </a:effectLst>
              </a:rPr>
              <a:t>- </a:t>
            </a:r>
            <a:r>
              <a:rPr lang="ru-RU" sz="9600" b="1" dirty="0">
                <a:effectLst>
                  <a:outerShdw blurRad="38100" dist="38100" dir="2700000" algn="tl">
                    <a:srgbClr val="000000">
                      <a:alpha val="43137"/>
                    </a:srgbClr>
                  </a:outerShdw>
                </a:effectLst>
              </a:rPr>
              <a:t>развитие умения взаимодействовать с окружающими;</a:t>
            </a:r>
          </a:p>
          <a:p>
            <a:endParaRPr lang="ru-RU" sz="9600" b="1" dirty="0" smtClean="0">
              <a:effectLst>
                <a:outerShdw blurRad="38100" dist="38100" dir="2700000" algn="tl">
                  <a:srgbClr val="000000">
                    <a:alpha val="43137"/>
                  </a:srgbClr>
                </a:outerShdw>
              </a:effectLst>
            </a:endParaRPr>
          </a:p>
          <a:p>
            <a:r>
              <a:rPr lang="ru-RU" sz="9600" b="1" dirty="0" smtClean="0">
                <a:effectLst>
                  <a:outerShdw blurRad="38100" dist="38100" dir="2700000" algn="tl">
                    <a:srgbClr val="000000">
                      <a:alpha val="43137"/>
                    </a:srgbClr>
                  </a:outerShdw>
                </a:effectLst>
              </a:rPr>
              <a:t>- </a:t>
            </a:r>
            <a:r>
              <a:rPr lang="ru-RU" sz="9600" b="1" dirty="0">
                <a:effectLst>
                  <a:outerShdw blurRad="38100" dist="38100" dir="2700000" algn="tl">
                    <a:srgbClr val="000000">
                      <a:alpha val="43137"/>
                    </a:srgbClr>
                  </a:outerShdw>
                </a:effectLst>
              </a:rPr>
              <a:t>исследовательских учебных действий, включая навыки работы с информацией и разными источниками на иностранном языке, в том числе </a:t>
            </a:r>
            <a:r>
              <a:rPr lang="ru-RU" sz="9600" b="1" dirty="0" err="1">
                <a:effectLst>
                  <a:outerShdw blurRad="38100" dist="38100" dir="2700000" algn="tl">
                    <a:srgbClr val="000000">
                      <a:alpha val="43137"/>
                    </a:srgbClr>
                  </a:outerShdw>
                </a:effectLst>
              </a:rPr>
              <a:t>интернет-ресурсами</a:t>
            </a:r>
            <a:r>
              <a:rPr lang="ru-RU" sz="9600" b="1" dirty="0">
                <a:effectLst>
                  <a:outerShdw blurRad="38100" dist="38100" dir="2700000" algn="tl">
                    <a:srgbClr val="000000">
                      <a:alpha val="43137"/>
                    </a:srgbClr>
                  </a:outerShdw>
                </a:effectLst>
              </a:rPr>
              <a:t> и справочными материалами;</a:t>
            </a:r>
          </a:p>
          <a:p>
            <a:endParaRPr lang="ru-RU" sz="9600" b="1" dirty="0" smtClean="0">
              <a:effectLst>
                <a:outerShdw blurRad="38100" dist="38100" dir="2700000" algn="tl">
                  <a:srgbClr val="000000">
                    <a:alpha val="43137"/>
                  </a:srgbClr>
                </a:outerShdw>
              </a:effectLst>
            </a:endParaRPr>
          </a:p>
          <a:p>
            <a:r>
              <a:rPr lang="ru-RU" sz="9600" b="1" dirty="0" smtClean="0">
                <a:effectLst>
                  <a:outerShdw blurRad="38100" dist="38100" dir="2700000" algn="tl">
                    <a:srgbClr val="000000">
                      <a:alpha val="43137"/>
                    </a:srgbClr>
                  </a:outerShdw>
                </a:effectLst>
              </a:rPr>
              <a:t>- </a:t>
            </a:r>
            <a:r>
              <a:rPr lang="ru-RU" sz="9600" b="1" dirty="0">
                <a:effectLst>
                  <a:outerShdw blurRad="38100" dist="38100" dir="2700000" algn="tl">
                    <a:srgbClr val="000000">
                      <a:alpha val="43137"/>
                    </a:srgbClr>
                  </a:outerShdw>
                </a:effectLst>
              </a:rPr>
              <a:t>развитие умения участвовать в проектной </a:t>
            </a:r>
            <a:r>
              <a:rPr lang="ru-RU" sz="9600" b="1" dirty="0" smtClean="0">
                <a:effectLst>
                  <a:outerShdw blurRad="38100" dist="38100" dir="2700000" algn="tl">
                    <a:srgbClr val="000000">
                      <a:alpha val="43137"/>
                    </a:srgbClr>
                  </a:outerShdw>
                </a:effectLst>
              </a:rPr>
              <a:t>деятельности       </a:t>
            </a:r>
            <a:r>
              <a:rPr lang="ru-RU" sz="9600" b="1" dirty="0" err="1" smtClean="0">
                <a:effectLst>
                  <a:outerShdw blurRad="38100" dist="38100" dir="2700000" algn="tl">
                    <a:srgbClr val="000000">
                      <a:alpha val="43137"/>
                    </a:srgbClr>
                  </a:outerShdw>
                </a:effectLst>
              </a:rPr>
              <a:t>межпредметного</a:t>
            </a:r>
            <a:r>
              <a:rPr lang="ru-RU" sz="9600" b="1" dirty="0" smtClean="0">
                <a:effectLst>
                  <a:outerShdw blurRad="38100" dist="38100" dir="2700000" algn="tl">
                    <a:srgbClr val="000000">
                      <a:alpha val="43137"/>
                    </a:srgbClr>
                  </a:outerShdw>
                </a:effectLst>
              </a:rPr>
              <a:t> </a:t>
            </a:r>
            <a:r>
              <a:rPr lang="ru-RU" sz="9600" b="1" dirty="0">
                <a:effectLst>
                  <a:outerShdw blurRad="38100" dist="38100" dir="2700000" algn="tl">
                    <a:srgbClr val="000000">
                      <a:alpha val="43137"/>
                    </a:srgbClr>
                  </a:outerShdw>
                </a:effectLst>
              </a:rPr>
              <a:t>характера.</a:t>
            </a:r>
          </a:p>
        </p:txBody>
      </p:sp>
    </p:spTree>
    <p:extLst>
      <p:ext uri="{BB962C8B-B14F-4D97-AF65-F5344CB8AC3E}">
        <p14:creationId xmlns="" xmlns:p14="http://schemas.microsoft.com/office/powerpoint/2010/main" val="206110701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4" name="Объект 3"/>
          <p:cNvGraphicFramePr>
            <a:graphicFrameLocks noGrp="1"/>
          </p:cNvGraphicFramePr>
          <p:nvPr>
            <p:ph idx="1"/>
            <p:extLst>
              <p:ext uri="{D42A27DB-BD31-4B8C-83A1-F6EECF244321}">
                <p14:modId xmlns="" xmlns:p14="http://schemas.microsoft.com/office/powerpoint/2010/main" val="2768067015"/>
              </p:ext>
            </p:extLst>
          </p:nvPr>
        </p:nvGraphicFramePr>
        <p:xfrm>
          <a:off x="0" y="0"/>
          <a:ext cx="12192000" cy="6858000"/>
        </p:xfrm>
        <a:graphic>
          <a:graphicData uri="http://schemas.openxmlformats.org/drawingml/2006/table">
            <a:tbl>
              <a:tblPr firstRow="1" bandRow="1">
                <a:tableStyleId>{5C22544A-7EE6-4342-B048-85BDC9FD1C3A}</a:tableStyleId>
              </a:tblPr>
              <a:tblGrid>
                <a:gridCol w="2438400">
                  <a:extLst>
                    <a:ext uri="{9D8B030D-6E8A-4147-A177-3AD203B41FA5}">
                      <a16:colId xmlns="" xmlns:a16="http://schemas.microsoft.com/office/drawing/2014/main" val="3334831435"/>
                    </a:ext>
                  </a:extLst>
                </a:gridCol>
                <a:gridCol w="2438400">
                  <a:extLst>
                    <a:ext uri="{9D8B030D-6E8A-4147-A177-3AD203B41FA5}">
                      <a16:colId xmlns="" xmlns:a16="http://schemas.microsoft.com/office/drawing/2014/main" val="3774101321"/>
                    </a:ext>
                  </a:extLst>
                </a:gridCol>
                <a:gridCol w="2438400">
                  <a:extLst>
                    <a:ext uri="{9D8B030D-6E8A-4147-A177-3AD203B41FA5}">
                      <a16:colId xmlns="" xmlns:a16="http://schemas.microsoft.com/office/drawing/2014/main" val="331642329"/>
                    </a:ext>
                  </a:extLst>
                </a:gridCol>
                <a:gridCol w="2438400">
                  <a:extLst>
                    <a:ext uri="{9D8B030D-6E8A-4147-A177-3AD203B41FA5}">
                      <a16:colId xmlns="" xmlns:a16="http://schemas.microsoft.com/office/drawing/2014/main" val="3657737554"/>
                    </a:ext>
                  </a:extLst>
                </a:gridCol>
                <a:gridCol w="2438400">
                  <a:extLst>
                    <a:ext uri="{9D8B030D-6E8A-4147-A177-3AD203B41FA5}">
                      <a16:colId xmlns="" xmlns:a16="http://schemas.microsoft.com/office/drawing/2014/main" val="993975648"/>
                    </a:ext>
                  </a:extLst>
                </a:gridCol>
              </a:tblGrid>
              <a:tr h="2867891">
                <a:tc>
                  <a:txBody>
                    <a:bodyPr/>
                    <a:lstStyle/>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2016</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Муниципальный конкурс сочинений на иностранных языках «Все мы дети планеты Земля»</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Клюева И.Д.</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Чимитцыренов Владимир, 10 «А»;</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Сидоренко Варвара,10Б</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Жигжитжапов Бато, 10Б</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Номинация «Креативность и авторская позиция»</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Диплом </a:t>
                      </a:r>
                      <a:r>
                        <a:rPr lang="en-US"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II</a:t>
                      </a: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степени</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Диплом </a:t>
                      </a:r>
                      <a:r>
                        <a:rPr lang="en-US"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I</a:t>
                      </a: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степени</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381584086"/>
                  </a:ext>
                </a:extLst>
              </a:tr>
              <a:tr h="3990109">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2017</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Институт филологии и массовых коммуникаций БГУ. Кафедра перевода и межкультурной коммуникации. Республиканский конкурс переводчиков с ин. языков  на русский</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A Wonderful World of the English Language</a:t>
                      </a: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(680 участников)</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Клюева И.Д.</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Хабалтуев Руслан, 9 «Б»</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Сидоренко Варвара, 10 «Б»</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400" b="1" dirty="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Номинация «За творческое отношение и стилистическую точность  перевода»</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dirty="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dirty="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dirty="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dirty="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Номинация «За поэтическое вдохновение и романтический лиризм перевода»</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dirty="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dirty="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1826185744"/>
                  </a:ext>
                </a:extLst>
              </a:tr>
            </a:tbl>
          </a:graphicData>
        </a:graphic>
      </p:graphicFrame>
    </p:spTree>
    <p:extLst>
      <p:ext uri="{BB962C8B-B14F-4D97-AF65-F5344CB8AC3E}">
        <p14:creationId xmlns="" xmlns:p14="http://schemas.microsoft.com/office/powerpoint/2010/main" val="8925920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4" name="Объект 3"/>
          <p:cNvGraphicFramePr>
            <a:graphicFrameLocks noGrp="1"/>
          </p:cNvGraphicFramePr>
          <p:nvPr>
            <p:ph idx="1"/>
            <p:extLst>
              <p:ext uri="{D42A27DB-BD31-4B8C-83A1-F6EECF244321}">
                <p14:modId xmlns="" xmlns:p14="http://schemas.microsoft.com/office/powerpoint/2010/main" val="802731755"/>
              </p:ext>
            </p:extLst>
          </p:nvPr>
        </p:nvGraphicFramePr>
        <p:xfrm>
          <a:off x="0" y="-80962"/>
          <a:ext cx="12192000" cy="6938962"/>
        </p:xfrm>
        <a:graphic>
          <a:graphicData uri="http://schemas.openxmlformats.org/drawingml/2006/table">
            <a:tbl>
              <a:tblPr firstRow="1" bandRow="1">
                <a:tableStyleId>{5C22544A-7EE6-4342-B048-85BDC9FD1C3A}</a:tableStyleId>
              </a:tblPr>
              <a:tblGrid>
                <a:gridCol w="2438400">
                  <a:extLst>
                    <a:ext uri="{9D8B030D-6E8A-4147-A177-3AD203B41FA5}">
                      <a16:colId xmlns="" xmlns:a16="http://schemas.microsoft.com/office/drawing/2014/main" val="2988148146"/>
                    </a:ext>
                  </a:extLst>
                </a:gridCol>
                <a:gridCol w="2438400">
                  <a:extLst>
                    <a:ext uri="{9D8B030D-6E8A-4147-A177-3AD203B41FA5}">
                      <a16:colId xmlns="" xmlns:a16="http://schemas.microsoft.com/office/drawing/2014/main" val="214865421"/>
                    </a:ext>
                  </a:extLst>
                </a:gridCol>
                <a:gridCol w="2438400">
                  <a:extLst>
                    <a:ext uri="{9D8B030D-6E8A-4147-A177-3AD203B41FA5}">
                      <a16:colId xmlns="" xmlns:a16="http://schemas.microsoft.com/office/drawing/2014/main" val="3928029483"/>
                    </a:ext>
                  </a:extLst>
                </a:gridCol>
                <a:gridCol w="2438400">
                  <a:extLst>
                    <a:ext uri="{9D8B030D-6E8A-4147-A177-3AD203B41FA5}">
                      <a16:colId xmlns="" xmlns:a16="http://schemas.microsoft.com/office/drawing/2014/main" val="2228226675"/>
                    </a:ext>
                  </a:extLst>
                </a:gridCol>
                <a:gridCol w="2438400">
                  <a:extLst>
                    <a:ext uri="{9D8B030D-6E8A-4147-A177-3AD203B41FA5}">
                      <a16:colId xmlns="" xmlns:a16="http://schemas.microsoft.com/office/drawing/2014/main" val="2812436193"/>
                    </a:ext>
                  </a:extLst>
                </a:gridCol>
              </a:tblGrid>
              <a:tr h="3854979">
                <a:tc>
                  <a:txBody>
                    <a:bodyPr/>
                    <a:lstStyle/>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2017</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en-US"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IV</a:t>
                      </a: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Международный культурно-образовательный туристический форум-фестиваль «Интеграция на «Великом чайном пути».</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Конкурс проектов на иностранных языках «Юный экскурсовод»</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Клюева И.Д.</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Сидоренко Варвара</a:t>
                      </a:r>
                      <a:r>
                        <a:rPr lang="en-US"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10 «</a:t>
                      </a: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Б</a:t>
                      </a:r>
                      <a:r>
                        <a:rPr lang="en-US"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en-US"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en-US" sz="1400" b="1" dirty="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a:t>
                      </a:r>
                      <a:r>
                        <a:rPr lang="ru-RU" sz="1400" b="1" dirty="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Гран</a:t>
                      </a:r>
                      <a:r>
                        <a:rPr lang="en-US" sz="1400" b="1" dirty="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a:t>
                      </a:r>
                      <a:r>
                        <a:rPr lang="ru-RU" sz="1400" b="1" dirty="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при</a:t>
                      </a:r>
                      <a:r>
                        <a:rPr lang="en-US" sz="1400" b="1" dirty="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400" b="1" dirty="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за презентацию</a:t>
                      </a:r>
                      <a:r>
                        <a:rPr lang="en-US" sz="1400" b="1" dirty="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400" b="1" dirty="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работы</a:t>
                      </a:r>
                      <a:r>
                        <a:rPr lang="en-US" sz="1400" b="1" dirty="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«The Excursion to the Historical </a:t>
                      </a:r>
                      <a:r>
                        <a:rPr lang="en-US" sz="1400" b="1" dirty="0" err="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centre</a:t>
                      </a:r>
                      <a:r>
                        <a:rPr lang="en-US" sz="1400" b="1" dirty="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of Ulan-Ude</a:t>
                      </a:r>
                      <a:r>
                        <a:rPr lang="en-US" sz="1400" b="1"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2469327585"/>
                  </a:ext>
                </a:extLst>
              </a:tr>
              <a:tr h="3083983">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2017</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en-US"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IV</a:t>
                      </a: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Международный культурно-образовательный туристический форум-фестиваль «Интеграция на «Великом чайном пути»</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«Город мастеров»: Театрализованное этно-представление «</a:t>
                      </a:r>
                      <a:r>
                        <a:rPr lang="en-US"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The Circle of Time</a:t>
                      </a: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Клюева И.Д.</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400" b="1" dirty="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Учащиеся 7,9,10-ых классов;( всего 23 учащихся)</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400" b="1" dirty="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Диплом Лауреата конкурса «Лучший анимационный туристический продукт»</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1219773497"/>
                  </a:ext>
                </a:extLst>
              </a:tr>
            </a:tbl>
          </a:graphicData>
        </a:graphic>
      </p:graphicFrame>
    </p:spTree>
    <p:extLst>
      <p:ext uri="{BB962C8B-B14F-4D97-AF65-F5344CB8AC3E}">
        <p14:creationId xmlns="" xmlns:p14="http://schemas.microsoft.com/office/powerpoint/2010/main" val="61794371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4" name="Объект 3"/>
          <p:cNvGraphicFramePr>
            <a:graphicFrameLocks noGrp="1"/>
          </p:cNvGraphicFramePr>
          <p:nvPr>
            <p:ph idx="1"/>
            <p:extLst>
              <p:ext uri="{D42A27DB-BD31-4B8C-83A1-F6EECF244321}">
                <p14:modId xmlns="" xmlns:p14="http://schemas.microsoft.com/office/powerpoint/2010/main" val="386914379"/>
              </p:ext>
            </p:extLst>
          </p:nvPr>
        </p:nvGraphicFramePr>
        <p:xfrm>
          <a:off x="0" y="0"/>
          <a:ext cx="12192000" cy="23453964"/>
        </p:xfrm>
        <a:graphic>
          <a:graphicData uri="http://schemas.openxmlformats.org/drawingml/2006/table">
            <a:tbl>
              <a:tblPr firstRow="1" bandRow="1">
                <a:tableStyleId>{5C22544A-7EE6-4342-B048-85BDC9FD1C3A}</a:tableStyleId>
              </a:tblPr>
              <a:tblGrid>
                <a:gridCol w="2438400">
                  <a:extLst>
                    <a:ext uri="{9D8B030D-6E8A-4147-A177-3AD203B41FA5}">
                      <a16:colId xmlns="" xmlns:a16="http://schemas.microsoft.com/office/drawing/2014/main" val="1184983396"/>
                    </a:ext>
                  </a:extLst>
                </a:gridCol>
                <a:gridCol w="3436883">
                  <a:extLst>
                    <a:ext uri="{9D8B030D-6E8A-4147-A177-3AD203B41FA5}">
                      <a16:colId xmlns="" xmlns:a16="http://schemas.microsoft.com/office/drawing/2014/main" val="3524046288"/>
                    </a:ext>
                  </a:extLst>
                </a:gridCol>
                <a:gridCol w="1439917">
                  <a:extLst>
                    <a:ext uri="{9D8B030D-6E8A-4147-A177-3AD203B41FA5}">
                      <a16:colId xmlns="" xmlns:a16="http://schemas.microsoft.com/office/drawing/2014/main" val="1859782920"/>
                    </a:ext>
                  </a:extLst>
                </a:gridCol>
                <a:gridCol w="2438400">
                  <a:extLst>
                    <a:ext uri="{9D8B030D-6E8A-4147-A177-3AD203B41FA5}">
                      <a16:colId xmlns="" xmlns:a16="http://schemas.microsoft.com/office/drawing/2014/main" val="1420574965"/>
                    </a:ext>
                  </a:extLst>
                </a:gridCol>
                <a:gridCol w="2438400">
                  <a:extLst>
                    <a:ext uri="{9D8B030D-6E8A-4147-A177-3AD203B41FA5}">
                      <a16:colId xmlns="" xmlns:a16="http://schemas.microsoft.com/office/drawing/2014/main" val="2764013106"/>
                    </a:ext>
                  </a:extLst>
                </a:gridCol>
              </a:tblGrid>
              <a:tr h="2165088">
                <a:tc>
                  <a:txBody>
                    <a:bodyPr/>
                    <a:lstStyle/>
                    <a:p>
                      <a:pPr marL="540385" marR="0" indent="0" algn="ctr" defTabSz="457200" rtl="0" eaLnBrk="1" fontAlgn="auto" latinLnBrk="0" hangingPunct="1">
                        <a:lnSpc>
                          <a:spcPct val="150000"/>
                        </a:lnSpc>
                        <a:spcBef>
                          <a:spcPts val="0"/>
                        </a:spcBef>
                        <a:spcAft>
                          <a:spcPts val="0"/>
                        </a:spcAft>
                        <a:buClrTx/>
                        <a:buSzTx/>
                        <a:buFontTx/>
                        <a:buNone/>
                        <a:tabLst/>
                        <a:defRPr/>
                      </a:pPr>
                      <a:r>
                        <a:rPr lang="ru-RU" sz="1400" b="1" dirty="0" smtClean="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2017</a:t>
                      </a:r>
                      <a:endParaRPr lang="ru-RU" sz="1400" b="1"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marR="0" indent="0" algn="ctr" defTabSz="457200" rtl="0" eaLnBrk="1" fontAlgn="auto" latinLnBrk="0" hangingPunct="1">
                        <a:lnSpc>
                          <a:spcPct val="150000"/>
                        </a:lnSpc>
                        <a:spcBef>
                          <a:spcPts val="0"/>
                        </a:spcBef>
                        <a:spcAft>
                          <a:spcPts val="0"/>
                        </a:spcAft>
                        <a:buClrTx/>
                        <a:buSzTx/>
                        <a:buFontTx/>
                        <a:buNone/>
                        <a:tabLst/>
                        <a:defRPr/>
                      </a:pPr>
                      <a:r>
                        <a:rPr lang="ru-RU" sz="1400" b="1"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Ассоциация Международных Всероссийских конкурсов. Национальный образовательный Портал РФ. Всероссийский конкурс профессионального мастерства среди педагогов, преподавателей, учителей, воспитателей «Современные образовательные технологии»</a:t>
                      </a:r>
                      <a:endParaRPr lang="ru-RU" sz="1400" b="1"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marR="0" indent="0" algn="ctr" defTabSz="457200" rtl="0" eaLnBrk="1" fontAlgn="auto" latinLnBrk="0" hangingPunct="1">
                        <a:lnSpc>
                          <a:spcPct val="150000"/>
                        </a:lnSpc>
                        <a:spcBef>
                          <a:spcPts val="0"/>
                        </a:spcBef>
                        <a:spcAft>
                          <a:spcPts val="0"/>
                        </a:spcAft>
                        <a:buClrTx/>
                        <a:buSzTx/>
                        <a:buFontTx/>
                        <a:buNone/>
                        <a:tabLst/>
                        <a:defRPr/>
                      </a:pPr>
                      <a:r>
                        <a:rPr lang="ru-RU" sz="1400" b="1"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Клюева И.Д.</a:t>
                      </a:r>
                      <a:endParaRPr lang="ru-RU" sz="1400" b="1"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400" b="1"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Степанова </a:t>
                      </a:r>
                      <a:r>
                        <a:rPr lang="ru-RU" sz="1400" b="1" dirty="0" err="1"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Арьяна</a:t>
                      </a:r>
                      <a:r>
                        <a:rPr lang="ru-RU" sz="1400" b="1"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400" b="1" dirty="0" err="1"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Бальбеева</a:t>
                      </a:r>
                      <a:r>
                        <a:rPr lang="ru-RU" sz="1400" b="1"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Анастасия, Базаров Даниил (10 «А»);</a:t>
                      </a:r>
                      <a:endParaRPr lang="ru-RU" sz="1400" b="1"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dirty="0" err="1"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Суюнда</a:t>
                      </a:r>
                      <a:r>
                        <a:rPr lang="ru-RU" sz="1400" b="1"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Яна, Сидоренко Варвара (10 «Б»)</a:t>
                      </a:r>
                      <a:endParaRPr lang="ru-RU" sz="1400" b="1"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400" b="1"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Диплом </a:t>
                      </a:r>
                      <a:r>
                        <a:rPr lang="en-US" sz="1400" b="1"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I</a:t>
                      </a:r>
                      <a:r>
                        <a:rPr lang="ru-RU" sz="1400" b="1" dirty="0" smtClean="0">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 степени в </a:t>
                      </a:r>
                      <a:r>
                        <a:rPr lang="ru-RU" sz="1400" b="1"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номинации конкурса: «Оформление предметно-пространственной среды: видео-проект «</a:t>
                      </a:r>
                      <a:r>
                        <a:rPr lang="en-US" sz="1400" b="1"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Ulan</a:t>
                      </a:r>
                      <a:r>
                        <a:rPr lang="ru-RU" sz="1400" b="1"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400" b="1" dirty="0" err="1"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Ude</a:t>
                      </a:r>
                      <a:r>
                        <a:rPr lang="ru-RU" sz="1400" b="1"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 </a:t>
                      </a:r>
                      <a:r>
                        <a:rPr lang="en-US" sz="1400" b="1"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Yamagata</a:t>
                      </a:r>
                      <a:r>
                        <a:rPr lang="ru-RU" sz="1400" b="1"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ru-RU" sz="14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2192432642"/>
                  </a:ext>
                </a:extLst>
              </a:tr>
              <a:tr h="2165088">
                <a:tc>
                  <a:txBody>
                    <a:bodyPr/>
                    <a:lstStyle/>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2017</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Ежегодный международный конкурс</a:t>
                      </a:r>
                      <a:r>
                        <a:rPr lang="en-US"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2017 Worldwide UNESCO Club Youth Multimedia Competition</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en-US"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Тихонова С.Н.</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Клюева И.Д.</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Качан Валентин</a:t>
                      </a:r>
                      <a:r>
                        <a:rPr lang="en-US"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10</a:t>
                      </a: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А</a:t>
                      </a:r>
                      <a:r>
                        <a:rPr lang="en-US"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 Happy day” (story);</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en-US"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Сидоренко Варвара</a:t>
                      </a:r>
                      <a:r>
                        <a:rPr lang="en-US"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10</a:t>
                      </a: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Б</a:t>
                      </a:r>
                      <a:r>
                        <a:rPr lang="en-US"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“Many Languages – One world” (essay)</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en-US"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“Letters  of Recognition”: “You’re creating history with your commitment to making the world better place”</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en-US" sz="1400" b="1">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1288757321"/>
                  </a:ext>
                </a:extLst>
              </a:tr>
              <a:tr h="4029099">
                <a:tc>
                  <a:txBody>
                    <a:bodyPr/>
                    <a:lstStyle/>
                    <a:p>
                      <a:pPr marL="540385" algn="ctr">
                        <a:lnSpc>
                          <a:spcPct val="150000"/>
                        </a:lnSpc>
                        <a:spcAft>
                          <a:spcPts val="0"/>
                        </a:spcAft>
                      </a:pPr>
                      <a:r>
                        <a:rPr lang="ru-RU" sz="1400" b="1" dirty="0" smtClean="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2018</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400" b="1"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Международный</a:t>
                      </a:r>
                      <a:r>
                        <a:rPr lang="ru-RU"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 интеграционный этно-туристический форум </a:t>
                      </a:r>
                      <a:r>
                        <a:rPr lang="en-US"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a:t>
                      </a:r>
                      <a:r>
                        <a:rPr lang="ru-RU"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На Великом Чайном пути </a:t>
                      </a:r>
                      <a:r>
                        <a:rPr lang="en-US"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a:t>
                      </a:r>
                      <a:endParaRPr lang="ru-RU"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400" b="1" dirty="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dirty="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Клюева И.Д.</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400" b="1" dirty="0" err="1"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Батомункуева</a:t>
                      </a:r>
                      <a:r>
                        <a:rPr lang="ru-RU"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 Виктория</a:t>
                      </a:r>
                      <a:r>
                        <a:rPr lang="en-US"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,11</a:t>
                      </a:r>
                      <a:r>
                        <a:rPr lang="ru-RU"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Б</a:t>
                      </a:r>
                      <a:r>
                        <a:rPr lang="en-US"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a:t>
                      </a:r>
                    </a:p>
                    <a:p>
                      <a:pPr marL="540385" algn="ctr">
                        <a:lnSpc>
                          <a:spcPct val="115000"/>
                        </a:lnSpc>
                        <a:spcAft>
                          <a:spcPts val="0"/>
                        </a:spcAft>
                      </a:pPr>
                      <a:r>
                        <a:rPr lang="ru-RU" sz="1400" b="1" baseline="0" dirty="0" err="1"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Буянтуева</a:t>
                      </a:r>
                      <a:r>
                        <a:rPr lang="ru-RU"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 </a:t>
                      </a:r>
                      <a:r>
                        <a:rPr lang="ru-RU" sz="1400" b="1" baseline="0" dirty="0" err="1"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Адиса</a:t>
                      </a:r>
                      <a:r>
                        <a:rPr lang="en-US"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a:t>
                      </a:r>
                      <a:r>
                        <a:rPr lang="ru-RU"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11Б</a:t>
                      </a:r>
                      <a:r>
                        <a:rPr lang="en-US"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a:t>
                      </a:r>
                    </a:p>
                    <a:p>
                      <a:pPr marL="540385" algn="ctr">
                        <a:lnSpc>
                          <a:spcPct val="115000"/>
                        </a:lnSpc>
                        <a:spcAft>
                          <a:spcPts val="0"/>
                        </a:spcAft>
                      </a:pPr>
                      <a:r>
                        <a:rPr lang="ru-RU" sz="1400" b="1" baseline="0" dirty="0" err="1"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Сампилова</a:t>
                      </a:r>
                      <a:r>
                        <a:rPr lang="ru-RU"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 Светлана</a:t>
                      </a:r>
                      <a:r>
                        <a:rPr lang="en-US"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,11</a:t>
                      </a:r>
                      <a:r>
                        <a:rPr lang="ru-RU"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Б</a:t>
                      </a:r>
                      <a:r>
                        <a:rPr lang="en-US"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a:t>
                      </a:r>
                    </a:p>
                    <a:p>
                      <a:pPr marL="540385" algn="ctr">
                        <a:lnSpc>
                          <a:spcPct val="115000"/>
                        </a:lnSpc>
                        <a:spcAft>
                          <a:spcPts val="0"/>
                        </a:spcAft>
                      </a:pPr>
                      <a:r>
                        <a:rPr lang="ru-RU" sz="1400" b="1" baseline="0" dirty="0" err="1"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Жигжитжапов</a:t>
                      </a:r>
                      <a:r>
                        <a:rPr lang="ru-RU"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 </a:t>
                      </a:r>
                      <a:r>
                        <a:rPr lang="ru-RU" sz="1400" b="1" baseline="0" dirty="0" err="1"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Бато</a:t>
                      </a:r>
                      <a:r>
                        <a:rPr lang="en-US"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a:t>
                      </a:r>
                      <a:r>
                        <a:rPr lang="ru-RU"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11Б</a:t>
                      </a:r>
                      <a:r>
                        <a:rPr lang="en-US"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a:t>
                      </a:r>
                      <a:endParaRPr lang="ru-RU"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Рыбкина </a:t>
                      </a:r>
                      <a:r>
                        <a:rPr lang="ru-RU" sz="1400" b="1" baseline="0" dirty="0" err="1"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Адиана</a:t>
                      </a:r>
                      <a:r>
                        <a:rPr lang="en-US"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a:t>
                      </a:r>
                      <a:r>
                        <a:rPr lang="ru-RU"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11А</a:t>
                      </a:r>
                      <a:r>
                        <a:rPr lang="en-US"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a:t>
                      </a:r>
                      <a:endParaRPr lang="ru-RU"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Ульянова Дарима</a:t>
                      </a:r>
                      <a:r>
                        <a:rPr lang="en-US"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a:t>
                      </a:r>
                      <a:r>
                        <a:rPr lang="ru-RU"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11А</a:t>
                      </a:r>
                      <a:r>
                        <a:rPr lang="en-US"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a:t>
                      </a:r>
                      <a:endParaRPr lang="ru-RU"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baseline="0" dirty="0" err="1"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Дамбарабжаев</a:t>
                      </a:r>
                      <a:r>
                        <a:rPr lang="ru-RU"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 </a:t>
                      </a:r>
                      <a:r>
                        <a:rPr lang="ru-RU" sz="1400" b="1" baseline="0" dirty="0" err="1"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Абидо</a:t>
                      </a:r>
                      <a:r>
                        <a:rPr lang="en-US"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a:t>
                      </a:r>
                      <a:r>
                        <a:rPr lang="ru-RU"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11А</a:t>
                      </a:r>
                      <a:r>
                        <a:rPr lang="en-US"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a:t>
                      </a:r>
                    </a:p>
                    <a:p>
                      <a:pPr marL="540385" algn="ctr">
                        <a:lnSpc>
                          <a:spcPct val="115000"/>
                        </a:lnSpc>
                        <a:spcAft>
                          <a:spcPts val="0"/>
                        </a:spcAft>
                      </a:pPr>
                      <a:r>
                        <a:rPr lang="ru-RU"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Базаров Даниил</a:t>
                      </a:r>
                      <a:r>
                        <a:rPr lang="en-US"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,11</a:t>
                      </a:r>
                      <a:r>
                        <a:rPr lang="ru-RU"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А</a:t>
                      </a:r>
                      <a:r>
                        <a:rPr lang="en-US"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a:t>
                      </a:r>
                    </a:p>
                    <a:p>
                      <a:pPr marL="540385" algn="ctr">
                        <a:lnSpc>
                          <a:spcPct val="115000"/>
                        </a:lnSpc>
                        <a:spcAft>
                          <a:spcPts val="0"/>
                        </a:spcAft>
                      </a:pPr>
                      <a:r>
                        <a:rPr lang="ru-RU" sz="1400" b="1" baseline="0" dirty="0" err="1"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Чимитцыренов</a:t>
                      </a:r>
                      <a:r>
                        <a:rPr lang="ru-RU"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 Владимир</a:t>
                      </a:r>
                      <a:r>
                        <a:rPr lang="en-US"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a:t>
                      </a:r>
                      <a:r>
                        <a:rPr lang="ru-RU"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11А</a:t>
                      </a:r>
                      <a:endParaRPr lang="ru-RU" sz="14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200" b="1" dirty="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Диплом </a:t>
                      </a:r>
                      <a:r>
                        <a:rPr lang="en-US" sz="1200" b="1"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II</a:t>
                      </a:r>
                      <a:r>
                        <a:rPr lang="ru-RU" sz="1200" b="1" dirty="0" smtClean="0">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 </a:t>
                      </a:r>
                      <a:r>
                        <a:rPr lang="ru-RU" sz="1200" b="1" dirty="0">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степени в </a:t>
                      </a:r>
                      <a:r>
                        <a:rPr lang="ru-RU" sz="1200" b="1" dirty="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номинации конкурса: </a:t>
                      </a:r>
                      <a:r>
                        <a:rPr lang="en-US" sz="1200" b="1"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a:t>
                      </a:r>
                      <a:r>
                        <a:rPr lang="ru-RU" sz="1200" b="1"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Иволгинский дацан . Нетленное тело </a:t>
                      </a:r>
                      <a:r>
                        <a:rPr lang="ru-RU" sz="1200" b="1" dirty="0" err="1"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Итыгелова</a:t>
                      </a:r>
                      <a:r>
                        <a:rPr lang="ru-RU" sz="1200" b="1"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200" b="1"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ru-RU" sz="12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3415036967"/>
                  </a:ext>
                </a:extLst>
              </a:tr>
              <a:tr h="4692912">
                <a:tc>
                  <a:txBody>
                    <a:bodyPr/>
                    <a:lstStyle/>
                    <a:p>
                      <a:pPr marL="540385" algn="ctr">
                        <a:lnSpc>
                          <a:spcPct val="150000"/>
                        </a:lnSpc>
                        <a:spcAft>
                          <a:spcPts val="0"/>
                        </a:spcAft>
                      </a:pP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2973398525"/>
                  </a:ext>
                </a:extLst>
              </a:tr>
              <a:tr h="4692912">
                <a:tc>
                  <a:txBody>
                    <a:bodyPr/>
                    <a:lstStyle/>
                    <a:p>
                      <a:pPr marL="540385" algn="ctr">
                        <a:lnSpc>
                          <a:spcPct val="150000"/>
                        </a:lnSpc>
                        <a:spcAft>
                          <a:spcPts val="0"/>
                        </a:spcAft>
                      </a:pP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4116625682"/>
                  </a:ext>
                </a:extLst>
              </a:tr>
              <a:tr h="4692912">
                <a:tc>
                  <a:txBody>
                    <a:bodyPr/>
                    <a:lstStyle/>
                    <a:p>
                      <a:pPr marL="540385" algn="ctr">
                        <a:lnSpc>
                          <a:spcPct val="150000"/>
                        </a:lnSpc>
                        <a:spcAft>
                          <a:spcPts val="0"/>
                        </a:spcAft>
                      </a:pP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3069204787"/>
                  </a:ext>
                </a:extLst>
              </a:tr>
            </a:tbl>
          </a:graphicData>
        </a:graphic>
      </p:graphicFrame>
    </p:spTree>
    <p:extLst>
      <p:ext uri="{BB962C8B-B14F-4D97-AF65-F5344CB8AC3E}">
        <p14:creationId xmlns="" xmlns:p14="http://schemas.microsoft.com/office/powerpoint/2010/main" val="37741638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4" name="Объект 3"/>
          <p:cNvGraphicFramePr>
            <a:graphicFrameLocks noGrp="1"/>
          </p:cNvGraphicFramePr>
          <p:nvPr>
            <p:ph idx="1"/>
            <p:extLst>
              <p:ext uri="{D42A27DB-BD31-4B8C-83A1-F6EECF244321}">
                <p14:modId xmlns="" xmlns:p14="http://schemas.microsoft.com/office/powerpoint/2010/main" val="1371216035"/>
              </p:ext>
            </p:extLst>
          </p:nvPr>
        </p:nvGraphicFramePr>
        <p:xfrm>
          <a:off x="0" y="0"/>
          <a:ext cx="12192000" cy="9023088"/>
        </p:xfrm>
        <a:graphic>
          <a:graphicData uri="http://schemas.openxmlformats.org/drawingml/2006/table">
            <a:tbl>
              <a:tblPr firstRow="1" bandRow="1">
                <a:tableStyleId>{5C22544A-7EE6-4342-B048-85BDC9FD1C3A}</a:tableStyleId>
              </a:tblPr>
              <a:tblGrid>
                <a:gridCol w="2438400">
                  <a:extLst>
                    <a:ext uri="{9D8B030D-6E8A-4147-A177-3AD203B41FA5}">
                      <a16:colId xmlns="" xmlns:a16="http://schemas.microsoft.com/office/drawing/2014/main" val="1184983396"/>
                    </a:ext>
                  </a:extLst>
                </a:gridCol>
                <a:gridCol w="2438400">
                  <a:extLst>
                    <a:ext uri="{9D8B030D-6E8A-4147-A177-3AD203B41FA5}">
                      <a16:colId xmlns="" xmlns:a16="http://schemas.microsoft.com/office/drawing/2014/main" val="3524046288"/>
                    </a:ext>
                  </a:extLst>
                </a:gridCol>
                <a:gridCol w="2438400">
                  <a:extLst>
                    <a:ext uri="{9D8B030D-6E8A-4147-A177-3AD203B41FA5}">
                      <a16:colId xmlns="" xmlns:a16="http://schemas.microsoft.com/office/drawing/2014/main" val="1859782920"/>
                    </a:ext>
                  </a:extLst>
                </a:gridCol>
                <a:gridCol w="2438400">
                  <a:extLst>
                    <a:ext uri="{9D8B030D-6E8A-4147-A177-3AD203B41FA5}">
                      <a16:colId xmlns="" xmlns:a16="http://schemas.microsoft.com/office/drawing/2014/main" val="1420574965"/>
                    </a:ext>
                  </a:extLst>
                </a:gridCol>
                <a:gridCol w="2438400">
                  <a:extLst>
                    <a:ext uri="{9D8B030D-6E8A-4147-A177-3AD203B41FA5}">
                      <a16:colId xmlns="" xmlns:a16="http://schemas.microsoft.com/office/drawing/2014/main" val="2764013106"/>
                    </a:ext>
                  </a:extLst>
                </a:gridCol>
              </a:tblGrid>
              <a:tr h="2165088">
                <a:tc>
                  <a:txBody>
                    <a:bodyPr/>
                    <a:lstStyle/>
                    <a:p>
                      <a:pPr marL="540385" algn="ctr">
                        <a:lnSpc>
                          <a:spcPct val="150000"/>
                        </a:lnSpc>
                        <a:spcAft>
                          <a:spcPts val="0"/>
                        </a:spcAft>
                      </a:pPr>
                      <a:r>
                        <a:rPr lang="ru-RU" sz="1400" b="1"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2018</a:t>
                      </a:r>
                      <a:endParaRPr lang="ru-RU" sz="14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Муниципальный конкурс сочинений на английском языке</a:t>
                      </a:r>
                    </a:p>
                    <a:p>
                      <a:pPr marL="540385" algn="ctr">
                        <a:lnSpc>
                          <a:spcPct val="150000"/>
                        </a:lnSpc>
                        <a:spcAft>
                          <a:spcPts val="0"/>
                        </a:spcAft>
                      </a:pPr>
                      <a:r>
                        <a:rPr lang="en-US" sz="1400" b="1"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a:t>
                      </a:r>
                      <a:r>
                        <a:rPr lang="ru-RU" sz="1400" b="1"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Мой</a:t>
                      </a:r>
                      <a:r>
                        <a:rPr lang="ru-RU"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 маленький большой мир</a:t>
                      </a:r>
                      <a:r>
                        <a:rPr lang="en-US" sz="1400" b="1"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a:t>
                      </a:r>
                      <a:endParaRPr lang="ru-RU" sz="14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marR="0" indent="0" algn="ctr" defTabSz="457200" rtl="0" eaLnBrk="1" fontAlgn="auto" latinLnBrk="0" hangingPunct="1">
                        <a:lnSpc>
                          <a:spcPct val="150000"/>
                        </a:lnSpc>
                        <a:spcBef>
                          <a:spcPts val="0"/>
                        </a:spcBef>
                        <a:spcAft>
                          <a:spcPts val="0"/>
                        </a:spcAft>
                        <a:buClrTx/>
                        <a:buSzTx/>
                        <a:buFontTx/>
                        <a:buNone/>
                        <a:tabLst/>
                        <a:defRPr/>
                      </a:pPr>
                      <a:r>
                        <a:rPr lang="ru-RU" sz="1400" b="1" dirty="0" smtClean="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Клюева И.Д.</a:t>
                      </a:r>
                      <a:endParaRPr lang="ru-RU" sz="1400" b="1"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marR="0" indent="0" algn="ctr" defTabSz="457200" rtl="0" eaLnBrk="1" fontAlgn="auto" latinLnBrk="0" hangingPunct="1">
                        <a:lnSpc>
                          <a:spcPct val="115000"/>
                        </a:lnSpc>
                        <a:spcBef>
                          <a:spcPts val="0"/>
                        </a:spcBef>
                        <a:spcAft>
                          <a:spcPts val="0"/>
                        </a:spcAft>
                        <a:buClrTx/>
                        <a:buSzTx/>
                        <a:buFontTx/>
                        <a:buNone/>
                        <a:tabLst/>
                        <a:defRPr/>
                      </a:pPr>
                      <a:r>
                        <a:rPr lang="ru-RU" sz="1400" b="1" dirty="0" err="1"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Качан</a:t>
                      </a:r>
                      <a:r>
                        <a:rPr lang="ru-RU"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 Валентин</a:t>
                      </a:r>
                      <a:r>
                        <a:rPr lang="en-US"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a:t>
                      </a:r>
                      <a:r>
                        <a:rPr lang="ru-RU"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11А</a:t>
                      </a:r>
                      <a:r>
                        <a:rPr lang="en-US"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a:t>
                      </a:r>
                      <a:r>
                        <a:rPr lang="ru-RU" sz="1400" b="1"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 рассказ</a:t>
                      </a:r>
                      <a:r>
                        <a:rPr lang="ru-RU"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 </a:t>
                      </a:r>
                      <a:r>
                        <a:rPr lang="en-US"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“C</a:t>
                      </a:r>
                      <a:r>
                        <a:rPr lang="ru-RU" sz="1400" b="1" baseline="0" dirty="0" err="1"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частливый</a:t>
                      </a:r>
                      <a:r>
                        <a:rPr lang="ru-RU"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 день </a:t>
                      </a:r>
                      <a:r>
                        <a:rPr lang="en-US"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a:t>
                      </a:r>
                      <a:endParaRPr lang="ru-RU" sz="1400" b="1"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marR="0" indent="0" algn="ctr" defTabSz="457200" rtl="0" eaLnBrk="1" fontAlgn="auto" latinLnBrk="0" hangingPunct="1">
                        <a:lnSpc>
                          <a:spcPct val="115000"/>
                        </a:lnSpc>
                        <a:spcBef>
                          <a:spcPts val="0"/>
                        </a:spcBef>
                        <a:spcAft>
                          <a:spcPts val="0"/>
                        </a:spcAft>
                        <a:buClrTx/>
                        <a:buSzTx/>
                        <a:buFontTx/>
                        <a:buNone/>
                        <a:tabLst/>
                        <a:defRPr/>
                      </a:pPr>
                      <a:r>
                        <a:rPr lang="ru-RU" sz="1600" b="1"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Диплом </a:t>
                      </a:r>
                      <a:r>
                        <a:rPr lang="en-US" sz="1600" b="1"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I</a:t>
                      </a:r>
                      <a:r>
                        <a:rPr lang="ru-RU" sz="1600" b="1" dirty="0" smtClean="0">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 степени</a:t>
                      </a:r>
                    </a:p>
                    <a:p>
                      <a:pPr marL="540385" algn="ctr">
                        <a:lnSpc>
                          <a:spcPct val="115000"/>
                        </a:lnSpc>
                        <a:spcAft>
                          <a:spcPts val="0"/>
                        </a:spcAft>
                      </a:pP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785870165"/>
                  </a:ext>
                </a:extLst>
              </a:tr>
              <a:tr h="2165088">
                <a:tc>
                  <a:txBody>
                    <a:bodyPr/>
                    <a:lstStyle/>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dirty="0" smtClean="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2018</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400" b="1"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Международный форум интеграционных проектов . Республика Монголия</a:t>
                      </a:r>
                      <a:r>
                        <a:rPr lang="en-US" sz="1400" b="1"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a:t>
                      </a:r>
                      <a:r>
                        <a:rPr lang="ru-RU" sz="1400" b="1"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Улан-Батор</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en-US"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Клюева И.Д.</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50000"/>
                        </a:lnSpc>
                        <a:spcAft>
                          <a:spcPts val="0"/>
                        </a:spcAft>
                      </a:pPr>
                      <a:r>
                        <a:rPr lang="ru-RU"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400" b="1" dirty="0" err="1"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Цырендоржиева</a:t>
                      </a:r>
                      <a:r>
                        <a:rPr lang="ru-RU" sz="1400" b="1"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400" b="1" dirty="0" err="1"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Цырена</a:t>
                      </a:r>
                      <a:r>
                        <a:rPr lang="en-US" sz="1400" b="1"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400" b="1"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9Б</a:t>
                      </a:r>
                      <a:r>
                        <a:rPr lang="en-US" sz="1400" b="1"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a:t>
                      </a:r>
                      <a:r>
                        <a:rPr lang="ru-RU" sz="1400" b="1"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проект </a:t>
                      </a:r>
                    </a:p>
                    <a:p>
                      <a:pPr marL="540385" algn="ctr">
                        <a:lnSpc>
                          <a:spcPct val="115000"/>
                        </a:lnSpc>
                        <a:spcAft>
                          <a:spcPts val="0"/>
                        </a:spcAft>
                      </a:pPr>
                      <a:r>
                        <a:rPr lang="en-US" sz="1400" b="1" dirty="0" smtClean="0">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“Travelling</a:t>
                      </a:r>
                      <a:r>
                        <a:rPr lang="en-US" sz="1400" b="1" baseline="0" dirty="0" smtClean="0">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 to Wonderland</a:t>
                      </a:r>
                      <a:r>
                        <a:rPr lang="en-US" sz="1400" b="1" dirty="0" smtClean="0">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a:t>
                      </a:r>
                      <a:r>
                        <a:rPr lang="ru-RU" sz="1400" b="1" dirty="0" smtClean="0">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Исторический центр города Улан-Удэ</a:t>
                      </a:r>
                      <a:r>
                        <a:rPr lang="en-US" sz="1400" b="1" dirty="0" smtClean="0">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400" b="1" dirty="0" smtClean="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Диплом</a:t>
                      </a:r>
                      <a:r>
                        <a:rPr lang="ru-RU" sz="1400" b="1" baseline="0" dirty="0" smtClean="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2 степени с вручением серебряной медали</a:t>
                      </a:r>
                      <a:r>
                        <a:rPr lang="en-US" sz="1400" b="1" dirty="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1288757321"/>
                  </a:ext>
                </a:extLst>
              </a:tr>
              <a:tr h="4692912">
                <a:tc>
                  <a:txBody>
                    <a:bodyPr/>
                    <a:lstStyle/>
                    <a:p>
                      <a:pPr marL="540385" algn="ctr">
                        <a:lnSpc>
                          <a:spcPct val="150000"/>
                        </a:lnSpc>
                        <a:spcAft>
                          <a:spcPts val="0"/>
                        </a:spcAft>
                      </a:pPr>
                      <a:r>
                        <a:rPr lang="ru-RU" sz="1400" b="1" dirty="0" smtClean="0">
                          <a:solidFill>
                            <a:schemeClr val="bg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2018                      </a:t>
                      </a: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400" b="1" dirty="0" err="1"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Муниципапльный</a:t>
                      </a:r>
                      <a:r>
                        <a:rPr lang="ru-RU"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 фестиваль иностранных языков </a:t>
                      </a:r>
                      <a:r>
                        <a:rPr lang="en-US"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a:t>
                      </a:r>
                      <a:r>
                        <a:rPr lang="ru-RU"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Весенний серпантин-красочная </a:t>
                      </a:r>
                      <a:r>
                        <a:rPr lang="ru-RU" sz="1400" b="1" baseline="0" dirty="0" err="1"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плавнета</a:t>
                      </a:r>
                      <a:r>
                        <a:rPr lang="en-US" sz="14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a:t>
                      </a:r>
                      <a:endParaRPr lang="ru-RU" sz="14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marL="540385" algn="ctr">
                        <a:lnSpc>
                          <a:spcPct val="115000"/>
                        </a:lnSpc>
                        <a:spcAft>
                          <a:spcPts val="0"/>
                        </a:spcAft>
                      </a:pPr>
                      <a:r>
                        <a:rPr lang="ru-RU" sz="1400" b="1">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Клюева И.Д.</a:t>
                      </a:r>
                      <a:endParaRPr lang="ru-RU" sz="1100" b="1">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600" b="1" dirty="0" err="1"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Роднаева</a:t>
                      </a:r>
                      <a:r>
                        <a:rPr lang="ru-RU" sz="16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 Ксения</a:t>
                      </a:r>
                      <a:r>
                        <a:rPr lang="en-US" sz="16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a:t>
                      </a:r>
                      <a:r>
                        <a:rPr lang="ru-RU" sz="16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 6В</a:t>
                      </a:r>
                      <a:r>
                        <a:rPr lang="en-US" sz="16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a:t>
                      </a:r>
                      <a:r>
                        <a:rPr lang="ru-RU" sz="16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 победитель викторины </a:t>
                      </a:r>
                      <a:r>
                        <a:rPr lang="en-US" sz="16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a:t>
                      </a:r>
                      <a:r>
                        <a:rPr lang="ru-RU" sz="16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Творчества </a:t>
                      </a:r>
                      <a:r>
                        <a:rPr lang="ru-RU" sz="1600" b="1" baseline="0" dirty="0" err="1"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Майнрида</a:t>
                      </a:r>
                      <a:r>
                        <a:rPr lang="en-US" sz="16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 “</a:t>
                      </a:r>
                      <a:r>
                        <a:rPr lang="ru-RU" sz="16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Всадник без головы</a:t>
                      </a:r>
                      <a:r>
                        <a:rPr lang="en-US" sz="1600" b="1" baseline="0" dirty="0" smtClean="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rPr>
                        <a:t>”</a:t>
                      </a:r>
                      <a:endParaRPr lang="ru-RU" sz="16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540385" algn="ctr">
                        <a:lnSpc>
                          <a:spcPct val="115000"/>
                        </a:lnSpc>
                        <a:spcAft>
                          <a:spcPts val="0"/>
                        </a:spcAft>
                      </a:pPr>
                      <a:r>
                        <a:rPr lang="ru-RU" sz="1400" b="1" dirty="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Диплом </a:t>
                      </a:r>
                      <a:r>
                        <a:rPr lang="en-US" sz="1400" b="1" dirty="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I</a:t>
                      </a:r>
                      <a:r>
                        <a:rPr lang="ru-RU" sz="1400" b="1" dirty="0">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 </a:t>
                      </a:r>
                      <a:r>
                        <a:rPr lang="ru-RU" sz="1400" b="1" dirty="0" smtClean="0">
                          <a:solidFill>
                            <a:schemeClr val="bg2">
                              <a:lumMod val="75000"/>
                            </a:schemeClr>
                          </a:solidFill>
                          <a:effectLst/>
                          <a:latin typeface="Times New Roman" panose="02020603050405020304" pitchFamily="18" charset="0"/>
                          <a:ea typeface="SimSun" panose="02010600030101010101" pitchFamily="2" charset="-122"/>
                          <a:cs typeface="Times New Roman" panose="02020603050405020304" pitchFamily="18" charset="0"/>
                        </a:rPr>
                        <a:t>степени</a:t>
                      </a:r>
                    </a:p>
                    <a:p>
                      <a:pPr marL="540385" algn="ctr">
                        <a:lnSpc>
                          <a:spcPct val="115000"/>
                        </a:lnSpc>
                        <a:spcAft>
                          <a:spcPts val="0"/>
                        </a:spcAft>
                      </a:pPr>
                      <a:endParaRPr lang="ru-RU" sz="1100" b="1" dirty="0">
                        <a:solidFill>
                          <a:schemeClr val="bg2">
                            <a:lumMod val="75000"/>
                          </a:schemeClr>
                        </a:solidFill>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3415036967"/>
                  </a:ext>
                </a:extLst>
              </a:tr>
            </a:tbl>
          </a:graphicData>
        </a:graphic>
      </p:graphicFrame>
    </p:spTree>
    <p:extLst>
      <p:ext uri="{BB962C8B-B14F-4D97-AF65-F5344CB8AC3E}">
        <p14:creationId xmlns="" xmlns:p14="http://schemas.microsoft.com/office/powerpoint/2010/main" val="205007902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52718"/>
            <a:ext cx="12191999" cy="1400530"/>
          </a:xfrm>
        </p:spPr>
        <p:txBody>
          <a:bodyPr/>
          <a:lstStyle/>
          <a:p>
            <a:r>
              <a:rPr lang="ru-RU" sz="4400" b="1" dirty="0" smtClean="0">
                <a:solidFill>
                  <a:srgbClr val="C00000"/>
                </a:solidFill>
                <a:effectLst>
                  <a:outerShdw blurRad="38100" dist="38100" dir="2700000" algn="tl">
                    <a:srgbClr val="000000">
                      <a:alpha val="43137"/>
                    </a:srgbClr>
                  </a:outerShdw>
                </a:effectLst>
                <a:latin typeface="Algerian" panose="04020705040A02060702" pitchFamily="82" charset="0"/>
              </a:rPr>
              <a:t>  </a:t>
            </a:r>
            <a:r>
              <a:rPr lang="en-US" sz="4400" b="1" dirty="0" smtClean="0">
                <a:solidFill>
                  <a:srgbClr val="C00000"/>
                </a:solidFill>
                <a:effectLst>
                  <a:outerShdw blurRad="38100" dist="38100" dir="2700000" algn="tl">
                    <a:srgbClr val="000000">
                      <a:alpha val="43137"/>
                    </a:srgbClr>
                  </a:outerShdw>
                </a:effectLst>
                <a:latin typeface="Algerian" panose="04020705040A02060702" pitchFamily="82" charset="0"/>
              </a:rPr>
              <a:t>Every </a:t>
            </a:r>
            <a:r>
              <a:rPr lang="en-US" sz="4400" b="1" dirty="0">
                <a:solidFill>
                  <a:srgbClr val="C00000"/>
                </a:solidFill>
                <a:effectLst>
                  <a:outerShdw blurRad="38100" dist="38100" dir="2700000" algn="tl">
                    <a:srgbClr val="000000">
                      <a:alpha val="43137"/>
                    </a:srgbClr>
                  </a:outerShdw>
                </a:effectLst>
                <a:latin typeface="Algerian" panose="04020705040A02060702" pitchFamily="82" charset="0"/>
              </a:rPr>
              <a:t>man for himself, </a:t>
            </a:r>
            <a:r>
              <a:rPr lang="ru-RU" sz="4400" b="1" dirty="0" smtClean="0">
                <a:solidFill>
                  <a:srgbClr val="C00000"/>
                </a:solidFill>
                <a:effectLst>
                  <a:outerShdw blurRad="38100" dist="38100" dir="2700000" algn="tl">
                    <a:srgbClr val="000000">
                      <a:alpha val="43137"/>
                    </a:srgbClr>
                  </a:outerShdw>
                </a:effectLst>
                <a:latin typeface="Algerian" panose="04020705040A02060702" pitchFamily="82" charset="0"/>
              </a:rPr>
              <a:t/>
            </a:r>
            <a:br>
              <a:rPr lang="ru-RU" sz="4400" b="1" dirty="0" smtClean="0">
                <a:solidFill>
                  <a:srgbClr val="C00000"/>
                </a:solidFill>
                <a:effectLst>
                  <a:outerShdw blurRad="38100" dist="38100" dir="2700000" algn="tl">
                    <a:srgbClr val="000000">
                      <a:alpha val="43137"/>
                    </a:srgbClr>
                  </a:outerShdw>
                </a:effectLst>
                <a:latin typeface="Algerian" panose="04020705040A02060702" pitchFamily="82" charset="0"/>
              </a:rPr>
            </a:br>
            <a:r>
              <a:rPr lang="ru-RU" sz="4400" b="1" dirty="0" smtClean="0">
                <a:solidFill>
                  <a:srgbClr val="C00000"/>
                </a:solidFill>
                <a:effectLst>
                  <a:outerShdw blurRad="38100" dist="38100" dir="2700000" algn="tl">
                    <a:srgbClr val="000000">
                      <a:alpha val="43137"/>
                    </a:srgbClr>
                  </a:outerShdw>
                </a:effectLst>
                <a:latin typeface="Algerian" panose="04020705040A02060702" pitchFamily="82" charset="0"/>
              </a:rPr>
              <a:t>                                            </a:t>
            </a:r>
            <a:r>
              <a:rPr lang="en-US" sz="4400" b="1" dirty="0" smtClean="0">
                <a:solidFill>
                  <a:srgbClr val="C00000"/>
                </a:solidFill>
                <a:effectLst>
                  <a:outerShdw blurRad="38100" dist="38100" dir="2700000" algn="tl">
                    <a:srgbClr val="000000">
                      <a:alpha val="43137"/>
                    </a:srgbClr>
                  </a:outerShdw>
                </a:effectLst>
                <a:latin typeface="Algerian" panose="04020705040A02060702" pitchFamily="82" charset="0"/>
              </a:rPr>
              <a:t>and </a:t>
            </a:r>
            <a:r>
              <a:rPr lang="en-US" sz="4400" b="1" dirty="0">
                <a:solidFill>
                  <a:srgbClr val="C00000"/>
                </a:solidFill>
                <a:effectLst>
                  <a:outerShdw blurRad="38100" dist="38100" dir="2700000" algn="tl">
                    <a:srgbClr val="000000">
                      <a:alpha val="43137"/>
                    </a:srgbClr>
                  </a:outerShdw>
                </a:effectLst>
                <a:latin typeface="Algerian" panose="04020705040A02060702" pitchFamily="82" charset="0"/>
              </a:rPr>
              <a:t>God for us all</a:t>
            </a:r>
            <a:r>
              <a:rPr lang="ru-RU" sz="4400" b="1" dirty="0">
                <a:effectLst>
                  <a:outerShdw blurRad="38100" dist="38100" dir="2700000" algn="tl">
                    <a:srgbClr val="000000">
                      <a:alpha val="43137"/>
                    </a:srgbClr>
                  </a:outerShdw>
                </a:effectLst>
                <a:latin typeface="Algerian" panose="04020705040A02060702" pitchFamily="82" charset="0"/>
              </a:rPr>
              <a:t/>
            </a:r>
            <a:br>
              <a:rPr lang="ru-RU" sz="4400" b="1" dirty="0">
                <a:effectLst>
                  <a:outerShdw blurRad="38100" dist="38100" dir="2700000" algn="tl">
                    <a:srgbClr val="000000">
                      <a:alpha val="43137"/>
                    </a:srgbClr>
                  </a:outerShdw>
                </a:effectLst>
                <a:latin typeface="Algerian" panose="04020705040A02060702" pitchFamily="82" charset="0"/>
              </a:rPr>
            </a:br>
            <a:endParaRPr lang="ru-RU" dirty="0"/>
          </a:p>
        </p:txBody>
      </p:sp>
      <p:sp>
        <p:nvSpPr>
          <p:cNvPr id="3" name="Объект 2"/>
          <p:cNvSpPr>
            <a:spLocks noGrp="1"/>
          </p:cNvSpPr>
          <p:nvPr>
            <p:ph idx="1"/>
          </p:nvPr>
        </p:nvSpPr>
        <p:spPr>
          <a:xfrm>
            <a:off x="498764" y="1930399"/>
            <a:ext cx="10991272" cy="4396509"/>
          </a:xfrm>
        </p:spPr>
        <p:txBody>
          <a:bodyPr>
            <a:normAutofit/>
          </a:bodyPr>
          <a:lstStyle/>
          <a:p>
            <a:r>
              <a:rPr lang="en-US" sz="2800" b="1" dirty="0">
                <a:effectLst>
                  <a:outerShdw blurRad="38100" dist="38100" dir="2700000" algn="tl">
                    <a:srgbClr val="000000">
                      <a:alpha val="43137"/>
                    </a:srgbClr>
                  </a:outerShdw>
                </a:effectLst>
                <a:latin typeface="Algerian" panose="04020705040A02060702" pitchFamily="82" charset="0"/>
              </a:rPr>
              <a:t>If you can't beat '</a:t>
            </a:r>
            <a:r>
              <a:rPr lang="en-US" sz="2800" b="1" dirty="0" err="1">
                <a:effectLst>
                  <a:outerShdw blurRad="38100" dist="38100" dir="2700000" algn="tl">
                    <a:srgbClr val="000000">
                      <a:alpha val="43137"/>
                    </a:srgbClr>
                  </a:outerShdw>
                </a:effectLst>
                <a:latin typeface="Algerian" panose="04020705040A02060702" pitchFamily="82" charset="0"/>
              </a:rPr>
              <a:t>em</a:t>
            </a:r>
            <a:r>
              <a:rPr lang="en-US" sz="2800" b="1" dirty="0">
                <a:effectLst>
                  <a:outerShdw blurRad="38100" dist="38100" dir="2700000" algn="tl">
                    <a:srgbClr val="000000">
                      <a:alpha val="43137"/>
                    </a:srgbClr>
                  </a:outerShdw>
                </a:effectLst>
                <a:latin typeface="Algerian" panose="04020705040A02060702" pitchFamily="82" charset="0"/>
              </a:rPr>
              <a:t>, join '</a:t>
            </a:r>
            <a:r>
              <a:rPr lang="en-US" sz="2800" b="1" dirty="0" err="1">
                <a:effectLst>
                  <a:outerShdw blurRad="38100" dist="38100" dir="2700000" algn="tl">
                    <a:srgbClr val="000000">
                      <a:alpha val="43137"/>
                    </a:srgbClr>
                  </a:outerShdw>
                </a:effectLst>
                <a:latin typeface="Algerian" panose="04020705040A02060702" pitchFamily="82" charset="0"/>
              </a:rPr>
              <a:t>em</a:t>
            </a:r>
            <a:endParaRPr lang="ru-RU" sz="2800" b="1" dirty="0">
              <a:effectLst>
                <a:outerShdw blurRad="38100" dist="38100" dir="2700000" algn="tl">
                  <a:srgbClr val="000000">
                    <a:alpha val="43137"/>
                  </a:srgbClr>
                </a:outerShdw>
              </a:effectLst>
            </a:endParaRPr>
          </a:p>
          <a:p>
            <a:endParaRPr lang="ru-RU" sz="2800" b="1" dirty="0">
              <a:effectLst>
                <a:outerShdw blurRad="38100" dist="38100" dir="2700000" algn="tl">
                  <a:srgbClr val="000000">
                    <a:alpha val="43137"/>
                  </a:srgbClr>
                </a:outerShdw>
              </a:effectLst>
            </a:endParaRPr>
          </a:p>
          <a:p>
            <a:r>
              <a:rPr lang="en-US" sz="2800" b="1" dirty="0">
                <a:effectLst>
                  <a:outerShdw blurRad="38100" dist="38100" dir="2700000" algn="tl">
                    <a:srgbClr val="000000">
                      <a:alpha val="43137"/>
                    </a:srgbClr>
                  </a:outerShdw>
                </a:effectLst>
                <a:latin typeface="Algerian" panose="04020705040A02060702" pitchFamily="82" charset="0"/>
              </a:rPr>
              <a:t>A picture is worth a thousand </a:t>
            </a:r>
            <a:r>
              <a:rPr lang="en-US" sz="2800" b="1" dirty="0" smtClean="0">
                <a:effectLst>
                  <a:outerShdw blurRad="38100" dist="38100" dir="2700000" algn="tl">
                    <a:srgbClr val="000000">
                      <a:alpha val="43137"/>
                    </a:srgbClr>
                  </a:outerShdw>
                </a:effectLst>
                <a:latin typeface="Algerian" panose="04020705040A02060702" pitchFamily="82" charset="0"/>
              </a:rPr>
              <a:t>words</a:t>
            </a:r>
            <a:endParaRPr lang="ru-RU" sz="2800" b="1" dirty="0" smtClean="0">
              <a:effectLst>
                <a:outerShdw blurRad="38100" dist="38100" dir="2700000" algn="tl">
                  <a:srgbClr val="000000">
                    <a:alpha val="43137"/>
                  </a:srgbClr>
                </a:outerShdw>
              </a:effectLst>
              <a:latin typeface="Algerian" panose="04020705040A02060702" pitchFamily="82" charset="0"/>
            </a:endParaRPr>
          </a:p>
          <a:p>
            <a:endParaRPr lang="ru-RU" sz="2800" b="1" dirty="0">
              <a:effectLst>
                <a:outerShdw blurRad="38100" dist="38100" dir="2700000" algn="tl">
                  <a:srgbClr val="000000">
                    <a:alpha val="43137"/>
                  </a:srgbClr>
                </a:outerShdw>
              </a:effectLst>
            </a:endParaRPr>
          </a:p>
          <a:p>
            <a:r>
              <a:rPr lang="en-US" sz="2800" b="1" dirty="0">
                <a:effectLst>
                  <a:outerShdw blurRad="38100" dist="38100" dir="2700000" algn="tl">
                    <a:srgbClr val="000000">
                      <a:alpha val="43137"/>
                    </a:srgbClr>
                  </a:outerShdw>
                </a:effectLst>
                <a:latin typeface="Algerian" panose="04020705040A02060702" pitchFamily="82" charset="0"/>
              </a:rPr>
              <a:t>You can't make an omelet without breaking a few </a:t>
            </a:r>
            <a:r>
              <a:rPr lang="en-US" sz="2800" b="1" dirty="0" smtClean="0">
                <a:effectLst>
                  <a:outerShdw blurRad="38100" dist="38100" dir="2700000" algn="tl">
                    <a:srgbClr val="000000">
                      <a:alpha val="43137"/>
                    </a:srgbClr>
                  </a:outerShdw>
                </a:effectLst>
                <a:latin typeface="Algerian" panose="04020705040A02060702" pitchFamily="82" charset="0"/>
              </a:rPr>
              <a:t>eggs</a:t>
            </a:r>
            <a:endParaRPr lang="ru-RU" sz="2800" b="1" dirty="0" smtClean="0">
              <a:effectLst>
                <a:outerShdw blurRad="38100" dist="38100" dir="2700000" algn="tl">
                  <a:srgbClr val="000000">
                    <a:alpha val="43137"/>
                  </a:srgbClr>
                </a:outerShdw>
              </a:effectLst>
              <a:latin typeface="Algerian" panose="04020705040A02060702" pitchFamily="82" charset="0"/>
            </a:endParaRPr>
          </a:p>
          <a:p>
            <a:endParaRPr lang="ru-RU" sz="2800" b="1" dirty="0">
              <a:effectLst>
                <a:outerShdw blurRad="38100" dist="38100" dir="2700000" algn="tl">
                  <a:srgbClr val="000000">
                    <a:alpha val="43137"/>
                  </a:srgbClr>
                </a:outerShdw>
              </a:effectLst>
            </a:endParaRPr>
          </a:p>
          <a:p>
            <a:r>
              <a:rPr lang="en-US" sz="2800" b="1" dirty="0">
                <a:effectLst>
                  <a:outerShdw blurRad="38100" dist="38100" dir="2700000" algn="tl">
                    <a:srgbClr val="000000">
                      <a:alpha val="43137"/>
                    </a:srgbClr>
                  </a:outerShdw>
                </a:effectLst>
                <a:latin typeface="Algerian" panose="04020705040A02060702" pitchFamily="82" charset="0"/>
              </a:rPr>
              <a:t>Practice makes </a:t>
            </a:r>
            <a:r>
              <a:rPr lang="en-US" sz="2800" b="1" dirty="0" smtClean="0">
                <a:effectLst>
                  <a:outerShdw blurRad="38100" dist="38100" dir="2700000" algn="tl">
                    <a:srgbClr val="000000">
                      <a:alpha val="43137"/>
                    </a:srgbClr>
                  </a:outerShdw>
                </a:effectLst>
                <a:latin typeface="Algerian" panose="04020705040A02060702" pitchFamily="82" charset="0"/>
              </a:rPr>
              <a:t>perfect</a:t>
            </a:r>
            <a:endParaRPr lang="ru-RU" sz="2800" b="1" dirty="0" smtClean="0">
              <a:effectLst>
                <a:outerShdw blurRad="38100" dist="38100" dir="2700000" algn="tl">
                  <a:srgbClr val="000000">
                    <a:alpha val="43137"/>
                  </a:srgbClr>
                </a:outerShdw>
              </a:effectLst>
              <a:latin typeface="Algerian" panose="04020705040A02060702" pitchFamily="82" charset="0"/>
            </a:endParaRPr>
          </a:p>
          <a:p>
            <a:endParaRPr lang="ru-RU" sz="2400" b="1" dirty="0">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28830213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idx="1"/>
          </p:nvPr>
        </p:nvSpPr>
        <p:spPr>
          <a:xfrm>
            <a:off x="535709" y="279536"/>
            <a:ext cx="9892146" cy="6185919"/>
          </a:xfrm>
        </p:spPr>
        <p:txBody>
          <a:bodyPr>
            <a:normAutofit fontScale="55000" lnSpcReduction="20000"/>
          </a:bodyPr>
          <a:lstStyle/>
          <a:p>
            <a:pPr marL="0" indent="0">
              <a:buNone/>
            </a:pPr>
            <a:r>
              <a:rPr lang="ru-RU" dirty="0" smtClean="0"/>
              <a:t> </a:t>
            </a:r>
            <a:r>
              <a:rPr lang="ru-RU" sz="4400" b="1" dirty="0" smtClean="0">
                <a:effectLst>
                  <a:outerShdw blurRad="38100" dist="38100" dir="2700000" algn="tl">
                    <a:srgbClr val="000000">
                      <a:alpha val="43137"/>
                    </a:srgbClr>
                  </a:outerShdw>
                </a:effectLst>
              </a:rPr>
              <a:t>Формирование </a:t>
            </a:r>
            <a:r>
              <a:rPr lang="ru-RU" sz="4400" b="1" dirty="0" err="1" smtClean="0">
                <a:solidFill>
                  <a:srgbClr val="FF0000"/>
                </a:solidFill>
                <a:effectLst>
                  <a:outerShdw blurRad="38100" dist="38100" dir="2700000" algn="tl">
                    <a:srgbClr val="000000">
                      <a:alpha val="43137"/>
                    </a:srgbClr>
                  </a:outerShdw>
                </a:effectLst>
              </a:rPr>
              <a:t>социо</a:t>
            </a:r>
            <a:r>
              <a:rPr lang="ru-RU" sz="4400" b="1" dirty="0" smtClean="0">
                <a:solidFill>
                  <a:srgbClr val="FF0000"/>
                </a:solidFill>
                <a:effectLst>
                  <a:outerShdw blurRad="38100" dist="38100" dir="2700000" algn="tl">
                    <a:srgbClr val="000000">
                      <a:alpha val="43137"/>
                    </a:srgbClr>
                  </a:outerShdw>
                </a:effectLst>
              </a:rPr>
              <a:t>-культурной</a:t>
            </a:r>
            <a:r>
              <a:rPr lang="ru-RU" sz="4400" b="1" dirty="0" smtClean="0">
                <a:effectLst>
                  <a:outerShdw blurRad="38100" dist="38100" dir="2700000" algn="tl">
                    <a:srgbClr val="000000">
                      <a:alpha val="43137"/>
                    </a:srgbClr>
                  </a:outerShdw>
                </a:effectLst>
              </a:rPr>
              <a:t> компетенции предполагает  овладение:</a:t>
            </a:r>
          </a:p>
          <a:p>
            <a:r>
              <a:rPr lang="ru-RU" sz="4400" b="1" dirty="0" smtClean="0">
                <a:effectLst>
                  <a:outerShdw blurRad="38100" dist="38100" dir="2700000" algn="tl">
                    <a:srgbClr val="000000">
                      <a:alpha val="43137"/>
                    </a:srgbClr>
                  </a:outerShdw>
                </a:effectLst>
              </a:rPr>
              <a:t>- </a:t>
            </a:r>
            <a:r>
              <a:rPr lang="ru-RU" sz="4400" b="1" dirty="0">
                <a:effectLst>
                  <a:outerShdw blurRad="38100" dist="38100" dir="2700000" algn="tl">
                    <a:srgbClr val="000000">
                      <a:alpha val="43137"/>
                    </a:srgbClr>
                  </a:outerShdw>
                </a:effectLst>
              </a:rPr>
              <a:t>сведениями о </a:t>
            </a:r>
            <a:r>
              <a:rPr lang="ru-RU" sz="4400" b="1" dirty="0" err="1">
                <a:effectLst>
                  <a:outerShdw blurRad="38100" dist="38100" dir="2700000" algn="tl">
                    <a:srgbClr val="000000">
                      <a:alpha val="43137"/>
                    </a:srgbClr>
                  </a:outerShdw>
                </a:effectLst>
              </a:rPr>
              <a:t>социо</a:t>
            </a:r>
            <a:r>
              <a:rPr lang="ru-RU" sz="4400" b="1" dirty="0">
                <a:effectLst>
                  <a:outerShdw blurRad="38100" dist="38100" dir="2700000" algn="tl">
                    <a:srgbClr val="000000">
                      <a:alpha val="43137"/>
                    </a:srgbClr>
                  </a:outerShdw>
                </a:effectLst>
              </a:rPr>
              <a:t>-культурном портрете стран, говорящих на иностранном языке, их символике и культурном наследии;</a:t>
            </a:r>
          </a:p>
          <a:p>
            <a:r>
              <a:rPr lang="ru-RU" sz="4400" b="1" dirty="0">
                <a:effectLst>
                  <a:outerShdw blurRad="38100" dist="38100" dir="2700000" algn="tl">
                    <a:srgbClr val="000000">
                      <a:alpha val="43137"/>
                    </a:srgbClr>
                  </a:outerShdw>
                </a:effectLst>
              </a:rPr>
              <a:t>- представлением о сходстве и различиях в традициях своей страны и стран изучаемого языка, об особенностях их образа жизни, быта, культуры, о некоторых произведениях художественной литературы на изучаемом иностранном языке;</a:t>
            </a:r>
          </a:p>
          <a:p>
            <a:r>
              <a:rPr lang="ru-RU" sz="4400" b="1" dirty="0">
                <a:effectLst>
                  <a:outerShdw blurRad="38100" dist="38100" dir="2700000" algn="tl">
                    <a:srgbClr val="000000">
                      <a:alpha val="43137"/>
                    </a:srgbClr>
                  </a:outerShdw>
                </a:effectLst>
              </a:rPr>
              <a:t>- умением распознавать и употреблять в речи основные нормы речевого этикета страны изучаемого языка (реплики-клише, оценочная лексика);</a:t>
            </a:r>
          </a:p>
          <a:p>
            <a:r>
              <a:rPr lang="ru-RU" sz="4400" b="1" dirty="0">
                <a:effectLst>
                  <a:outerShdw blurRad="38100" dist="38100" dir="2700000" algn="tl">
                    <a:srgbClr val="000000">
                      <a:alpha val="43137"/>
                    </a:srgbClr>
                  </a:outerShdw>
                </a:effectLst>
              </a:rPr>
              <a:t>- умениями представлять родную страну и культуру на иностранном языке, оказывать помощь зарубежным гостям в нашей стране в ситуациях повседневного общения.</a:t>
            </a:r>
          </a:p>
          <a:p>
            <a:endParaRPr lang="ru-RU" dirty="0"/>
          </a:p>
        </p:txBody>
      </p:sp>
    </p:spTree>
    <p:extLst>
      <p:ext uri="{BB962C8B-B14F-4D97-AF65-F5344CB8AC3E}">
        <p14:creationId xmlns="" xmlns:p14="http://schemas.microsoft.com/office/powerpoint/2010/main" val="23326358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idx="1"/>
          </p:nvPr>
        </p:nvSpPr>
        <p:spPr>
          <a:xfrm>
            <a:off x="544945" y="381289"/>
            <a:ext cx="9956800" cy="5816600"/>
          </a:xfrm>
        </p:spPr>
        <p:txBody>
          <a:bodyPr/>
          <a:lstStyle/>
          <a:p>
            <a:pPr marL="0" indent="0">
              <a:buNone/>
            </a:pPr>
            <a:r>
              <a:rPr lang="ru-RU" sz="2400" b="1" dirty="0">
                <a:effectLst>
                  <a:outerShdw blurRad="38100" dist="38100" dir="2700000" algn="tl">
                    <a:srgbClr val="000000">
                      <a:alpha val="43137"/>
                    </a:srgbClr>
                  </a:outerShdw>
                </a:effectLst>
              </a:rPr>
              <a:t>Наряду с созданием </a:t>
            </a:r>
            <a:r>
              <a:rPr lang="ru-RU" sz="2400" b="1" dirty="0" err="1">
                <a:solidFill>
                  <a:srgbClr val="FF0000"/>
                </a:solidFill>
                <a:effectLst>
                  <a:outerShdw blurRad="38100" dist="38100" dir="2700000" algn="tl">
                    <a:srgbClr val="000000">
                      <a:alpha val="43137"/>
                    </a:srgbClr>
                  </a:outerShdw>
                </a:effectLst>
              </a:rPr>
              <a:t>социо</a:t>
            </a:r>
            <a:r>
              <a:rPr lang="ru-RU" sz="2400" b="1" dirty="0">
                <a:solidFill>
                  <a:srgbClr val="FF0000"/>
                </a:solidFill>
                <a:effectLst>
                  <a:outerShdw blurRad="38100" dist="38100" dir="2700000" algn="tl">
                    <a:srgbClr val="000000">
                      <a:alpha val="43137"/>
                    </a:srgbClr>
                  </a:outerShdw>
                </a:effectLst>
              </a:rPr>
              <a:t>-культурной</a:t>
            </a:r>
            <a:r>
              <a:rPr lang="ru-RU" sz="2400" b="1" dirty="0">
                <a:effectLst>
                  <a:outerShdw blurRad="38100" dist="38100" dir="2700000" algn="tl">
                    <a:srgbClr val="000000">
                      <a:alpha val="43137"/>
                    </a:srgbClr>
                  </a:outerShdw>
                </a:effectLst>
              </a:rPr>
              <a:t> и </a:t>
            </a:r>
            <a:r>
              <a:rPr lang="ru-RU" sz="2400" b="1" dirty="0">
                <a:solidFill>
                  <a:srgbClr val="FF0000"/>
                </a:solidFill>
                <a:effectLst>
                  <a:outerShdw blurRad="38100" dist="38100" dir="2700000" algn="tl">
                    <a:srgbClr val="000000">
                      <a:alpha val="43137"/>
                    </a:srgbClr>
                  </a:outerShdw>
                </a:effectLst>
              </a:rPr>
              <a:t>коммуникативной</a:t>
            </a:r>
            <a:r>
              <a:rPr lang="ru-RU" sz="2400" b="1" dirty="0">
                <a:effectLst>
                  <a:outerShdw blurRad="38100" dist="38100" dir="2700000" algn="tl">
                    <a:srgbClr val="000000">
                      <a:alpha val="43137"/>
                    </a:srgbClr>
                  </a:outerShdw>
                </a:effectLst>
              </a:rPr>
              <a:t> компетенций, внеклассная и внеурочная деятельность играет огромную </a:t>
            </a:r>
            <a:r>
              <a:rPr lang="ru-RU" sz="2400" b="1" dirty="0">
                <a:solidFill>
                  <a:srgbClr val="FF0000"/>
                </a:solidFill>
                <a:effectLst>
                  <a:outerShdw blurRad="38100" dist="38100" dir="2700000" algn="tl">
                    <a:srgbClr val="000000">
                      <a:alpha val="43137"/>
                    </a:srgbClr>
                  </a:outerShdw>
                </a:effectLst>
              </a:rPr>
              <a:t>воспитательную</a:t>
            </a:r>
            <a:r>
              <a:rPr lang="ru-RU" sz="2400" b="1" dirty="0">
                <a:effectLst>
                  <a:outerShdw blurRad="38100" dist="38100" dir="2700000" algn="tl">
                    <a:srgbClr val="000000">
                      <a:alpha val="43137"/>
                    </a:srgbClr>
                  </a:outerShdw>
                </a:effectLst>
              </a:rPr>
              <a:t> роль, которая включает в себя:</a:t>
            </a:r>
          </a:p>
          <a:p>
            <a:r>
              <a:rPr lang="ru-RU" sz="2400" b="1" dirty="0">
                <a:effectLst>
                  <a:outerShdw blurRad="38100" dist="38100" dir="2700000" algn="tl">
                    <a:srgbClr val="000000">
                      <a:alpha val="43137"/>
                    </a:srgbClr>
                  </a:outerShdw>
                </a:effectLst>
              </a:rPr>
              <a:t>- развитие таких качеств как воля, целеустремленность, креативность, инициативность, </a:t>
            </a:r>
            <a:r>
              <a:rPr lang="ru-RU" sz="2400" b="1" dirty="0" err="1">
                <a:effectLst>
                  <a:outerShdw blurRad="38100" dist="38100" dir="2700000" algn="tl">
                    <a:srgbClr val="000000">
                      <a:alpha val="43137"/>
                    </a:srgbClr>
                  </a:outerShdw>
                </a:effectLst>
              </a:rPr>
              <a:t>эмпатия</a:t>
            </a:r>
            <a:r>
              <a:rPr lang="ru-RU" sz="2400" b="1" dirty="0">
                <a:effectLst>
                  <a:outerShdw blurRad="38100" dist="38100" dir="2700000" algn="tl">
                    <a:srgbClr val="000000">
                      <a:alpha val="43137"/>
                    </a:srgbClr>
                  </a:outerShdw>
                </a:effectLst>
              </a:rPr>
              <a:t>;</a:t>
            </a:r>
          </a:p>
          <a:p>
            <a:r>
              <a:rPr lang="ru-RU" sz="2400" b="1" dirty="0">
                <a:effectLst>
                  <a:outerShdw blurRad="38100" dist="38100" dir="2700000" algn="tl">
                    <a:srgbClr val="000000">
                      <a:alpha val="43137"/>
                    </a:srgbClr>
                  </a:outerShdw>
                </a:effectLst>
              </a:rPr>
              <a:t>- готовность отстаивать национальные и общечеловеческие ценности;</a:t>
            </a:r>
          </a:p>
          <a:p>
            <a:r>
              <a:rPr lang="ru-RU" sz="2400" b="1" dirty="0">
                <a:effectLst>
                  <a:outerShdw blurRad="38100" dist="38100" dir="2700000" algn="tl">
                    <a:srgbClr val="000000">
                      <a:alpha val="43137"/>
                    </a:srgbClr>
                  </a:outerShdw>
                </a:effectLst>
              </a:rPr>
              <a:t>- формирование стремления к взаимопониманию между людьми разных сообществ, толерантного отношения к проявлениям иной культуры, лучшее осознание собственной культуры;</a:t>
            </a:r>
          </a:p>
          <a:p>
            <a:r>
              <a:rPr lang="ru-RU" sz="2400" b="1" dirty="0">
                <a:effectLst>
                  <a:outerShdw blurRad="38100" dist="38100" dir="2700000" algn="tl">
                    <a:srgbClr val="000000">
                      <a:alpha val="43137"/>
                    </a:srgbClr>
                  </a:outerShdw>
                </a:effectLst>
              </a:rPr>
              <a:t>- формирование способности к самореализации и социальной адаптации в полиэтническом мире.</a:t>
            </a:r>
          </a:p>
          <a:p>
            <a:pPr marL="0" indent="0">
              <a:buNone/>
            </a:pPr>
            <a:endParaRPr lang="ru-RU" dirty="0"/>
          </a:p>
        </p:txBody>
      </p:sp>
    </p:spTree>
    <p:extLst>
      <p:ext uri="{BB962C8B-B14F-4D97-AF65-F5344CB8AC3E}">
        <p14:creationId xmlns="" xmlns:p14="http://schemas.microsoft.com/office/powerpoint/2010/main" val="12905894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1202" y="129446"/>
            <a:ext cx="8931999" cy="1400530"/>
          </a:xfrm>
        </p:spPr>
        <p:txBody>
          <a:bodyPr/>
          <a:lstStyle/>
          <a:p>
            <a:r>
              <a:rPr lang="ru-RU" sz="3600" b="1" dirty="0">
                <a:effectLst>
                  <a:outerShdw blurRad="38100" dist="38100" dir="2700000" algn="tl">
                    <a:srgbClr val="000000">
                      <a:alpha val="43137"/>
                    </a:srgbClr>
                  </a:outerShdw>
                </a:effectLst>
              </a:rPr>
              <a:t>Цели внеурочной деятельности</a:t>
            </a:r>
            <a:r>
              <a:rPr lang="ru-RU" dirty="0"/>
              <a:t/>
            </a:r>
            <a:br>
              <a:rPr lang="ru-RU" dirty="0"/>
            </a:br>
            <a:endParaRPr lang="ru-RU" dirty="0"/>
          </a:p>
        </p:txBody>
      </p:sp>
      <p:sp>
        <p:nvSpPr>
          <p:cNvPr id="3" name="Объект 2"/>
          <p:cNvSpPr>
            <a:spLocks noGrp="1"/>
          </p:cNvSpPr>
          <p:nvPr>
            <p:ph idx="1"/>
          </p:nvPr>
        </p:nvSpPr>
        <p:spPr>
          <a:xfrm>
            <a:off x="507783" y="1014439"/>
            <a:ext cx="10778835" cy="5617270"/>
          </a:xfrm>
        </p:spPr>
        <p:txBody>
          <a:bodyPr>
            <a:noAutofit/>
          </a:bodyPr>
          <a:lstStyle/>
          <a:p>
            <a:r>
              <a:rPr lang="ru-RU" sz="2400" b="1" dirty="0" smtClean="0">
                <a:effectLst>
                  <a:outerShdw blurRad="38100" dist="38100" dir="2700000" algn="tl">
                    <a:srgbClr val="000000">
                      <a:alpha val="43137"/>
                    </a:srgbClr>
                  </a:outerShdw>
                </a:effectLst>
              </a:rPr>
              <a:t>Цели </a:t>
            </a:r>
            <a:r>
              <a:rPr lang="ru-RU" sz="2400" b="1" dirty="0">
                <a:effectLst>
                  <a:outerShdw blurRad="38100" dist="38100" dir="2700000" algn="tl">
                    <a:srgbClr val="000000">
                      <a:alpha val="43137"/>
                    </a:srgbClr>
                  </a:outerShdw>
                </a:effectLst>
              </a:rPr>
              <a:t>организации внеурочной деятельности детерминированы изложенными в государственном стандарте требованиями к результатам освоения основной образовательной программы начального общего образования, интересами и потребностями обучающихся, запросами их родителей, целевыми установками педагогического коллектива образовательного учреждения.</a:t>
            </a:r>
          </a:p>
          <a:p>
            <a:r>
              <a:rPr lang="ru-RU" sz="2400" b="1" dirty="0">
                <a:effectLst>
                  <a:outerShdw blurRad="38100" dist="38100" dir="2700000" algn="tl">
                    <a:srgbClr val="000000">
                      <a:alpha val="43137"/>
                    </a:srgbClr>
                  </a:outerShdw>
                </a:effectLst>
              </a:rPr>
              <a:t>      В качестве главного целевого ориентира рассматривается содействие интеллектуальному, духовно-нравственному и физическому развитию личности школьников, становлению и проявлению их индивидуальности, накоплению субъектного опыта участия и организации индивидуальной и совместной деятельности по познанию и преобразованию самих себя и окружающей действительности. Конкретные цели определяются педагогическим коллективом образовательного учреждения самостоятельно.</a:t>
            </a:r>
          </a:p>
        </p:txBody>
      </p:sp>
    </p:spTree>
    <p:extLst>
      <p:ext uri="{BB962C8B-B14F-4D97-AF65-F5344CB8AC3E}">
        <p14:creationId xmlns="" xmlns:p14="http://schemas.microsoft.com/office/powerpoint/2010/main" val="6574477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37239" y="415773"/>
            <a:ext cx="9404723" cy="1400530"/>
          </a:xfrm>
        </p:spPr>
        <p:txBody>
          <a:bodyPr/>
          <a:lstStyle/>
          <a:p>
            <a:r>
              <a:rPr lang="ru-RU" sz="3200" b="1" dirty="0">
                <a:effectLst>
                  <a:outerShdw blurRad="38100" dist="38100" dir="2700000" algn="tl">
                    <a:srgbClr val="000000">
                      <a:alpha val="43137"/>
                    </a:srgbClr>
                  </a:outerShdw>
                </a:effectLst>
              </a:rPr>
              <a:t>Принципы внеурочной деятельности</a:t>
            </a:r>
            <a:r>
              <a:rPr lang="ru-RU" dirty="0"/>
              <a:t/>
            </a:r>
            <a:br>
              <a:rPr lang="ru-RU" dirty="0"/>
            </a:br>
            <a:endParaRPr lang="ru-RU" dirty="0"/>
          </a:p>
        </p:txBody>
      </p:sp>
      <p:sp>
        <p:nvSpPr>
          <p:cNvPr id="3" name="Объект 2"/>
          <p:cNvSpPr>
            <a:spLocks noGrp="1"/>
          </p:cNvSpPr>
          <p:nvPr>
            <p:ph idx="1"/>
          </p:nvPr>
        </p:nvSpPr>
        <p:spPr>
          <a:xfrm>
            <a:off x="729674" y="1406373"/>
            <a:ext cx="9320180" cy="4195481"/>
          </a:xfrm>
        </p:spPr>
        <p:txBody>
          <a:bodyPr>
            <a:normAutofit/>
          </a:bodyPr>
          <a:lstStyle/>
          <a:p>
            <a:r>
              <a:rPr lang="ru-RU" sz="2400" b="1" dirty="0" smtClean="0">
                <a:effectLst>
                  <a:outerShdw blurRad="38100" dist="38100" dir="2700000" algn="tl">
                    <a:srgbClr val="000000">
                      <a:alpha val="43137"/>
                    </a:srgbClr>
                  </a:outerShdw>
                </a:effectLst>
              </a:rPr>
              <a:t>- гуманистической направленности;</a:t>
            </a:r>
          </a:p>
          <a:p>
            <a:r>
              <a:rPr lang="ru-RU" sz="2400" b="1" dirty="0" smtClean="0">
                <a:effectLst>
                  <a:outerShdw blurRad="38100" dist="38100" dir="2700000" algn="tl">
                    <a:srgbClr val="000000">
                      <a:alpha val="43137"/>
                    </a:srgbClr>
                  </a:outerShdw>
                </a:effectLst>
              </a:rPr>
              <a:t>- системности;</a:t>
            </a:r>
          </a:p>
          <a:p>
            <a:r>
              <a:rPr lang="ru-RU" sz="2400" b="1" dirty="0" smtClean="0">
                <a:effectLst>
                  <a:outerShdw blurRad="38100" dist="38100" dir="2700000" algn="tl">
                    <a:srgbClr val="000000">
                      <a:alpha val="43137"/>
                    </a:srgbClr>
                  </a:outerShdw>
                </a:effectLst>
              </a:rPr>
              <a:t>- вариативности;</a:t>
            </a:r>
          </a:p>
          <a:p>
            <a:r>
              <a:rPr lang="ru-RU" b="1" dirty="0">
                <a:effectLst>
                  <a:outerShdw blurRad="38100" dist="38100" dir="2700000" algn="tl">
                    <a:srgbClr val="000000">
                      <a:alpha val="43137"/>
                    </a:srgbClr>
                  </a:outerShdw>
                </a:effectLst>
                <a:latin typeface="+mn-lt"/>
                <a:ea typeface="Calibri" panose="020F0502020204030204" pitchFamily="34" charset="0"/>
              </a:rPr>
              <a:t>-</a:t>
            </a:r>
            <a:r>
              <a:rPr lang="ru-RU" b="1" dirty="0" smtClean="0">
                <a:effectLst>
                  <a:outerShdw blurRad="38100" dist="38100" dir="2700000" algn="tl">
                    <a:srgbClr val="000000">
                      <a:alpha val="43137"/>
                    </a:srgbClr>
                  </a:outerShdw>
                </a:effectLst>
                <a:latin typeface="+mn-lt"/>
                <a:ea typeface="Calibri" panose="020F0502020204030204" pitchFamily="34" charset="0"/>
              </a:rPr>
              <a:t> </a:t>
            </a:r>
            <a:r>
              <a:rPr lang="ru-RU" sz="2400" b="1" dirty="0" smtClean="0">
                <a:effectLst>
                  <a:outerShdw blurRad="38100" dist="38100" dir="2700000" algn="tl">
                    <a:srgbClr val="000000">
                      <a:alpha val="43137"/>
                    </a:srgbClr>
                  </a:outerShdw>
                </a:effectLst>
                <a:latin typeface="+mn-lt"/>
                <a:ea typeface="Calibri" panose="020F0502020204030204" pitchFamily="34" charset="0"/>
              </a:rPr>
              <a:t>креативности;</a:t>
            </a:r>
          </a:p>
          <a:p>
            <a:r>
              <a:rPr lang="ru-RU" sz="2400" b="1" dirty="0" smtClean="0">
                <a:effectLst>
                  <a:outerShdw blurRad="38100" dist="38100" dir="2700000" algn="tl">
                    <a:srgbClr val="000000">
                      <a:alpha val="43137"/>
                    </a:srgbClr>
                  </a:outerShdw>
                </a:effectLst>
              </a:rPr>
              <a:t>- успешности </a:t>
            </a:r>
            <a:r>
              <a:rPr lang="ru-RU" sz="2400" b="1" dirty="0">
                <a:effectLst>
                  <a:outerShdw blurRad="38100" dist="38100" dir="2700000" algn="tl">
                    <a:srgbClr val="000000">
                      <a:alpha val="43137"/>
                    </a:srgbClr>
                  </a:outerShdw>
                </a:effectLst>
              </a:rPr>
              <a:t>и социальной </a:t>
            </a:r>
            <a:r>
              <a:rPr lang="ru-RU" sz="2400" b="1" dirty="0" smtClean="0">
                <a:effectLst>
                  <a:outerShdw blurRad="38100" dist="38100" dir="2700000" algn="tl">
                    <a:srgbClr val="000000">
                      <a:alpha val="43137"/>
                    </a:srgbClr>
                  </a:outerShdw>
                </a:effectLst>
              </a:rPr>
              <a:t>значимости.</a:t>
            </a:r>
            <a:endParaRPr lang="ru-RU" sz="2400" b="1" dirty="0">
              <a:effectLst>
                <a:outerShdw blurRad="38100" dist="38100" dir="2700000" algn="tl">
                  <a:srgbClr val="000000">
                    <a:alpha val="43137"/>
                  </a:srgbClr>
                </a:outerShdw>
              </a:effectLst>
              <a:latin typeface="+mn-lt"/>
            </a:endParaRPr>
          </a:p>
        </p:txBody>
      </p:sp>
    </p:spTree>
    <p:extLst>
      <p:ext uri="{BB962C8B-B14F-4D97-AF65-F5344CB8AC3E}">
        <p14:creationId xmlns="" xmlns:p14="http://schemas.microsoft.com/office/powerpoint/2010/main" val="13053605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45238" y="286464"/>
            <a:ext cx="9404723" cy="1400530"/>
          </a:xfrm>
        </p:spPr>
        <p:txBody>
          <a:bodyPr/>
          <a:lstStyle/>
          <a:p>
            <a:r>
              <a:rPr lang="ru-RU" sz="3200" b="1" dirty="0">
                <a:effectLst>
                  <a:outerShdw blurRad="38100" dist="38100" dir="2700000" algn="tl">
                    <a:srgbClr val="000000">
                      <a:alpha val="43137"/>
                    </a:srgbClr>
                  </a:outerShdw>
                </a:effectLst>
              </a:rPr>
              <a:t>Этапы внеурочной деятельности</a:t>
            </a:r>
            <a:r>
              <a:rPr lang="ru-RU" dirty="0"/>
              <a:t/>
            </a:r>
            <a:br>
              <a:rPr lang="ru-RU" dirty="0"/>
            </a:br>
            <a:endParaRPr lang="ru-RU" dirty="0"/>
          </a:p>
        </p:txBody>
      </p:sp>
      <p:sp>
        <p:nvSpPr>
          <p:cNvPr id="3" name="Объект 2"/>
          <p:cNvSpPr>
            <a:spLocks noGrp="1"/>
          </p:cNvSpPr>
          <p:nvPr>
            <p:ph idx="1"/>
          </p:nvPr>
        </p:nvSpPr>
        <p:spPr>
          <a:xfrm>
            <a:off x="517236" y="1332483"/>
            <a:ext cx="10723418" cy="5059081"/>
          </a:xfrm>
        </p:spPr>
        <p:txBody>
          <a:bodyPr/>
          <a:lstStyle/>
          <a:p>
            <a:pPr lvl="0"/>
            <a:r>
              <a:rPr lang="ru-RU" sz="2400" b="1" dirty="0" smtClean="0">
                <a:effectLst>
                  <a:outerShdw blurRad="38100" dist="38100" dir="2700000" algn="tl">
                    <a:srgbClr val="000000">
                      <a:alpha val="43137"/>
                    </a:srgbClr>
                  </a:outerShdw>
                </a:effectLst>
              </a:rPr>
              <a:t>- проектный</a:t>
            </a:r>
            <a:r>
              <a:rPr lang="ru-RU" sz="2400" b="1" dirty="0">
                <a:effectLst>
                  <a:outerShdw blurRad="38100" dist="38100" dir="2700000" algn="tl">
                    <a:srgbClr val="000000">
                      <a:alpha val="43137"/>
                    </a:srgbClr>
                  </a:outerShdw>
                </a:effectLst>
              </a:rPr>
              <a:t>, включающий в себя диагностику интересов, увлечений, потребностей детей, запросов их родителей и проектирование на основе ее результатов системы организации внеурочной деятельности в образовательном учреждении и его структурных подразделениях;</a:t>
            </a:r>
          </a:p>
          <a:p>
            <a:pPr lvl="0"/>
            <a:r>
              <a:rPr lang="ru-RU" sz="2400" b="1" dirty="0" smtClean="0">
                <a:effectLst>
                  <a:outerShdw blurRad="38100" dist="38100" dir="2700000" algn="tl">
                    <a:srgbClr val="000000">
                      <a:alpha val="43137"/>
                    </a:srgbClr>
                  </a:outerShdw>
                </a:effectLst>
              </a:rPr>
              <a:t>- организационно </a:t>
            </a:r>
            <a:r>
              <a:rPr lang="ru-RU" sz="2400" b="1" dirty="0">
                <a:effectLst>
                  <a:outerShdw blurRad="38100" dist="38100" dir="2700000" algn="tl">
                    <a:srgbClr val="000000">
                      <a:alpha val="43137"/>
                    </a:srgbClr>
                  </a:outerShdw>
                </a:effectLst>
              </a:rPr>
              <a:t>- </a:t>
            </a:r>
            <a:r>
              <a:rPr lang="ru-RU" sz="2400" b="1" dirty="0" err="1">
                <a:effectLst>
                  <a:outerShdw blurRad="38100" dist="38100" dir="2700000" algn="tl">
                    <a:srgbClr val="000000">
                      <a:alpha val="43137"/>
                    </a:srgbClr>
                  </a:outerShdw>
                </a:effectLst>
              </a:rPr>
              <a:t>деятельностный</a:t>
            </a:r>
            <a:r>
              <a:rPr lang="ru-RU" sz="2400" b="1" dirty="0">
                <a:effectLst>
                  <a:outerShdw blurRad="38100" dist="38100" dir="2700000" algn="tl">
                    <a:srgbClr val="000000">
                      <a:alpha val="43137"/>
                    </a:srgbClr>
                  </a:outerShdw>
                </a:effectLst>
              </a:rPr>
              <a:t>, в рамках которого происходит создание и функционирование разработанной системы внеурочной деятельности посредством ее ресурсного обеспечения;</a:t>
            </a:r>
          </a:p>
          <a:p>
            <a:pPr lvl="0"/>
            <a:r>
              <a:rPr lang="ru-RU" sz="2400" b="1" dirty="0" smtClean="0">
                <a:effectLst>
                  <a:outerShdw blurRad="38100" dist="38100" dir="2700000" algn="tl">
                    <a:srgbClr val="000000">
                      <a:alpha val="43137"/>
                    </a:srgbClr>
                  </a:outerShdw>
                </a:effectLst>
              </a:rPr>
              <a:t>- аналитический</a:t>
            </a:r>
            <a:r>
              <a:rPr lang="ru-RU" sz="2400" b="1" dirty="0">
                <a:effectLst>
                  <a:outerShdw blurRad="38100" dist="38100" dir="2700000" algn="tl">
                    <a:srgbClr val="000000">
                      <a:alpha val="43137"/>
                    </a:srgbClr>
                  </a:outerShdw>
                </a:effectLst>
              </a:rPr>
              <a:t>, в ходе которого осуществляется анализ функционирования созданной системы.</a:t>
            </a:r>
          </a:p>
          <a:p>
            <a:endParaRPr lang="ru-RU" dirty="0"/>
          </a:p>
        </p:txBody>
      </p:sp>
    </p:spTree>
    <p:extLst>
      <p:ext uri="{BB962C8B-B14F-4D97-AF65-F5344CB8AC3E}">
        <p14:creationId xmlns="" xmlns:p14="http://schemas.microsoft.com/office/powerpoint/2010/main" val="141738288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Ион">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 xmlns:thm15="http://schemas.microsoft.com/office/thememl/2012/main" name="Ion" id="{B8441ADB-2E43-4AF7-B97A-BD870242C6A8}" vid="{BACC050B-8757-4460-95D8-E37B46A6B421}"/>
    </a:ext>
  </a:extLst>
</a:theme>
</file>

<file path=docProps/app.xml><?xml version="1.0" encoding="utf-8"?>
<Properties xmlns="http://schemas.openxmlformats.org/officeDocument/2006/extended-properties" xmlns:vt="http://schemas.openxmlformats.org/officeDocument/2006/docPropsVTypes">
  <Template>Ion</Template>
  <TotalTime>224</TotalTime>
  <Words>3676</Words>
  <Application>Microsoft Office PowerPoint</Application>
  <PresentationFormat>Произвольный</PresentationFormat>
  <Paragraphs>495</Paragraphs>
  <Slides>44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44</vt:i4>
      </vt:variant>
    </vt:vector>
  </HeadingPairs>
  <TitlesOfParts>
    <vt:vector size="45" baseType="lpstr">
      <vt:lpstr>Ион</vt:lpstr>
      <vt:lpstr>Мастер-класс: «Внеурочная деятельность в обучении учащихся по предмету «иностранный язык»  в общеобразовательной школе  согласно Федеральному базисному учебному плану  для общеобразовательных школ Российской Федерации» </vt:lpstr>
      <vt:lpstr>Слайд 2</vt:lpstr>
      <vt:lpstr>Слайд 3</vt:lpstr>
      <vt:lpstr>Слайд 4</vt:lpstr>
      <vt:lpstr>Слайд 5</vt:lpstr>
      <vt:lpstr>Слайд 6</vt:lpstr>
      <vt:lpstr>Цели внеурочной деятельности </vt:lpstr>
      <vt:lpstr>Принципы внеурочной деятельности </vt:lpstr>
      <vt:lpstr>Этапы внеурочной деятельности </vt:lpstr>
      <vt:lpstr>Виды внеурочной деятельности </vt:lpstr>
      <vt:lpstr>Формы внеурочной деятельности по английскому языку </vt:lpstr>
      <vt:lpstr>Современные образовательные технологии в преподавании иностранного языка</vt:lpstr>
      <vt:lpstr>Технология развития критического мышления</vt:lpstr>
      <vt:lpstr>Технология исследования</vt:lpstr>
      <vt:lpstr>Использование элементов интенсивного обучения</vt:lpstr>
      <vt:lpstr>«Языковой портфель»</vt:lpstr>
      <vt:lpstr>Информационно-коммуникативные технологии </vt:lpstr>
      <vt:lpstr>Интерактивный подход</vt:lpstr>
      <vt:lpstr>Организация внеурочная деятельности в рамках  МАОУ «СОШ №2 с УИОП г. Улан-Удэ </vt:lpstr>
      <vt:lpstr>Цель программы</vt:lpstr>
      <vt:lpstr>Задачи программы</vt:lpstr>
      <vt:lpstr>Слайд 22</vt:lpstr>
      <vt:lpstr>Научно-исследовательская работа по предмету: «Коммуникативная направленность в обучении английскому языку с элементами проектной методики. Волшебный Мир Театра» </vt:lpstr>
      <vt:lpstr>Слайд 24</vt:lpstr>
      <vt:lpstr>Слайд 25</vt:lpstr>
      <vt:lpstr>Принципы внеурочной деятельности</vt:lpstr>
      <vt:lpstr>Слайд 27</vt:lpstr>
      <vt:lpstr>Слайд 28</vt:lpstr>
      <vt:lpstr>Этапы работы над спектаклем </vt:lpstr>
      <vt:lpstr>Слайд 30</vt:lpstr>
      <vt:lpstr>Анализ спектакля «Pinocchio»</vt:lpstr>
      <vt:lpstr>Итоги творческой деятельности  « Волшебного мира театра »</vt:lpstr>
      <vt:lpstr>Слайд 33</vt:lpstr>
      <vt:lpstr>Слайд 34</vt:lpstr>
      <vt:lpstr>Слайд 35</vt:lpstr>
      <vt:lpstr>Слайд 36</vt:lpstr>
      <vt:lpstr>Слайд 37</vt:lpstr>
      <vt:lpstr>Слайд 38</vt:lpstr>
      <vt:lpstr>Слайд 39</vt:lpstr>
      <vt:lpstr>Слайд 40</vt:lpstr>
      <vt:lpstr>Слайд 41</vt:lpstr>
      <vt:lpstr>Слайд 42</vt:lpstr>
      <vt:lpstr>Слайд 43</vt:lpstr>
      <vt:lpstr>  Every man for himself,                                              and God for us all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Внеурочная деятельность в обучении учащихся по предмету «иностранный язык»  в общеобразовательной школе  согласно Федеральному базисному учебному плану  для общеобразовательных школ Российской Федерации</dc:title>
  <dc:creator>Пользователь Windows</dc:creator>
  <cp:lastModifiedBy>User</cp:lastModifiedBy>
  <cp:revision>28</cp:revision>
  <dcterms:created xsi:type="dcterms:W3CDTF">2017-10-12T09:45:21Z</dcterms:created>
  <dcterms:modified xsi:type="dcterms:W3CDTF">2018-11-10T09:24:37Z</dcterms:modified>
</cp:coreProperties>
</file>