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272" r:id="rId2"/>
    <p:sldId id="273" r:id="rId3"/>
    <p:sldId id="284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6" r:id="rId15"/>
    <p:sldId id="285" r:id="rId16"/>
  </p:sldIdLst>
  <p:sldSz cx="12192000" cy="6858000"/>
  <p:notesSz cx="6797675" cy="9928225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20C13-2514-4D9C-8D4B-A10DA4FFD5A1}" type="datetime1">
              <a:rPr lang="ru-RU" smtClean="0"/>
              <a:t>07.05.2018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CC122-5347-4C75-98DE-0F72C4F2551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061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67CA5-ECF1-43FF-A31E-6BD9B21B57BB}" type="datetime1">
              <a:rPr lang="ru-RU" smtClean="0"/>
              <a:pPr/>
              <a:t>07.05.2018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93B0CF2-7F87-4E02-A248-870047730F99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625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580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726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784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76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00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39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6208894"/>
            <a:ext cx="12192000" cy="649106"/>
            <a:chOff x="0" y="6208894"/>
            <a:chExt cx="12192000" cy="64910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Прямая соединительная линия 4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rtlCol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 rtlCol="0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kumimoji="0" lang="ru-RU" noProof="0" dirty="0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042E67-0227-4BC3-82B0-5759BC2EE067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ADCC9AE-B7F3-45CB-BB2E-3222B2AEBBC3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 rtlCol="0"/>
          <a:lstStyle/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E58623-7ACF-43A9-B9A8-787CA2B0B620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DEFBE7-4C1B-4778-8B46-649E4193A0B2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rtlCol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rtlCol="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CCFD91-7790-4468-A129-07AFFDDBA1C7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 rtlCol="0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 rtlCol="0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E41293-93E0-46D4-A151-C6BFE1D839E4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rtlCol="0" anchor="b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rtlCol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rtlCol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791C00-DC62-4142-9F6D-DA1C45AB977D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rtlCol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395BA2-92C5-4296-B336-F8334E18CE48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DBA5C4-3A0B-44F2-A553-77BCC15D81C0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rtlCol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 rtlCol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 rtlCol="0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601DC2-C9FF-4CCB-9CA8-59247185429A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о скругленным и усеч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rtlCol="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rtlCol="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00A0FC-F56C-4772-9C86-2C39F56A45E8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marL="0" algn="l" rtl="0" eaLnBrk="1" latinLnBrk="0" hangingPunct="1"/>
            <a:endParaRPr kumimoji="0" lang="ru-RU" sz="18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marL="0" algn="l" rtl="0" eaLnBrk="1" latinLnBrk="0" hangingPunct="1"/>
            <a:endParaRPr kumimoji="0" lang="ru-RU" sz="18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-29028" y="-7144"/>
            <a:ext cx="12240731" cy="6879658"/>
            <a:chOff x="0" y="-21658"/>
            <a:chExt cx="12240731" cy="6879658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grpSp>
          <p:nvGrpSpPr>
            <p:cNvPr id="27" name="Группа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Полилиния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rtlCol="0" anchor="t" compatLnSpc="1"/>
              <a:lstStyle/>
              <a:p>
                <a:pPr marL="0" algn="l" rtl="0" eaLnBrk="1" latinLnBrk="0" hangingPunct="1"/>
                <a:endParaRPr kumimoji="0" lang="ru-RU" sz="18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Полилиния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rtlCol="0" anchor="t" compatLnSpc="1"/>
              <a:lstStyle/>
              <a:p>
                <a:pPr marL="0" algn="l" rtl="0" eaLnBrk="1" latinLnBrk="0" hangingPunct="1"/>
                <a:endParaRPr kumimoji="0" lang="ru-RU" sz="18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Полилиния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rtlCol="0" anchor="t" compatLnSpc="1"/>
                <a:lstStyle/>
                <a:p>
                  <a:pPr rtl="0"/>
                  <a:endParaRPr kumimoji="0" lang="ru-RU" sz="1800" noProof="0" dirty="0"/>
                </a:p>
              </p:txBody>
            </p:sp>
            <p:sp>
              <p:nvSpPr>
                <p:cNvPr id="33" name="Полилиния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rtlCol="0" anchor="t" compatLnSpc="1"/>
                <a:lstStyle/>
                <a:p>
                  <a:pPr rtl="0"/>
                  <a:endParaRPr kumimoji="0" lang="ru-RU" sz="1800" noProof="0" dirty="0"/>
                </a:p>
              </p:txBody>
            </p:sp>
          </p:grpSp>
        </p:grpSp>
      </p:grp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 eaLnBrk="1" latinLnBrk="0" hangingPunct="1"/>
            <a:r>
              <a:rPr lang="ru-RU" noProof="0" dirty="0" smtClean="0"/>
              <a:t>Образец текста</a:t>
            </a:r>
          </a:p>
          <a:p>
            <a:pPr lvl="1" rtl="0" eaLnBrk="1" latinLnBrk="0" hangingPunct="1"/>
            <a:r>
              <a:rPr lang="ru-RU" noProof="0" dirty="0" smtClean="0"/>
              <a:t>Второй уровень</a:t>
            </a:r>
          </a:p>
          <a:p>
            <a:pPr lvl="2" rtl="0" eaLnBrk="1" latinLnBrk="0" hangingPunct="1"/>
            <a:r>
              <a:rPr lang="ru-RU" noProof="0" dirty="0" smtClean="0"/>
              <a:t>Третий уровень</a:t>
            </a:r>
          </a:p>
          <a:p>
            <a:pPr lvl="3" rtl="0" eaLnBrk="1" latinLnBrk="0" hangingPunct="1"/>
            <a:r>
              <a:rPr lang="ru-RU" noProof="0" dirty="0" smtClean="0"/>
              <a:t>Четвертый уровень</a:t>
            </a:r>
          </a:p>
          <a:p>
            <a:pPr lvl="4" rtl="0" eaLnBrk="1" latinLnBrk="0" hangingPunct="1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pPr rtl="0"/>
            <a:fld id="{E2826595-62FB-4CCD-B121-F144066977C5}" type="datetime1">
              <a:rPr lang="ru-RU" noProof="0" smtClean="0"/>
              <a:t>07.05.2018</a:t>
            </a:fld>
            <a:endParaRPr lang="ru-RU" noProof="0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>
            <a:lumMod val="50000"/>
          </a:schemeClr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>
            <a:lumMod val="75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>
            <a:lumMod val="50000"/>
          </a:schemeClr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0" algn="l" rtl="0" eaLnBrk="1" latinLnBrk="0" hangingPunct="1">
        <a:spcBef>
          <a:spcPct val="20000"/>
        </a:spcBef>
        <a:buClr>
          <a:schemeClr val="tx2"/>
        </a:buClr>
        <a:buFontTx/>
        <a:buNone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57381196&amp;sub=0" TargetMode="External"/><Relationship Id="rId2" Type="http://schemas.openxmlformats.org/officeDocument/2006/relationships/hyperlink" Target="http://mobileonline.garant.ru/document?id=57381198&amp;sub=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bileonline.garant.ru/document?id=71413730&amp;sub=1007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mobileonline.garant.ru/document?id=71413730&amp;sub=100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57105257&amp;sub=0" TargetMode="External"/><Relationship Id="rId2" Type="http://schemas.openxmlformats.org/officeDocument/2006/relationships/hyperlink" Target="http://mobileonline.garant.ru/document?id=71451688&amp;sub=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71413730&amp;sub=1019" TargetMode="External"/><Relationship Id="rId2" Type="http://schemas.openxmlformats.org/officeDocument/2006/relationships/hyperlink" Target="http://mobileonline.garant.ru/document?id=12025268&amp;sub=2091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bileonline.garant.ru/document?id=71413730&amp;sub=100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12025268&amp;sub=20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obileonline.garant.ru/document?id=12058141&amp;sub=0" TargetMode="External"/><Relationship Id="rId5" Type="http://schemas.openxmlformats.org/officeDocument/2006/relationships/hyperlink" Target="http://mobileonline.garant.ru/document?id=12025268&amp;sub=2120230" TargetMode="External"/><Relationship Id="rId4" Type="http://schemas.openxmlformats.org/officeDocument/2006/relationships/hyperlink" Target="http://mobileonline.garant.ru/document?id=70452680&amp;sub=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71413730&amp;sub=100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bileonline.garant.ru/document?id=71413730&amp;sub=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71413730&amp;sub=100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71413730&amp;sub=100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bileonline.garant.ru/document?id=71413730&amp;sub=100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71413730&amp;sub=100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obileonline.garant.ru/document?id=57381198&amp;sub=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mobileonline.garant.ru/document?id=71413730&amp;sub=1600" TargetMode="External"/><Relationship Id="rId3" Type="http://schemas.openxmlformats.org/officeDocument/2006/relationships/hyperlink" Target="http://mobileonline.garant.ru/document?id=71413730&amp;sub=1008" TargetMode="External"/><Relationship Id="rId7" Type="http://schemas.openxmlformats.org/officeDocument/2006/relationships/hyperlink" Target="http://mobileonline.garant.ru/document?id=71413730&amp;sub=1500" TargetMode="External"/><Relationship Id="rId12" Type="http://schemas.openxmlformats.org/officeDocument/2006/relationships/hyperlink" Target="http://mobileonline.garant.ru/document?id=71413730&amp;sub=1000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obileonline.garant.ru/document?id=71413730&amp;sub=1400" TargetMode="External"/><Relationship Id="rId11" Type="http://schemas.openxmlformats.org/officeDocument/2006/relationships/hyperlink" Target="http://mobileonline.garant.ru/document?id=71413730&amp;sub=1900" TargetMode="External"/><Relationship Id="rId5" Type="http://schemas.openxmlformats.org/officeDocument/2006/relationships/hyperlink" Target="http://mobileonline.garant.ru/document?id=71413730&amp;sub=1300" TargetMode="External"/><Relationship Id="rId10" Type="http://schemas.openxmlformats.org/officeDocument/2006/relationships/hyperlink" Target="http://mobileonline.garant.ru/document?id=71413730&amp;sub=1800" TargetMode="External"/><Relationship Id="rId4" Type="http://schemas.openxmlformats.org/officeDocument/2006/relationships/hyperlink" Target="http://mobileonline.garant.ru/document?id=71413730&amp;sub=1200" TargetMode="External"/><Relationship Id="rId9" Type="http://schemas.openxmlformats.org/officeDocument/2006/relationships/hyperlink" Target="http://mobileonline.garant.ru/document?id=71413730&amp;sub=17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Система управления охраной труда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 err="1" smtClean="0"/>
              <a:t>Протвинев</a:t>
            </a:r>
            <a:r>
              <a:rPr lang="ru-RU" dirty="0" smtClean="0"/>
              <a:t> Е.Г.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Утверждение Положения о СУОТ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hlinkClick r:id="rId2"/>
              </a:rPr>
              <a:t>Положение</a:t>
            </a:r>
            <a:r>
              <a:rPr lang="ru-RU" dirty="0"/>
              <a:t> о внедрении СУОТ в организации утверждается </a:t>
            </a:r>
            <a:r>
              <a:rPr lang="ru-RU" dirty="0">
                <a:hlinkClick r:id="rId3"/>
              </a:rPr>
              <a:t>приказом</a:t>
            </a:r>
            <a:r>
              <a:rPr lang="ru-RU" dirty="0"/>
              <a:t> работодателя с учетом мнения работников и (или) уполномоченных ими представительных органов (при наличии) (</a:t>
            </a:r>
            <a:r>
              <a:rPr lang="ru-RU" dirty="0">
                <a:hlinkClick r:id="rId4"/>
              </a:rPr>
              <a:t>п. 7</a:t>
            </a:r>
            <a:r>
              <a:rPr lang="ru-RU" dirty="0"/>
              <a:t> Типового положения </a:t>
            </a:r>
            <a:r>
              <a:rPr lang="ru-RU" dirty="0" smtClean="0"/>
              <a:t>)</a:t>
            </a:r>
          </a:p>
          <a:p>
            <a:r>
              <a:rPr lang="ru-RU" dirty="0" smtClean="0"/>
              <a:t>Ключевой момент или «ядро» СУОТ, без которого она безжизненна – распределение обязанностей в сфере охраны труда между должностными лицами работодателя</a:t>
            </a:r>
          </a:p>
          <a:p>
            <a:r>
              <a:rPr lang="ru-RU" dirty="0" smtClean="0"/>
              <a:t>Обязанности по охране труда должны быть прописаны в Положении о СУОТ для всех работников от руководителя образовательной организации (школа, детский сад, техникум или вуз) до сторожа или лаборанта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17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Быть или не быть Положению?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Изменения в ТК РФ, обязывающие работодателя обеспечить создание и функционирование СУОТ, вступили в силу с 1 января 2014 года, а </a:t>
            </a:r>
            <a:r>
              <a:rPr lang="ru-RU" dirty="0">
                <a:hlinkClick r:id="rId2"/>
              </a:rPr>
              <a:t>Типовое положение</a:t>
            </a:r>
            <a:r>
              <a:rPr lang="ru-RU" dirty="0"/>
              <a:t> о СУОТ утверждено приказом Минтруда России, который начал действовать с 28 октября 2016 года. В этом промежутке многие работодатели разработали и утвердили свои локальные акты по вопросам охраны труда, в связи с чем у многих возникает вопрос: нужно ли приводить в соответствие с новыми требованиями свои внутренние документы, принятые до этой даты? </a:t>
            </a:r>
          </a:p>
        </p:txBody>
      </p:sp>
    </p:spTree>
    <p:extLst>
      <p:ext uri="{BB962C8B-B14F-4D97-AF65-F5344CB8AC3E}">
        <p14:creationId xmlns:p14="http://schemas.microsoft.com/office/powerpoint/2010/main" val="61717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Управление процессом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Минтруд России в своем </a:t>
            </a:r>
            <a:r>
              <a:rPr lang="ru-RU" b="1" dirty="0">
                <a:hlinkClick r:id="rId2"/>
              </a:rPr>
              <a:t>письме</a:t>
            </a:r>
            <a:r>
              <a:rPr lang="ru-RU" b="1" dirty="0"/>
              <a:t> от 31.10.2016 N 15-1/10/В-8028 указал, что утверждение Типового положения не влечет за собой необходимость переработки ранее разработанных и применяемых работодателями положений о системе управления охраной труда, обеспечивающих соблюдение </a:t>
            </a:r>
            <a:r>
              <a:rPr lang="ru-RU" b="1" dirty="0" smtClean="0"/>
              <a:t>государственных </a:t>
            </a:r>
            <a:r>
              <a:rPr lang="ru-RU" b="1" dirty="0"/>
              <a:t>нормативных требований охраны труда</a:t>
            </a:r>
            <a:r>
              <a:rPr lang="ru-RU" b="1" dirty="0" smtClean="0"/>
              <a:t>.</a:t>
            </a:r>
            <a:r>
              <a:rPr lang="ru-RU" dirty="0"/>
              <a:t> </a:t>
            </a:r>
            <a:r>
              <a:rPr lang="ru-RU" b="1" dirty="0" err="1"/>
              <a:t>Роструд</a:t>
            </a:r>
            <a:r>
              <a:rPr lang="ru-RU" b="1" dirty="0"/>
              <a:t>,</a:t>
            </a:r>
            <a:r>
              <a:rPr lang="ru-RU" dirty="0"/>
              <a:t> в свою очередь, </a:t>
            </a:r>
            <a:r>
              <a:rPr lang="ru-RU" dirty="0">
                <a:hlinkClick r:id="rId3"/>
              </a:rPr>
              <a:t>сообщил</a:t>
            </a:r>
            <a:r>
              <a:rPr lang="ru-RU" dirty="0"/>
              <a:t>, что Типовое положение о системе управления охраной труда разработано для помощи работодателю в организации на предприятии СУОТ, и </a:t>
            </a:r>
            <a:r>
              <a:rPr lang="ru-RU" b="1" dirty="0"/>
              <a:t>разработка положения о СУОТ является обязательной для </a:t>
            </a:r>
            <a:r>
              <a:rPr lang="ru-RU" b="1" dirty="0" smtClean="0"/>
              <a:t>работодателя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6280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200" y="577088"/>
            <a:ext cx="10972800" cy="1143000"/>
          </a:xfrm>
        </p:spPr>
        <p:txBody>
          <a:bodyPr/>
          <a:lstStyle/>
          <a:p>
            <a:r>
              <a:rPr lang="ru-RU" dirty="0" smtClean="0"/>
              <a:t>Наказание за неответственность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Отсутствие у работодателя положения о СУОТ может рассматриваться как основание для привлечения его к административной ответственности за нарушение государственных нормативных требований охраны труда, а работодатель сам определяет порядок разработки, согласования, утверждения и пересмотра документов СУОТ, сроки их </a:t>
            </a:r>
            <a:r>
              <a:rPr lang="ru-RU" b="1" dirty="0" smtClean="0"/>
              <a:t>хранения</a:t>
            </a:r>
          </a:p>
          <a:p>
            <a:r>
              <a:rPr lang="ru-RU" b="1" dirty="0" smtClean="0"/>
              <a:t>Согласно статье 5.27.1 Кодекса Российской Федерации об административных правонарушениях (КоАП РФ) нарушение государственных нормативных требований охраны труда, содержащихся в федеральных законах и иных нормативных правовых актах Российской Федерации, влечёт предупреждение или наложение административного штрафа на должностных лиц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06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/>
              <a:t>                </a:t>
            </a:r>
            <a:r>
              <a:rPr lang="ru-RU" sz="48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 накажут</a:t>
            </a:r>
            <a:r>
              <a:rPr lang="ru-RU" sz="4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 сожалению, законодательством не установлено, в какой именно срок </a:t>
            </a:r>
            <a:r>
              <a:rPr lang="ru-RU" dirty="0" smtClean="0"/>
              <a:t>каждая организация должна </a:t>
            </a:r>
            <a:r>
              <a:rPr lang="ru-RU" dirty="0"/>
              <a:t>выполнить обязанность по созданию своей </a:t>
            </a:r>
            <a:r>
              <a:rPr lang="ru-RU" b="1" dirty="0"/>
              <a:t>системы управления охраной труда</a:t>
            </a:r>
            <a:r>
              <a:rPr lang="ru-RU" dirty="0"/>
              <a:t>. Однако трудовые инспекторы обязательно проверяют:</a:t>
            </a:r>
          </a:p>
          <a:p>
            <a:pPr marL="0" lvl="0" indent="0">
              <a:buNone/>
            </a:pPr>
            <a:r>
              <a:rPr lang="ru-RU" dirty="0" smtClean="0"/>
              <a:t>      1.Есть </a:t>
            </a:r>
            <a:r>
              <a:rPr lang="ru-RU" dirty="0"/>
              <a:t>ли подобная внутренняя документация;</a:t>
            </a:r>
          </a:p>
          <a:p>
            <a:pPr marL="0" lvl="0" indent="0">
              <a:buNone/>
            </a:pPr>
            <a:r>
              <a:rPr lang="ru-RU" dirty="0" smtClean="0"/>
              <a:t>      2.Насколько </a:t>
            </a:r>
            <a:r>
              <a:rPr lang="ru-RU" dirty="0"/>
              <a:t>она адекватна или сделана «для галочки».</a:t>
            </a:r>
          </a:p>
          <a:p>
            <a:r>
              <a:rPr lang="ru-RU" dirty="0"/>
              <a:t>Не забывайте, что отсутствие </a:t>
            </a:r>
            <a:r>
              <a:rPr lang="ru-RU" b="1" dirty="0"/>
              <a:t>СУОТ</a:t>
            </a:r>
            <a:r>
              <a:rPr lang="ru-RU" dirty="0"/>
              <a:t> подпадает под первую и пятую </a:t>
            </a:r>
            <a:r>
              <a:rPr lang="ru-RU" dirty="0" smtClean="0"/>
              <a:t>части </a:t>
            </a:r>
            <a:r>
              <a:rPr lang="ru-RU" dirty="0"/>
              <a:t>статьи 5.27.1 КоАП РФ. А штраф здесь может достигать </a:t>
            </a:r>
            <a:r>
              <a:rPr lang="ru-RU" dirty="0" smtClean="0"/>
              <a:t>от 50 000 до </a:t>
            </a:r>
            <a:r>
              <a:rPr lang="ru-RU" dirty="0" smtClean="0"/>
              <a:t>200 </a:t>
            </a:r>
            <a:r>
              <a:rPr lang="ru-RU" dirty="0"/>
              <a:t>000 рублей или приостановку </a:t>
            </a:r>
            <a:r>
              <a:rPr lang="ru-RU" dirty="0" smtClean="0"/>
              <a:t>деятельности.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62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Примечание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Если численность работников у работодателя составляет менее 15 человек, структура СУОТ может быть упрощенной, однако работодатель должен выполнить ряд условий:</a:t>
            </a:r>
          </a:p>
          <a:p>
            <a:r>
              <a:rPr lang="ru-RU" dirty="0"/>
              <a:t>1) </a:t>
            </a:r>
            <a:r>
              <a:rPr lang="ru-RU" dirty="0">
                <a:hlinkClick r:id="rId2"/>
              </a:rPr>
              <a:t>соблюдать государственные нормативные требования охраны труда</a:t>
            </a:r>
            <a:r>
              <a:rPr lang="ru-RU" dirty="0"/>
              <a:t>;</a:t>
            </a:r>
          </a:p>
          <a:p>
            <a:r>
              <a:rPr lang="ru-RU" dirty="0"/>
              <a:t>2) </a:t>
            </a:r>
            <a:r>
              <a:rPr lang="ru-RU" dirty="0">
                <a:hlinkClick r:id="rId3"/>
              </a:rPr>
              <a:t>сократить уровни управления</a:t>
            </a:r>
            <a:r>
              <a:rPr lang="ru-RU" dirty="0"/>
              <a:t> между работником и работодателем с установлением для оставшихся уровней обязанностей в сфере охраны труда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Кроме </a:t>
            </a:r>
            <a:r>
              <a:rPr lang="ru-RU" dirty="0"/>
              <a:t>того, работодатель разрабатывает и утверждает политику в области охраны труда, которая является публичной документированной декларацией о намерении и гарантированном выполнении им обязанностей по соблюдению государственных нормативных требований охраны труда и добровольно принятых на себя обязательств (</a:t>
            </a:r>
            <a:r>
              <a:rPr lang="ru-RU" dirty="0">
                <a:hlinkClick r:id="rId4"/>
              </a:rPr>
              <a:t>п. 9</a:t>
            </a:r>
            <a:r>
              <a:rPr lang="ru-RU" dirty="0"/>
              <a:t> Типового положения)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01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5000" y="736600"/>
            <a:ext cx="10947400" cy="1110488"/>
          </a:xfrm>
        </p:spPr>
        <p:txBody>
          <a:bodyPr rtlCol="0">
            <a:normAutofit fontScale="90000"/>
          </a:bodyPr>
          <a:lstStyle/>
          <a:p>
            <a:r>
              <a:rPr lang="ru-RU" dirty="0"/>
              <a:t>О</a:t>
            </a:r>
            <a:r>
              <a:rPr lang="ru-RU" dirty="0" smtClean="0"/>
              <a:t> системе </a:t>
            </a:r>
            <a:r>
              <a:rPr lang="ru-RU" dirty="0"/>
              <a:t>управления охраной </a:t>
            </a:r>
            <a:r>
              <a:rPr lang="ru-RU" dirty="0" smtClean="0"/>
              <a:t>труда</a:t>
            </a:r>
            <a:endParaRPr lang="ru-RU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r>
              <a:rPr lang="ru-RU" dirty="0"/>
              <a:t>Понятие "система управления охраной труда" (далее - СУОТ) было введено в </a:t>
            </a:r>
            <a:r>
              <a:rPr lang="ru-RU" dirty="0">
                <a:hlinkClick r:id="rId3"/>
              </a:rPr>
              <a:t>ст. 209</a:t>
            </a:r>
            <a:r>
              <a:rPr lang="ru-RU" dirty="0"/>
              <a:t> ТК РФ </a:t>
            </a:r>
            <a:r>
              <a:rPr lang="ru-RU" dirty="0">
                <a:hlinkClick r:id="rId4"/>
              </a:rPr>
              <a:t>Федеральным законом</a:t>
            </a:r>
            <a:r>
              <a:rPr lang="ru-RU" dirty="0"/>
              <a:t> от 28.12.2013 N 421-ФЗ, а с 1 января 2014 года работодатель обязан обеспечить создание и функционирование этой системы (</a:t>
            </a:r>
            <a:r>
              <a:rPr lang="ru-RU" dirty="0" err="1">
                <a:hlinkClick r:id="rId5"/>
              </a:rPr>
              <a:t>абз</a:t>
            </a:r>
            <a:r>
              <a:rPr lang="ru-RU" dirty="0">
                <a:hlinkClick r:id="rId5"/>
              </a:rPr>
              <a:t>. 3 ч. 2 ст. 212</a:t>
            </a:r>
            <a:r>
              <a:rPr lang="ru-RU" dirty="0"/>
              <a:t> ТК РФ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Система управления охраной труда - комплекс взаимосвязанных и взаимодействующих между собой элементов, устанавливающих политику и цели в области охраны труда у конкретного работодателя и процедуры по достижению этих </a:t>
            </a:r>
            <a:r>
              <a:rPr lang="ru-RU" dirty="0" smtClean="0"/>
              <a:t>целей</a:t>
            </a:r>
            <a:endParaRPr lang="ru-RU" dirty="0"/>
          </a:p>
          <a:p>
            <a:r>
              <a:rPr lang="ru-RU" dirty="0"/>
              <a:t>Основные положения о СУОТ содержатся в Межгосударственном стандарте </a:t>
            </a:r>
            <a:r>
              <a:rPr lang="ru-RU" dirty="0">
                <a:hlinkClick r:id="rId6"/>
              </a:rPr>
              <a:t>ГОСТ 12.0.230-2007</a:t>
            </a:r>
            <a:r>
              <a:rPr lang="ru-RU" dirty="0"/>
              <a:t> "ССБТ. Системы управления охраной труда. Общие требования"</a:t>
            </a:r>
          </a:p>
        </p:txBody>
      </p:sp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Ответственность работодателя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212 статье Трудового кодекса Российской Федерации указывается, что работодатель обязан обеспечить создание и функционирование системы управления охраной труда (СУОТ)</a:t>
            </a:r>
          </a:p>
          <a:p>
            <a:endParaRPr lang="ru-RU" dirty="0"/>
          </a:p>
          <a:p>
            <a:r>
              <a:rPr lang="ru-RU" dirty="0" smtClean="0"/>
              <a:t>Данное требование касается любой организации, будь то промышленное предприятие или учреждение (организация) бюджетной сферы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44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Обеспечение создания СУОТ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ru-RU" dirty="0" smtClean="0"/>
              <a:t>В </a:t>
            </a:r>
            <a:r>
              <a:rPr lang="ru-RU" dirty="0"/>
              <a:t>целях оказания содействия работодателям при создании и обеспечении функционирования СУОТ Минтрудом России было разработано </a:t>
            </a:r>
            <a:r>
              <a:rPr lang="ru-RU" dirty="0">
                <a:hlinkClick r:id="rId3"/>
              </a:rPr>
              <a:t>Типовое положение</a:t>
            </a:r>
            <a:r>
              <a:rPr lang="ru-RU" dirty="0"/>
              <a:t> (далее - Типовое положение) о системе управления охраной труда (</a:t>
            </a:r>
            <a:r>
              <a:rPr lang="ru-RU" dirty="0">
                <a:hlinkClick r:id="rId4"/>
              </a:rPr>
              <a:t>приказ</a:t>
            </a:r>
            <a:r>
              <a:rPr lang="ru-RU" dirty="0"/>
              <a:t> Минтруда России от 19.08.2016 N 438н), которое зарегистрировано в Минюсте РФ и является фактически обязательным для исполнения при внедрении СУОТ в </a:t>
            </a:r>
            <a:r>
              <a:rPr lang="ru-RU" dirty="0" smtClean="0"/>
              <a:t>организации</a:t>
            </a:r>
            <a:endParaRPr lang="ru-RU" dirty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5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Соблюдение требований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оздание </a:t>
            </a:r>
            <a:r>
              <a:rPr lang="ru-RU" dirty="0"/>
              <a:t>и обеспечение функционирования СУОТ осуществляется работодателем посредством </a:t>
            </a:r>
            <a:r>
              <a:rPr lang="ru-RU" b="1" dirty="0"/>
              <a:t>соблюдения государственных нормативных требований охраны труда с учетом специфики своей деятельности, достижений современной науки и наилучшей практики, принятых на себя обязательств </a:t>
            </a:r>
            <a:r>
              <a:rPr lang="ru-RU" dirty="0"/>
              <a:t>и на основе международных, межгосударственных и национальных стандартов, руководств, а также рекомендаций Международной организации труда по СУОТ и безопасности производства (</a:t>
            </a:r>
            <a:r>
              <a:rPr lang="ru-RU" dirty="0">
                <a:hlinkClick r:id="rId3"/>
              </a:rPr>
              <a:t>п. 2</a:t>
            </a:r>
            <a:r>
              <a:rPr lang="ru-RU" dirty="0"/>
              <a:t> Типового положения).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Правила применения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ru-RU" dirty="0"/>
              <a:t>Действие СУОТ распространяется на всей территории, во всех зданиях и сооружениях работодателя, а требования СУОТ обязательны для всех работников, работающих у работодателя, и являются обязательными для всех лиц, находящихся на территории, в зданиях и сооружениях работодателя (</a:t>
            </a:r>
            <a:r>
              <a:rPr lang="ru-RU" dirty="0">
                <a:hlinkClick r:id="rId3"/>
              </a:rPr>
              <a:t>п. 5</a:t>
            </a:r>
            <a:r>
              <a:rPr lang="ru-RU" dirty="0"/>
              <a:t>, </a:t>
            </a:r>
            <a:r>
              <a:rPr lang="ru-RU" dirty="0">
                <a:hlinkClick r:id="rId4"/>
              </a:rPr>
              <a:t>п. 6</a:t>
            </a:r>
            <a:r>
              <a:rPr lang="ru-RU" dirty="0"/>
              <a:t> Типового положения).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dirty="0" smtClean="0"/>
              <a:t>Структура СУОТ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895600" y="2964085"/>
          <a:ext cx="6400800" cy="2331593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3615720814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491181024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val="2513593458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542802418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932424382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СУОТ представляет собой единство (</a:t>
                      </a:r>
                      <a:r>
                        <a:rPr lang="ru-RU" sz="1300" u="none" strike="noStrike">
                          <a:effectLst/>
                          <a:hlinkClick r:id="rId3"/>
                        </a:rPr>
                        <a:t>п. 4</a:t>
                      </a:r>
                      <a:r>
                        <a:rPr lang="ru-RU" sz="1300">
                          <a:effectLst/>
                        </a:rPr>
                        <a:t> Типового положения):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6122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77194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организационных структур управления работодателя с фиксированными обязанностями его должностных лиц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процедур и порядков функционирования СУОТ, включая планирование и реализацию мероприятий по улучшению условий и организации работ по охране труда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устанавливающей (локальные нормативные акты работодателя) и фиксирующей (журналы, акты, записи) документации</a:t>
                      </a:r>
                      <a:endParaRPr lang="ru-RU" sz="13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6633062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963863"/>
            <a:ext cx="1333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963863"/>
            <a:ext cx="1333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963863"/>
            <a:ext cx="1333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45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Положение о СУОТ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ru-RU" dirty="0"/>
              <a:t>Основой организации и функционирования системы управления охраной труда является </a:t>
            </a:r>
            <a:r>
              <a:rPr lang="ru-RU" dirty="0">
                <a:solidFill>
                  <a:schemeClr val="accent2"/>
                </a:solidFill>
              </a:rPr>
              <a:t>П</a:t>
            </a:r>
            <a:r>
              <a:rPr lang="ru-RU" dirty="0" smtClean="0">
                <a:solidFill>
                  <a:schemeClr val="accent2"/>
                </a:solidFill>
                <a:hlinkClick r:id="rId3"/>
              </a:rPr>
              <a:t>оложение </a:t>
            </a:r>
            <a:r>
              <a:rPr lang="ru-RU" dirty="0">
                <a:solidFill>
                  <a:schemeClr val="accent2"/>
                </a:solidFill>
                <a:hlinkClick r:id="rId3"/>
              </a:rPr>
              <a:t>о СУОТ</a:t>
            </a:r>
            <a:r>
              <a:rPr lang="ru-RU" dirty="0"/>
              <a:t>, разрабатываемое работодателем самостоятельно или с привлечением сторонних организаций и </a:t>
            </a:r>
            <a:r>
              <a:rPr lang="ru-RU" dirty="0" smtClean="0"/>
              <a:t>специалистов</a:t>
            </a:r>
            <a:endParaRPr lang="ru-RU" dirty="0"/>
          </a:p>
          <a:p>
            <a:pPr rtl="0"/>
            <a:r>
              <a:rPr lang="ru-RU" dirty="0" smtClean="0"/>
              <a:t>Необходимо при определении формы, содержания и структуры Положения о СУОТ учесть тип образовательной организации и специфику её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8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 </a:t>
            </a:r>
            <a:r>
              <a:rPr lang="ru-RU" dirty="0"/>
              <a:t>Р</a:t>
            </a:r>
            <a:r>
              <a:rPr lang="ru-RU" dirty="0" smtClean="0"/>
              <a:t>азделы Положения о СУОТ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244726" y="1847374"/>
          <a:ext cx="5702548" cy="4565015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851274">
                  <a:extLst>
                    <a:ext uri="{9D8B030D-6E8A-4147-A177-3AD203B41FA5}">
                      <a16:colId xmlns:a16="http://schemas.microsoft.com/office/drawing/2014/main" val="1281471391"/>
                    </a:ext>
                  </a:extLst>
                </a:gridCol>
                <a:gridCol w="2851274">
                  <a:extLst>
                    <a:ext uri="{9D8B030D-6E8A-4147-A177-3AD203B41FA5}">
                      <a16:colId xmlns:a16="http://schemas.microsoft.com/office/drawing/2014/main" val="1535950439"/>
                    </a:ext>
                  </a:extLst>
                </a:gridCol>
              </a:tblGrid>
              <a:tr h="12541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Разделы положения о СОУТ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2677221107"/>
                  </a:ext>
                </a:extLst>
              </a:tr>
              <a:tr h="125412">
                <a:tc rowSpan="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Положение о СУОТ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включает в себя следующие разделы с учетом специфики деятельности работодателя (</a:t>
                      </a:r>
                      <a:r>
                        <a:rPr lang="ru-RU" sz="800" u="none" strike="noStrike">
                          <a:effectLst/>
                          <a:hlinkClick r:id="rId3"/>
                        </a:rPr>
                        <a:t>п. 8 </a:t>
                      </a:r>
                      <a:r>
                        <a:rPr lang="ru-RU" sz="800">
                          <a:effectLst/>
                        </a:rPr>
                        <a:t>Типового положения):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>
                          <a:effectLst/>
                          <a:hlinkClick r:id="rId4"/>
                        </a:rPr>
                        <a:t>политика</a:t>
                      </a:r>
                      <a:r>
                        <a:rPr lang="ru-RU" sz="800">
                          <a:effectLst/>
                        </a:rPr>
                        <a:t> работодателя в области охраны труда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303507620"/>
                  </a:ext>
                </a:extLst>
              </a:tr>
              <a:tr h="1254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>
                          <a:effectLst/>
                          <a:hlinkClick r:id="rId5"/>
                        </a:rPr>
                        <a:t>цели</a:t>
                      </a:r>
                      <a:r>
                        <a:rPr lang="ru-RU" sz="800">
                          <a:effectLst/>
                        </a:rPr>
                        <a:t> работодателя в области охраны труда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1605441175"/>
                  </a:ext>
                </a:extLst>
              </a:tr>
              <a:tr h="376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>
                          <a:effectLst/>
                          <a:hlinkClick r:id="rId6"/>
                        </a:rPr>
                        <a:t>обеспечение функционирования СУОТ</a:t>
                      </a:r>
                      <a:r>
                        <a:rPr lang="ru-RU" sz="800">
                          <a:effectLst/>
                        </a:rPr>
                        <a:t> (распределение обязанностей в сфере охраны труда между должностными лицами работодателя)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2166977839"/>
                  </a:ext>
                </a:extLst>
              </a:tr>
              <a:tr h="2759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effectLst/>
                          <a:hlinkClick r:id="rId7"/>
                        </a:rPr>
                        <a:t>процедуры</a:t>
                      </a:r>
                      <a:r>
                        <a:rPr lang="ru-RU" sz="800" dirty="0">
                          <a:effectLst/>
                        </a:rPr>
                        <a:t>, направленные на достижение целей работодателя в области охраны труда, включая: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процедуру подготовки работников по охране труда;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процедуру организации и проведения оценки условий труда;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процедуру управления профессиональными рисками;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процедуру организации и проведения наблюдения за состоянием здоровья работников;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процедуру информирования работников об условиях труда на их рабочих местах, уровнях профессиональных рисков, а также о предоставляемых им гарантиях, полагающихся компенсациях;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процедуру обеспечения оптимальных режимов труда и отдыха работников;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процедуру обеспечения работников средствами индивидуальной и коллективной защиты, смывающими и обезвреживающими средствами;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процедуру обеспечения работников молоком и другими равноценными пищевыми продуктами, лечебно-профилактическим питанием;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 процедуры обеспечения безопасного выполнения подрядных работ и снабжения безопасной продукцией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2363721106"/>
                  </a:ext>
                </a:extLst>
              </a:tr>
              <a:tr h="1254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effectLst/>
                          <a:hlinkClick r:id="rId8"/>
                        </a:rPr>
                        <a:t>планирование</a:t>
                      </a:r>
                      <a:r>
                        <a:rPr lang="ru-RU" sz="800" dirty="0">
                          <a:effectLst/>
                        </a:rPr>
                        <a:t> мероприятий по реализации процедур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3878936081"/>
                  </a:ext>
                </a:extLst>
              </a:tr>
              <a:tr h="250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effectLst/>
                          <a:hlinkClick r:id="rId9"/>
                        </a:rPr>
                        <a:t>контроль</a:t>
                      </a:r>
                      <a:r>
                        <a:rPr lang="ru-RU" sz="800" dirty="0">
                          <a:effectLst/>
                        </a:rPr>
                        <a:t> функционирования СУОТ и мониторинг реализации процедур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840458816"/>
                  </a:ext>
                </a:extLst>
              </a:tr>
              <a:tr h="1254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effectLst/>
                          <a:hlinkClick r:id="rId10"/>
                        </a:rPr>
                        <a:t>планирование</a:t>
                      </a:r>
                      <a:r>
                        <a:rPr lang="ru-RU" sz="800" dirty="0">
                          <a:effectLst/>
                        </a:rPr>
                        <a:t> улучшений функционирования СУОТ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938689156"/>
                  </a:ext>
                </a:extLst>
              </a:tr>
              <a:tr h="250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effectLst/>
                          <a:hlinkClick r:id="rId11"/>
                        </a:rPr>
                        <a:t>реагирование</a:t>
                      </a:r>
                      <a:r>
                        <a:rPr lang="ru-RU" sz="800" dirty="0">
                          <a:effectLst/>
                        </a:rPr>
                        <a:t> на аварии, несчастные случаи и профессиональные заболевания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1297001238"/>
                  </a:ext>
                </a:extLst>
              </a:tr>
              <a:tr h="1254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u="none" strike="noStrike" dirty="0">
                          <a:effectLst/>
                          <a:hlinkClick r:id="rId12"/>
                        </a:rPr>
                        <a:t>управление</a:t>
                      </a:r>
                      <a:r>
                        <a:rPr lang="ru-RU" sz="800" dirty="0">
                          <a:effectLst/>
                        </a:rPr>
                        <a:t> документами СУОТ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77" marR="40577" marT="0" marB="0"/>
                </a:tc>
                <a:extLst>
                  <a:ext uri="{0D108BD9-81ED-4DB2-BD59-A6C34878D82A}">
                    <a16:rowId xmlns:a16="http://schemas.microsoft.com/office/drawing/2014/main" val="910547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0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 мозгового штурма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870845_TF03460637.potx" id="{F42726C0-6660-44EB-84CB-9AAEF4C07D5F}" vid="{C5E20908-8830-4429-B2D1-54A91E0450D7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Деловая презентация для мозгового штурма</Template>
  <TotalTime>151</TotalTime>
  <Words>774</Words>
  <Application>Microsoft Office PowerPoint</Application>
  <PresentationFormat>Широкоэкранный</PresentationFormat>
  <Paragraphs>81</Paragraphs>
  <Slides>15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Palatino Linotype</vt:lpstr>
      <vt:lpstr>Times New Roman</vt:lpstr>
      <vt:lpstr>Wingdings 2</vt:lpstr>
      <vt:lpstr>Презентация мозгового штурма</vt:lpstr>
      <vt:lpstr>Система управления охраной труда</vt:lpstr>
      <vt:lpstr>О системе управления охраной труда</vt:lpstr>
      <vt:lpstr>Ответственность работодателя</vt:lpstr>
      <vt:lpstr>Обеспечение создания СУОТ</vt:lpstr>
      <vt:lpstr>Соблюдение требований</vt:lpstr>
      <vt:lpstr>Правила применения</vt:lpstr>
      <vt:lpstr>Структура СУОТ </vt:lpstr>
      <vt:lpstr>Положение о СУОТ</vt:lpstr>
      <vt:lpstr> Разделы Положения о СУОТ</vt:lpstr>
      <vt:lpstr>Утверждение Положения о СУОТ</vt:lpstr>
      <vt:lpstr>Быть или не быть Положению?</vt:lpstr>
      <vt:lpstr>Управление процессом</vt:lpstr>
      <vt:lpstr>Наказание за неответственность</vt:lpstr>
      <vt:lpstr>                Как накажут     </vt:lpstr>
      <vt:lpstr>Примечание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управления охраной труда</dc:title>
  <dc:creator>Пользователь Windows</dc:creator>
  <cp:lastModifiedBy>Пользователь Windows</cp:lastModifiedBy>
  <cp:revision>40</cp:revision>
  <cp:lastPrinted>2018-04-21T02:09:08Z</cp:lastPrinted>
  <dcterms:created xsi:type="dcterms:W3CDTF">2018-04-21T02:04:32Z</dcterms:created>
  <dcterms:modified xsi:type="dcterms:W3CDTF">2018-05-07T08:00:32Z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