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2" r:id="rId10"/>
    <p:sldId id="264" r:id="rId11"/>
    <p:sldId id="265" r:id="rId12"/>
    <p:sldId id="266" r:id="rId13"/>
    <p:sldId id="268" r:id="rId14"/>
    <p:sldId id="269" r:id="rId15"/>
    <p:sldId id="270" r:id="rId16"/>
    <p:sldId id="267" r:id="rId17"/>
    <p:sldId id="271" r:id="rId18"/>
    <p:sldId id="273" r:id="rId19"/>
    <p:sldId id="280" r:id="rId20"/>
    <p:sldId id="274" r:id="rId21"/>
    <p:sldId id="275" r:id="rId22"/>
    <p:sldId id="276" r:id="rId23"/>
    <p:sldId id="277" r:id="rId24"/>
    <p:sldId id="278" r:id="rId25"/>
    <p:sldId id="279"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5589276-5D36-4E76-B062-FB976C714C37}"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589276-5D36-4E76-B062-FB976C714C37}"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5589276-5D36-4E76-B062-FB976C714C37}"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589276-5D36-4E76-B062-FB976C714C3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3931F580-633B-4894-A8E2-4868F822F95D}" type="datetimeFigureOut">
              <a:rPr lang="ru-RU" smtClean="0"/>
              <a:pPr/>
              <a:t>05.02.2014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589276-5D36-4E76-B062-FB976C714C37}"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931F580-633B-4894-A8E2-4868F822F95D}" type="datetimeFigureOut">
              <a:rPr lang="ru-RU" smtClean="0"/>
              <a:pPr/>
              <a:t>05.02.2014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5589276-5D36-4E76-B062-FB976C714C37}"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r>
              <a:rPr lang="ru-RU" dirty="0" smtClean="0"/>
              <a:t>Бурятский национальный костюм</a:t>
            </a:r>
            <a:endParaRPr lang="ru-RU" dirty="0"/>
          </a:p>
        </p:txBody>
      </p:sp>
      <p:sp>
        <p:nvSpPr>
          <p:cNvPr id="3" name="Подзаголовок 2"/>
          <p:cNvSpPr>
            <a:spLocks noGrp="1"/>
          </p:cNvSpPr>
          <p:nvPr>
            <p:ph type="subTitle" idx="1"/>
          </p:nvPr>
        </p:nvSpPr>
        <p:spPr>
          <a:xfrm>
            <a:off x="1432560" y="1850064"/>
            <a:ext cx="7406640" cy="721680"/>
          </a:xfrm>
        </p:spPr>
        <p:style>
          <a:lnRef idx="1">
            <a:schemeClr val="accent4"/>
          </a:lnRef>
          <a:fillRef idx="2">
            <a:schemeClr val="accent4"/>
          </a:fillRef>
          <a:effectRef idx="1">
            <a:schemeClr val="accent4"/>
          </a:effectRef>
          <a:fontRef idx="minor">
            <a:schemeClr val="dk1"/>
          </a:fontRef>
        </p:style>
        <p:txBody>
          <a:bodyPr/>
          <a:lstStyle/>
          <a:p>
            <a:endParaRPr lang="ru-RU" dirty="0" smtClean="0"/>
          </a:p>
        </p:txBody>
      </p:sp>
      <p:pic>
        <p:nvPicPr>
          <p:cNvPr id="5" name="Рисунок 4" descr="mg3.jpg"/>
          <p:cNvPicPr>
            <a:picLocks noChangeAspect="1"/>
          </p:cNvPicPr>
          <p:nvPr/>
        </p:nvPicPr>
        <p:blipFill>
          <a:blip r:embed="rId2" cstate="print"/>
          <a:stretch>
            <a:fillRect/>
          </a:stretch>
        </p:blipFill>
        <p:spPr>
          <a:xfrm>
            <a:off x="1475656" y="3645024"/>
            <a:ext cx="1596146" cy="3212976"/>
          </a:xfrm>
          <a:prstGeom prst="rect">
            <a:avLst/>
          </a:prstGeom>
        </p:spPr>
      </p:pic>
      <p:pic>
        <p:nvPicPr>
          <p:cNvPr id="6" name="Рисунок 5" descr="mg5.jpg"/>
          <p:cNvPicPr>
            <a:picLocks noChangeAspect="1"/>
          </p:cNvPicPr>
          <p:nvPr/>
        </p:nvPicPr>
        <p:blipFill>
          <a:blip r:embed="rId3" cstate="print"/>
          <a:stretch>
            <a:fillRect/>
          </a:stretch>
        </p:blipFill>
        <p:spPr>
          <a:xfrm>
            <a:off x="3131840" y="3645024"/>
            <a:ext cx="1642492" cy="3212976"/>
          </a:xfrm>
          <a:prstGeom prst="rect">
            <a:avLst/>
          </a:prstGeom>
        </p:spPr>
      </p:pic>
      <p:pic>
        <p:nvPicPr>
          <p:cNvPr id="7" name="Рисунок 6" descr="6.jpg"/>
          <p:cNvPicPr>
            <a:picLocks noChangeAspect="1"/>
          </p:cNvPicPr>
          <p:nvPr/>
        </p:nvPicPr>
        <p:blipFill>
          <a:blip r:embed="rId4" cstate="print"/>
          <a:stretch>
            <a:fillRect/>
          </a:stretch>
        </p:blipFill>
        <p:spPr>
          <a:xfrm>
            <a:off x="4788023" y="3645024"/>
            <a:ext cx="2415771" cy="3212976"/>
          </a:xfrm>
          <a:prstGeom prst="rect">
            <a:avLst/>
          </a:prstGeom>
        </p:spPr>
      </p:pic>
      <p:pic>
        <p:nvPicPr>
          <p:cNvPr id="8" name="Рисунок 7" descr="img7.jpg"/>
          <p:cNvPicPr>
            <a:picLocks noChangeAspect="1"/>
          </p:cNvPicPr>
          <p:nvPr/>
        </p:nvPicPr>
        <p:blipFill>
          <a:blip r:embed="rId5" cstate="print"/>
          <a:stretch>
            <a:fillRect/>
          </a:stretch>
        </p:blipFill>
        <p:spPr>
          <a:xfrm>
            <a:off x="7164288" y="3645024"/>
            <a:ext cx="1152128" cy="311074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627784" y="1628800"/>
            <a:ext cx="3240360" cy="648072"/>
          </a:xfrm>
        </p:spPr>
        <p:style>
          <a:lnRef idx="0">
            <a:scrgbClr r="0" g="0" b="0"/>
          </a:lnRef>
          <a:fillRef idx="1002">
            <a:schemeClr val="lt2"/>
          </a:fillRef>
          <a:effectRef idx="0">
            <a:scrgbClr r="0" g="0" b="0"/>
          </a:effectRef>
          <a:fontRef idx="major"/>
        </p:style>
        <p:txBody>
          <a:bodyPr>
            <a:normAutofit lnSpcReduction="10000"/>
          </a:bodyPr>
          <a:lstStyle/>
          <a:p>
            <a:r>
              <a:rPr lang="ru-RU" dirty="0" smtClean="0"/>
              <a:t>        Женский и мужской </a:t>
            </a:r>
          </a:p>
          <a:p>
            <a:r>
              <a:rPr lang="ru-RU" dirty="0" smtClean="0"/>
              <a:t>                   костюмы</a:t>
            </a:r>
            <a:endParaRPr lang="ru-RU" dirty="0"/>
          </a:p>
        </p:txBody>
      </p:sp>
      <p:pic>
        <p:nvPicPr>
          <p:cNvPr id="7" name="Содержимое 6" descr="img7.jpg"/>
          <p:cNvPicPr>
            <a:picLocks noGrp="1" noChangeAspect="1"/>
          </p:cNvPicPr>
          <p:nvPr>
            <p:ph sz="quarter" idx="2"/>
          </p:nvPr>
        </p:nvPicPr>
        <p:blipFill>
          <a:blip r:embed="rId2" cstate="print"/>
          <a:stretch>
            <a:fillRect/>
          </a:stretch>
        </p:blipFill>
        <p:spPr>
          <a:xfrm>
            <a:off x="0" y="0"/>
            <a:ext cx="2627784" cy="6858000"/>
          </a:xfrm>
        </p:spPr>
      </p:pic>
      <p:pic>
        <p:nvPicPr>
          <p:cNvPr id="8" name="Содержимое 7" descr="mg1.jpg"/>
          <p:cNvPicPr>
            <a:picLocks noGrp="1" noChangeAspect="1"/>
          </p:cNvPicPr>
          <p:nvPr>
            <p:ph sz="quarter" idx="4"/>
          </p:nvPr>
        </p:nvPicPr>
        <p:blipFill>
          <a:blip r:embed="rId3" cstate="print"/>
          <a:stretch>
            <a:fillRect/>
          </a:stretch>
        </p:blipFill>
        <p:spPr>
          <a:xfrm>
            <a:off x="5831632" y="0"/>
            <a:ext cx="3312368" cy="6624736"/>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ru-RU" dirty="0" smtClean="0"/>
              <a:t>                     Но также…</a:t>
            </a:r>
            <a:endParaRPr lang="ru-RU" dirty="0"/>
          </a:p>
        </p:txBody>
      </p:sp>
      <p:sp>
        <p:nvSpPr>
          <p:cNvPr id="3" name="Содержимое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a:bodyPr>
          <a:lstStyle/>
          <a:p>
            <a:r>
              <a:rPr lang="ru-RU" dirty="0" smtClean="0"/>
              <a:t>Мужские костюмы не различаются по </a:t>
            </a:r>
            <a:r>
              <a:rPr lang="ru-RU" b="1" dirty="0" smtClean="0"/>
              <a:t>возрастным категориям</a:t>
            </a:r>
            <a:r>
              <a:rPr lang="ru-RU" dirty="0" smtClean="0"/>
              <a:t>. Различаются же они за счёт времени года, социального и материального положений, праздничных обрядов ,ну ,и конечно же, из-за религиозных убеждений. А женские различаются не только по этим параметрам. В отличии от мужских, </a:t>
            </a:r>
            <a:r>
              <a:rPr lang="ru-RU" b="1" dirty="0" smtClean="0"/>
              <a:t>возрастная категория играла важную роль</a:t>
            </a:r>
            <a:r>
              <a:rPr lang="ru-RU" dirty="0" smtClean="0"/>
              <a:t> в одеянии женского пола.</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ru-RU" dirty="0" smtClean="0"/>
              <a:t>             Одежда девочек</a:t>
            </a:r>
            <a:endParaRPr lang="ru-RU" dirty="0"/>
          </a:p>
        </p:txBody>
      </p:sp>
      <p:sp>
        <p:nvSpPr>
          <p:cNvPr id="3" name="Содержимое 2"/>
          <p:cNvSpPr>
            <a:spLocks noGrp="1"/>
          </p:cNvSpPr>
          <p:nvPr>
            <p:ph idx="1"/>
          </p:nvPr>
        </p:nvSpPr>
        <p:spPr/>
        <p:style>
          <a:lnRef idx="0">
            <a:scrgbClr r="0" g="0" b="0"/>
          </a:lnRef>
          <a:fillRef idx="1002">
            <a:schemeClr val="lt2"/>
          </a:fillRef>
          <a:effectRef idx="0">
            <a:scrgbClr r="0" g="0" b="0"/>
          </a:effectRef>
          <a:fontRef idx="major"/>
        </p:style>
        <p:txBody>
          <a:bodyPr>
            <a:normAutofit/>
          </a:bodyPr>
          <a:lstStyle/>
          <a:p>
            <a:pPr>
              <a:buNone/>
            </a:pPr>
            <a:r>
              <a:rPr lang="ru-RU" dirty="0" smtClean="0"/>
              <a:t>     До периода зрелости на девочку смотрели как на чистое (арюухан) существо, каким считался мужчина, поэтому в ее костюме сохранились все элементы мужского костюма. Девочки носили длинные тэрлиги или зимние дэгэлы, подпоясывались матерчатыми кушаками, которые подчеркивали тонкую, гибкую талию.</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Примеры детской одежды :</a:t>
            </a:r>
            <a:endParaRPr lang="ru-RU" dirty="0"/>
          </a:p>
        </p:txBody>
      </p:sp>
      <p:pic>
        <p:nvPicPr>
          <p:cNvPr id="4" name="Содержимое 3" descr="1.jpg"/>
          <p:cNvPicPr>
            <a:picLocks noGrp="1" noChangeAspect="1"/>
          </p:cNvPicPr>
          <p:nvPr>
            <p:ph idx="1"/>
          </p:nvPr>
        </p:nvPicPr>
        <p:blipFill>
          <a:blip r:embed="rId2" cstate="print"/>
          <a:stretch>
            <a:fillRect/>
          </a:stretch>
        </p:blipFill>
        <p:spPr>
          <a:xfrm>
            <a:off x="2771800" y="1340768"/>
            <a:ext cx="3898177" cy="5184576"/>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jpg"/>
          <p:cNvPicPr>
            <a:picLocks noGrp="1" noChangeAspect="1"/>
          </p:cNvPicPr>
          <p:nvPr>
            <p:ph idx="1"/>
          </p:nvPr>
        </p:nvPicPr>
        <p:blipFill>
          <a:blip r:embed="rId2" cstate="print"/>
          <a:stretch>
            <a:fillRect/>
          </a:stretch>
        </p:blipFill>
        <p:spPr>
          <a:xfrm>
            <a:off x="2123728" y="0"/>
            <a:ext cx="5184575" cy="6895486"/>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normAutofit fontScale="90000"/>
          </a:bodyPr>
          <a:lstStyle/>
          <a:p>
            <a:r>
              <a:rPr lang="ru-RU" dirty="0" smtClean="0"/>
              <a:t>Пример летней одежды девочек:</a:t>
            </a:r>
            <a:endParaRPr lang="ru-RU" dirty="0"/>
          </a:p>
        </p:txBody>
      </p:sp>
      <p:pic>
        <p:nvPicPr>
          <p:cNvPr id="4" name="Содержимое 3" descr="6.jpg"/>
          <p:cNvPicPr>
            <a:picLocks noGrp="1" noChangeAspect="1"/>
          </p:cNvPicPr>
          <p:nvPr>
            <p:ph idx="1"/>
          </p:nvPr>
        </p:nvPicPr>
        <p:blipFill>
          <a:blip r:embed="rId2" cstate="print"/>
          <a:stretch>
            <a:fillRect/>
          </a:stretch>
        </p:blipFill>
        <p:spPr>
          <a:xfrm>
            <a:off x="2771800" y="1484784"/>
            <a:ext cx="3960440" cy="526738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ru-RU" dirty="0" smtClean="0"/>
              <a:t>               Одежда девичья</a:t>
            </a:r>
            <a:endParaRPr lang="ru-RU" dirty="0"/>
          </a:p>
        </p:txBody>
      </p:sp>
      <p:sp>
        <p:nvSpPr>
          <p:cNvPr id="3" name="Содержимое 2"/>
          <p:cNvSpPr>
            <a:spLocks noGrp="1"/>
          </p:cNvSpPr>
          <p:nvPr>
            <p:ph idx="1"/>
          </p:nvPr>
        </p:nvSpPr>
        <p:spPr>
          <a:xfrm>
            <a:off x="1435608" y="1447800"/>
            <a:ext cx="7498080" cy="5149552"/>
          </a:xfrm>
        </p:spPr>
        <p:style>
          <a:lnRef idx="0">
            <a:scrgbClr r="0" g="0" b="0"/>
          </a:lnRef>
          <a:fillRef idx="1002">
            <a:schemeClr val="lt2"/>
          </a:fillRef>
          <a:effectRef idx="0">
            <a:scrgbClr r="0" g="0" b="0"/>
          </a:effectRef>
          <a:fontRef idx="major"/>
        </p:style>
        <p:txBody>
          <a:bodyPr>
            <a:noAutofit/>
          </a:bodyPr>
          <a:lstStyle/>
          <a:p>
            <a:r>
              <a:rPr lang="ru-RU" sz="2800" dirty="0" smtClean="0"/>
              <a:t>Одежда девушек (басаган дэгэл) в комплексе с прической и украшениями отличалась от одежды замужних женщин. Одежда девушки зависела от возраста, она менялась с переходом из одного возрастного периода в другой, с изменением общественного положения. Раньше одежда до замужества сохраняла покрой мужской одежды: туникообразная, с цельнокроеными рукавами, талия не отрезная, на грудной части верхней полы - декоративный энгэр.</a:t>
            </a:r>
            <a:endParaRPr lang="ru-RU"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0"/>
            <a:ext cx="8172400" cy="6858000"/>
          </a:xfrm>
        </p:spPr>
        <p:style>
          <a:lnRef idx="0">
            <a:scrgbClr r="0" g="0" b="0"/>
          </a:lnRef>
          <a:fillRef idx="1002">
            <a:schemeClr val="lt1"/>
          </a:fillRef>
          <a:effectRef idx="0">
            <a:scrgbClr r="0" g="0" b="0"/>
          </a:effectRef>
          <a:fontRef idx="major"/>
        </p:style>
        <p:txBody>
          <a:bodyPr>
            <a:normAutofit/>
          </a:bodyPr>
          <a:lstStyle/>
          <a:p>
            <a:r>
              <a:rPr lang="ru-RU" dirty="0" smtClean="0"/>
              <a:t>В последние десятилетия девичьи дэгэлы стали отрезными по талии, рукава при этом сохранили прежний покров. При шитье одежды для девушек используются те же ткани, что и в женском костюме.</a:t>
            </a:r>
          </a:p>
          <a:p>
            <a:endParaRPr lang="ru-RU" dirty="0" smtClean="0"/>
          </a:p>
          <a:p>
            <a:r>
              <a:rPr lang="ru-RU" dirty="0" smtClean="0"/>
              <a:t>При достижении зрелости в 14-15 лет меняются покрой платья и прическа. Платье шьется отрезным по линии талии, декоративная тесьма тууза закрывает линию шва вокруг талии (спереди и сзади).</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ru-RU" dirty="0" smtClean="0"/>
              <a:t>  Одежда замужних женщин</a:t>
            </a:r>
            <a:endParaRPr lang="ru-RU" dirty="0"/>
          </a:p>
        </p:txBody>
      </p:sp>
      <p:sp>
        <p:nvSpPr>
          <p:cNvPr id="3" name="Содержимое 2"/>
          <p:cNvSpPr>
            <a:spLocks noGrp="1"/>
          </p:cNvSpPr>
          <p:nvPr>
            <p:ph idx="1"/>
          </p:nvPr>
        </p:nvSpPr>
        <p:spPr/>
        <p:style>
          <a:lnRef idx="0">
            <a:scrgbClr r="0" g="0" b="0"/>
          </a:lnRef>
          <a:fillRef idx="1002">
            <a:schemeClr val="lt2"/>
          </a:fillRef>
          <a:effectRef idx="0">
            <a:scrgbClr r="0" g="0" b="0"/>
          </a:effectRef>
          <a:fontRef idx="major"/>
        </p:style>
        <p:txBody>
          <a:bodyPr/>
          <a:lstStyle/>
          <a:p>
            <a:endParaRPr lang="ru-RU" dirty="0" smtClean="0"/>
          </a:p>
          <a:p>
            <a:endParaRPr lang="ru-RU" dirty="0" smtClean="0"/>
          </a:p>
          <a:p>
            <a:r>
              <a:rPr lang="ru-RU" dirty="0" smtClean="0"/>
              <a:t>В принципе, она ничем не отличалась от мужского костюма, кроме как украшениями, вышивкой и цветовой гаммой.</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492896"/>
            <a:ext cx="7498080" cy="1143000"/>
          </a:xfrm>
        </p:spPr>
        <p:txBody>
          <a:bodyPr/>
          <a:lstStyle/>
          <a:p>
            <a:r>
              <a:rPr lang="ru-RU" dirty="0" smtClean="0"/>
              <a:t>Ритуальные костюмы бурятов</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ru-RU" dirty="0" smtClean="0"/>
              <a:t>Верхняя одежда </a:t>
            </a:r>
            <a:r>
              <a:rPr lang="ru-RU" sz="3100" dirty="0" smtClean="0"/>
              <a:t>(как мужская, так и женская):</a:t>
            </a:r>
            <a:endParaRPr lang="ru-RU" sz="3100" dirty="0"/>
          </a:p>
        </p:txBody>
      </p:sp>
      <p:sp>
        <p:nvSpPr>
          <p:cNvPr id="3" name="Содержимое 2"/>
          <p:cNvSpPr>
            <a:spLocks noGrp="1"/>
          </p:cNvSpPr>
          <p:nvPr>
            <p:ph sz="half" idx="1"/>
          </p:nvPr>
        </p:nvSpPr>
        <p:spPr>
          <a:xfrm>
            <a:off x="1435608" y="1524000"/>
            <a:ext cx="3657600" cy="5073352"/>
          </a:xfrm>
        </p:spPr>
        <p:style>
          <a:lnRef idx="0">
            <a:scrgbClr r="0" g="0" b="0"/>
          </a:lnRef>
          <a:fillRef idx="1002">
            <a:schemeClr val="lt2"/>
          </a:fillRef>
          <a:effectRef idx="0">
            <a:scrgbClr r="0" g="0" b="0"/>
          </a:effectRef>
          <a:fontRef idx="major"/>
        </p:style>
        <p:txBody>
          <a:bodyPr>
            <a:noAutofit/>
          </a:bodyPr>
          <a:lstStyle/>
          <a:p>
            <a:r>
              <a:rPr lang="ru-RU" sz="2300" dirty="0" smtClean="0"/>
              <a:t>Верхняя одежда (как мужская, так и женская)</a:t>
            </a:r>
          </a:p>
          <a:p>
            <a:endParaRPr lang="ru-RU" sz="2300" dirty="0" smtClean="0"/>
          </a:p>
          <a:p>
            <a:r>
              <a:rPr lang="ru-RU" sz="2300" dirty="0" smtClean="0"/>
              <a:t>Национальная одежда состоит из дэгэла — род кафтана из выделанных овчин, имеющего на верху груди треугольную вырезку, опушенную, равно как и рукава, плотно обхватывающие ручную кисть, мехом, иногда очень ценным. </a:t>
            </a:r>
            <a:endParaRPr lang="ru-RU" sz="2300" dirty="0"/>
          </a:p>
        </p:txBody>
      </p:sp>
      <p:pic>
        <p:nvPicPr>
          <p:cNvPr id="7" name="Содержимое 6" descr="mg2.jpg"/>
          <p:cNvPicPr>
            <a:picLocks noGrp="1" noChangeAspect="1"/>
          </p:cNvPicPr>
          <p:nvPr>
            <p:ph sz="half" idx="2"/>
          </p:nvPr>
        </p:nvPicPr>
        <p:blipFill>
          <a:blip r:embed="rId2" cstate="print"/>
          <a:stretch>
            <a:fillRect/>
          </a:stretch>
        </p:blipFill>
        <p:spPr>
          <a:xfrm>
            <a:off x="5796136" y="1484784"/>
            <a:ext cx="2520280" cy="504056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ru-RU" dirty="0" smtClean="0"/>
              <a:t>            Свадебный костюм</a:t>
            </a:r>
            <a:endParaRPr lang="ru-RU" dirty="0"/>
          </a:p>
        </p:txBody>
      </p:sp>
      <p:sp>
        <p:nvSpPr>
          <p:cNvPr id="3" name="Содержимое 2"/>
          <p:cNvSpPr>
            <a:spLocks noGrp="1"/>
          </p:cNvSpPr>
          <p:nvPr>
            <p:ph idx="1"/>
          </p:nvPr>
        </p:nvSpPr>
        <p:spPr/>
        <p:style>
          <a:lnRef idx="0">
            <a:scrgbClr r="0" g="0" b="0"/>
          </a:lnRef>
          <a:fillRef idx="1002">
            <a:schemeClr val="lt2"/>
          </a:fillRef>
          <a:effectRef idx="0">
            <a:scrgbClr r="0" g="0" b="0"/>
          </a:effectRef>
          <a:fontRef idx="major"/>
        </p:style>
        <p:txBody>
          <a:bodyPr>
            <a:normAutofit/>
          </a:bodyPr>
          <a:lstStyle/>
          <a:p>
            <a:endParaRPr lang="ru-RU" dirty="0" smtClean="0"/>
          </a:p>
          <a:p>
            <a:endParaRPr lang="ru-RU" dirty="0" smtClean="0"/>
          </a:p>
          <a:p>
            <a:r>
              <a:rPr lang="ru-RU" dirty="0" smtClean="0"/>
              <a:t>Каждая невеста должна была иметь приданое (онжи), куда входили одежда, головные уборы, обувь, украшения и т. д. </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0"/>
            <a:ext cx="8172400" cy="6858000"/>
          </a:xfrm>
        </p:spPr>
        <p:style>
          <a:lnRef idx="0">
            <a:schemeClr val="accent4"/>
          </a:lnRef>
          <a:fillRef idx="1002">
            <a:schemeClr val="lt2"/>
          </a:fillRef>
          <a:effectRef idx="3">
            <a:schemeClr val="accent4"/>
          </a:effectRef>
          <a:fontRef idx="minor">
            <a:schemeClr val="lt1"/>
          </a:fontRef>
        </p:style>
        <p:txBody>
          <a:bodyPr>
            <a:normAutofit fontScale="92500" lnSpcReduction="10000"/>
          </a:bodyPr>
          <a:lstStyle/>
          <a:p>
            <a:r>
              <a:rPr lang="ru-RU" dirty="0" smtClean="0"/>
              <a:t>Дополняли свадебную одежду серебряные нагрудные гуу, наплечные гуу, височно-нагрудное hиихэ, боковые бэлэ-hанжуурга. Все эти женские украшения придавали невесте торжественность. Обувь эрмэг гутал была нарядной, и невеста надевала ее к более соответствующую случаю. В таком наряде невеста исполняла обряды поклонения огню, божествам рода жениха, которые якобы охраняли благополучие семьи. После исполнения этих обрядов невесте поверх ее одежды надевали длиннополую безрукавку (ута уужа, морин уужа), что символизировало ее переход в разряд замужних женщин, а значит, в другой род, семью мужа (хари хун болоо).</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Мужской свадебный костюм</a:t>
            </a:r>
            <a:endParaRPr lang="ru-RU" dirty="0"/>
          </a:p>
        </p:txBody>
      </p:sp>
      <p:sp>
        <p:nvSpPr>
          <p:cNvPr id="3" name="Содержимое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ru-RU" dirty="0" smtClean="0"/>
          </a:p>
          <a:p>
            <a:endParaRPr lang="ru-RU" dirty="0" smtClean="0"/>
          </a:p>
          <a:p>
            <a:r>
              <a:rPr lang="ru-RU" dirty="0" smtClean="0"/>
              <a:t>Праздничный костюм мужчины мало чем отличался от повседневного, только более яркими цветами, ритуальным покроем и немногими украшениями для обряда.</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Похоронная одежда</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Погребальной одежды, специально изготовляемой, у бурят не было. Траур в одежде почти никак не отражался. Умерших хоронили в лучшей праздничной традиционной одежде со всеми украшениями, если таковые имелись у человека, при отсутствии - в обыденной одежде. Покойника также «снабжали» всем необходимым - трубкой, чашкой, так как, по понятиям бурят, в загробной жизни он нуждался в них.</a:t>
            </a: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ru-RU" dirty="0" smtClean="0"/>
              <a:t>           Шаманский костюм</a:t>
            </a:r>
            <a:endParaRPr lang="ru-RU" dirty="0"/>
          </a:p>
        </p:txBody>
      </p:sp>
      <p:sp>
        <p:nvSpPr>
          <p:cNvPr id="3" name="Содержимое 2"/>
          <p:cNvSpPr>
            <a:spLocks noGrp="1"/>
          </p:cNvSpPr>
          <p:nvPr>
            <p:ph idx="1"/>
          </p:nvPr>
        </p:nvSpPr>
        <p:spPr/>
        <p:style>
          <a:lnRef idx="0">
            <a:schemeClr val="accent4"/>
          </a:lnRef>
          <a:fillRef idx="3">
            <a:schemeClr val="accent4"/>
          </a:fillRef>
          <a:effectRef idx="3">
            <a:schemeClr val="accent4"/>
          </a:effectRef>
          <a:fontRef idx="minor">
            <a:schemeClr val="lt1"/>
          </a:fontRef>
        </p:style>
        <p:txBody>
          <a:bodyPr>
            <a:normAutofit fontScale="92500"/>
          </a:bodyPr>
          <a:lstStyle/>
          <a:p>
            <a:r>
              <a:rPr lang="ru-RU" dirty="0" smtClean="0"/>
              <a:t>У шаманов был халат или плащ из замши (</a:t>
            </a:r>
            <a:r>
              <a:rPr lang="ru-RU" dirty="0" err="1" smtClean="0"/>
              <a:t>ровдуги</a:t>
            </a:r>
            <a:r>
              <a:rPr lang="ru-RU" dirty="0" smtClean="0"/>
              <a:t>) с прямым разрезом спереди, полы сходились встык, завязывались или застегивались на пуговицы. Прямые рукава пришивались к прямому стану. Одежда изобиловала подвесками. Спереди прикрепляли пластиночки, вырезанные в виде фигурок волка, медведя, и многочисленные трубчатые подвески, сделанные из железа. </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0"/>
            <a:ext cx="8100392" cy="6186309"/>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ru-RU" sz="4400" dirty="0" smtClean="0"/>
              <a:t>На подол, рукава, нижний край нагрудника нашивалась бахрома, нарезанная из кожи. На спинку, на уровне лопаток, прикреплялась толстая железная пластина (архалан). К этой  пластине  подвешивались   разные  цепи,   жгуты,  среди   них.</a:t>
            </a:r>
            <a:endParaRPr lang="ru-RU" sz="4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492896"/>
            <a:ext cx="7498080" cy="1143000"/>
          </a:xfrm>
        </p:spPr>
        <p:style>
          <a:lnRef idx="1">
            <a:schemeClr val="accent1"/>
          </a:lnRef>
          <a:fillRef idx="2">
            <a:schemeClr val="accent1"/>
          </a:fillRef>
          <a:effectRef idx="1">
            <a:schemeClr val="accent1"/>
          </a:effectRef>
          <a:fontRef idx="minor">
            <a:schemeClr val="dk1"/>
          </a:fontRef>
        </p:style>
        <p:txBody>
          <a:bodyPr>
            <a:normAutofit/>
          </a:bodyPr>
          <a:lstStyle/>
          <a:p>
            <a:r>
              <a:rPr lang="ru-RU" dirty="0" smtClean="0"/>
              <a:t>            Конец презентации</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971600" y="0"/>
            <a:ext cx="4968552" cy="68580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ru-RU" dirty="0" smtClean="0"/>
              <a:t>Летом дэгэл мог заменяться суконным кафтаном подобного же покроя. В Забайкалье летом часто использовались халаты, у бедных — бумажные, а у богатых — шелковые. В ненастное время сверх дэгэла в Забайкалье надевалась саба, род шинели с длинным крагеном. В холодное время года, в особенности в дороге — даха, род широкого халата, сшитого из выделанных шкур, шерстью наружу.</a:t>
            </a:r>
          </a:p>
          <a:p>
            <a:endParaRPr lang="ru-RU" dirty="0" smtClean="0"/>
          </a:p>
          <a:p>
            <a:endParaRPr lang="ru-RU" dirty="0"/>
          </a:p>
        </p:txBody>
      </p:sp>
      <p:pic>
        <p:nvPicPr>
          <p:cNvPr id="7" name="Содержимое 6" descr="img3.jpg"/>
          <p:cNvPicPr>
            <a:picLocks noGrp="1" noChangeAspect="1"/>
          </p:cNvPicPr>
          <p:nvPr>
            <p:ph sz="half" idx="2"/>
          </p:nvPr>
        </p:nvPicPr>
        <p:blipFill>
          <a:blip r:embed="rId2" cstate="print"/>
          <a:stretch>
            <a:fillRect/>
          </a:stretch>
        </p:blipFill>
        <p:spPr>
          <a:xfrm>
            <a:off x="6012160" y="0"/>
            <a:ext cx="2520280" cy="6106832"/>
          </a:xfrm>
        </p:spPr>
      </p:pic>
      <p:sp>
        <p:nvSpPr>
          <p:cNvPr id="8" name="Прямоугольник 7"/>
          <p:cNvSpPr/>
          <p:nvPr/>
        </p:nvSpPr>
        <p:spPr>
          <a:xfrm>
            <a:off x="6012160" y="6093296"/>
            <a:ext cx="2520280" cy="584775"/>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ru-RU" sz="1600" dirty="0" smtClean="0"/>
              <a:t>(Пример шёлкового халата)</a:t>
            </a:r>
            <a:endParaRPr lang="ru-RU"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971600" y="0"/>
            <a:ext cx="4392488" cy="6858000"/>
          </a:xfrm>
        </p:spPr>
        <p:style>
          <a:lnRef idx="1">
            <a:schemeClr val="accent6"/>
          </a:lnRef>
          <a:fillRef idx="2">
            <a:schemeClr val="accent6"/>
          </a:fillRef>
          <a:effectRef idx="1">
            <a:schemeClr val="accent6"/>
          </a:effectRef>
          <a:fontRef idx="minor">
            <a:schemeClr val="dk1"/>
          </a:fontRef>
        </p:style>
        <p:txBody>
          <a:bodyPr>
            <a:normAutofit/>
          </a:bodyPr>
          <a:lstStyle/>
          <a:p>
            <a:r>
              <a:rPr lang="ru-RU" sz="3600" dirty="0" smtClean="0"/>
              <a:t>Дэгэл (дэгиль) стягивается в талии ременным кушаком, на который подвешивали нож и принадлежности курения: огниво, ганза (маленькая медная трубка с коротким чубуком) и кисет с табаком.</a:t>
            </a:r>
            <a:endParaRPr lang="ru-RU" sz="3600" dirty="0"/>
          </a:p>
        </p:txBody>
      </p:sp>
      <p:pic>
        <p:nvPicPr>
          <p:cNvPr id="5" name="Содержимое 4" descr="mg6.jpg"/>
          <p:cNvPicPr>
            <a:picLocks noGrp="1" noChangeAspect="1"/>
          </p:cNvPicPr>
          <p:nvPr>
            <p:ph sz="half" idx="2"/>
          </p:nvPr>
        </p:nvPicPr>
        <p:blipFill>
          <a:blip r:embed="rId2" cstate="print"/>
          <a:stretch>
            <a:fillRect/>
          </a:stretch>
        </p:blipFill>
        <p:spPr>
          <a:xfrm>
            <a:off x="5436096" y="0"/>
            <a:ext cx="3384376" cy="676875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ru-RU" dirty="0" smtClean="0"/>
              <a:t>      Нижняя одежда и обувь:</a:t>
            </a:r>
            <a:endParaRPr lang="ru-RU" dirty="0"/>
          </a:p>
        </p:txBody>
      </p:sp>
      <p:sp>
        <p:nvSpPr>
          <p:cNvPr id="3" name="Содержимое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a:bodyPr>
          <a:lstStyle/>
          <a:p>
            <a:pPr>
              <a:buNone/>
            </a:pPr>
            <a:endParaRPr lang="ru-RU" dirty="0" smtClean="0"/>
          </a:p>
          <a:p>
            <a:r>
              <a:rPr lang="ru-RU" dirty="0" smtClean="0"/>
              <a:t>Узкие и длинные штаны изготовлялись из грубо выделанной кожи (ровдуга); рубашка, обычно из синей ткани — дабы.</a:t>
            </a:r>
          </a:p>
          <a:p>
            <a:pPr>
              <a:buNone/>
            </a:pPr>
            <a:endParaRPr lang="ru-RU" dirty="0" smtClean="0"/>
          </a:p>
          <a:p>
            <a:r>
              <a:rPr lang="ru-RU" dirty="0" smtClean="0"/>
              <a:t>Обувь — зимой унты из кожи ног жеребят, или сапоги с заостренным вверх носком. Летом носили обувь вязанную из конских волос, с кожаными подошвами.</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ru-RU" dirty="0" smtClean="0"/>
              <a:t>              Головные уборы:</a:t>
            </a:r>
            <a:endParaRPr lang="ru-RU" dirty="0"/>
          </a:p>
        </p:txBody>
      </p:sp>
      <p:sp>
        <p:nvSpPr>
          <p:cNvPr id="3" name="Содержимое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buNone/>
            </a:pPr>
            <a:endParaRPr lang="ru-RU" dirty="0" smtClean="0"/>
          </a:p>
          <a:p>
            <a:r>
              <a:rPr lang="ru-RU" dirty="0" smtClean="0">
                <a:solidFill>
                  <a:srgbClr val="FF0000"/>
                </a:solidFill>
              </a:rPr>
              <a:t>Мужчины и женщины носили круглые шапки с небольшими полями и с красной кисточкой (залаа) наверху. </a:t>
            </a:r>
          </a:p>
          <a:p>
            <a:r>
              <a:rPr lang="ru-RU" b="1" dirty="0" smtClean="0"/>
              <a:t>Все детали, цвет головного убора имеют свою символику, свой смысл. </a:t>
            </a:r>
            <a:r>
              <a:rPr lang="ru-RU" i="1" dirty="0" smtClean="0"/>
              <a:t> Остроконечная верхушка </a:t>
            </a:r>
            <a:r>
              <a:rPr lang="ru-RU" dirty="0" smtClean="0"/>
              <a:t>шапки символизирует </a:t>
            </a:r>
            <a:r>
              <a:rPr lang="ru-RU" u="sng" dirty="0" smtClean="0"/>
              <a:t>процветание, благополучие. </a:t>
            </a:r>
            <a:r>
              <a:rPr lang="ru-RU" dirty="0" smtClean="0"/>
              <a:t>Серебряное дэнзэ  с красным кораллом на верхушке шапки как знак солнца, освещающего своими лучами всю Вселенную. Кисти (залаа сэсэг) обозначают лучи солнца. </a:t>
            </a:r>
            <a:r>
              <a:rPr lang="ru-RU" u="sng" dirty="0" smtClean="0"/>
              <a:t>Непобедимый дух, счастливую судьбу </a:t>
            </a:r>
            <a:r>
              <a:rPr lang="ru-RU" dirty="0" smtClean="0"/>
              <a:t>символизирует развивающийся на верхушке шапки залаа. Узелок сомпи обозначает прочность, крепость. Излюбленным цветом бурят является — синий, который символизирует синее небо, вечное небо.</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ru-RU" dirty="0" smtClean="0"/>
              <a:t>    Примеры головных уборов:</a:t>
            </a:r>
            <a:endParaRPr lang="ru-RU" dirty="0"/>
          </a:p>
        </p:txBody>
      </p:sp>
      <p:pic>
        <p:nvPicPr>
          <p:cNvPr id="4" name="Содержимое 3" descr="img5(2).jpg"/>
          <p:cNvPicPr>
            <a:picLocks noGrp="1" noChangeAspect="1"/>
          </p:cNvPicPr>
          <p:nvPr>
            <p:ph idx="1"/>
          </p:nvPr>
        </p:nvPicPr>
        <p:blipFill>
          <a:blip r:embed="rId2" cstate="print"/>
          <a:stretch>
            <a:fillRect/>
          </a:stretch>
        </p:blipFill>
        <p:spPr>
          <a:xfrm>
            <a:off x="1475656" y="1556792"/>
            <a:ext cx="3888432" cy="3672408"/>
          </a:xfrm>
        </p:spPr>
      </p:pic>
      <p:pic>
        <p:nvPicPr>
          <p:cNvPr id="1026" name="Picture 2" descr="F:\Users\влад\Desktop\mg2(2).jpg"/>
          <p:cNvPicPr>
            <a:picLocks noChangeAspect="1" noChangeArrowheads="1"/>
          </p:cNvPicPr>
          <p:nvPr/>
        </p:nvPicPr>
        <p:blipFill>
          <a:blip r:embed="rId3" cstate="print"/>
          <a:srcRect/>
          <a:stretch>
            <a:fillRect/>
          </a:stretch>
        </p:blipFill>
        <p:spPr bwMode="auto">
          <a:xfrm>
            <a:off x="5436096" y="1556792"/>
            <a:ext cx="3679377" cy="2520280"/>
          </a:xfrm>
          <a:prstGeom prst="rect">
            <a:avLst/>
          </a:prstGeom>
          <a:noFill/>
        </p:spPr>
      </p:pic>
      <p:pic>
        <p:nvPicPr>
          <p:cNvPr id="1027" name="Picture 3" descr="F:\Users\влад\Desktop\3(2).jpg"/>
          <p:cNvPicPr>
            <a:picLocks noChangeAspect="1" noChangeArrowheads="1"/>
          </p:cNvPicPr>
          <p:nvPr/>
        </p:nvPicPr>
        <p:blipFill>
          <a:blip r:embed="rId4" cstate="print"/>
          <a:srcRect/>
          <a:stretch>
            <a:fillRect/>
          </a:stretch>
        </p:blipFill>
        <p:spPr bwMode="auto">
          <a:xfrm>
            <a:off x="5364088" y="3933056"/>
            <a:ext cx="3779912" cy="1296144"/>
          </a:xfrm>
          <a:prstGeom prst="rect">
            <a:avLst/>
          </a:prstGeom>
          <a:noFill/>
        </p:spPr>
      </p:pic>
      <p:sp>
        <p:nvSpPr>
          <p:cNvPr id="7" name="Прямоугольник 6"/>
          <p:cNvSpPr/>
          <p:nvPr/>
        </p:nvSpPr>
        <p:spPr>
          <a:xfrm>
            <a:off x="1547664" y="5229200"/>
            <a:ext cx="7596336" cy="36933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dirty="0" smtClean="0"/>
              <a:t>       На фотографиях показаны стандартные бурятские головные уборы</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r>
              <a:rPr lang="ru-RU" dirty="0" smtClean="0"/>
              <a:t>Чем же отличаются мужской и женский костюмы?</a:t>
            </a:r>
            <a:endParaRPr lang="ru-RU" dirty="0"/>
          </a:p>
        </p:txBody>
      </p:sp>
      <p:sp>
        <p:nvSpPr>
          <p:cNvPr id="3" name="Содержимое 2"/>
          <p:cNvSpPr>
            <a:spLocks noGrp="1"/>
          </p:cNvSpPr>
          <p:nvPr>
            <p:ph idx="1"/>
          </p:nvPr>
        </p:nvSpPr>
        <p:spPr/>
        <p:style>
          <a:lnRef idx="0">
            <a:schemeClr val="accent4"/>
          </a:lnRef>
          <a:fillRef idx="3">
            <a:schemeClr val="accent4"/>
          </a:fillRef>
          <a:effectRef idx="3">
            <a:schemeClr val="accent4"/>
          </a:effectRef>
          <a:fontRef idx="minor">
            <a:schemeClr val="lt1"/>
          </a:fontRef>
        </p:style>
        <p:txBody>
          <a:bodyPr>
            <a:normAutofit fontScale="92500" lnSpcReduction="10000"/>
          </a:bodyPr>
          <a:lstStyle/>
          <a:p>
            <a:pPr>
              <a:buNone/>
            </a:pPr>
            <a:endParaRPr lang="ru-RU" dirty="0" smtClean="0"/>
          </a:p>
          <a:p>
            <a:r>
              <a:rPr lang="ru-RU" dirty="0" smtClean="0"/>
              <a:t>Женская одежда отличалась от мужской украшениями, вышивкой и немного цветовой гаммой. Дэгэл у женщин оторачивается кругом цветным сукном, на спине — вверху делается сукном вышивка в виде квадрата и на одежду нашиваются медные и серебряные украшения из пуговиц и монет. В Забайкалье женские халаты состоят из короткой кофты, пришитой к юбке.</a:t>
            </a:r>
          </a:p>
          <a:p>
            <a:pP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ru-RU" dirty="0" smtClean="0"/>
              <a:t>                   Украшения:</a:t>
            </a:r>
            <a:endParaRPr lang="ru-RU" dirty="0"/>
          </a:p>
        </p:txBody>
      </p:sp>
      <p:sp>
        <p:nvSpPr>
          <p:cNvPr id="3" name="Содержимое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r>
              <a:rPr lang="ru-RU" dirty="0" smtClean="0"/>
              <a:t>Украшения</a:t>
            </a:r>
          </a:p>
          <a:p>
            <a:endParaRPr lang="ru-RU" dirty="0" smtClean="0"/>
          </a:p>
          <a:p>
            <a:r>
              <a:rPr lang="ru-RU" dirty="0" smtClean="0"/>
              <a:t>Девушки носили от 10 до 20 косичек, украшенных множеством монет. На шее женщины носили кораллы, серебряные и золотые монеты и т. д.; в ушах — огромные серьги, поддерживаемые шнуром, перекинутым через голову, а сзади ушей — «</a:t>
            </a:r>
            <a:r>
              <a:rPr lang="ru-RU" dirty="0" err="1" smtClean="0"/>
              <a:t>полты</a:t>
            </a:r>
            <a:r>
              <a:rPr lang="ru-RU" dirty="0" smtClean="0"/>
              <a:t>» (подвески); на руках серебряные или медные </a:t>
            </a:r>
            <a:r>
              <a:rPr lang="ru-RU" dirty="0" err="1" smtClean="0"/>
              <a:t>бугаки</a:t>
            </a:r>
            <a:r>
              <a:rPr lang="ru-RU" dirty="0" smtClean="0"/>
              <a:t> (род браслетов в виде обручей) и другие украшения.</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118</TotalTime>
  <Words>1096</Words>
  <Application>Microsoft Office PowerPoint</Application>
  <PresentationFormat>Экран (4:3)</PresentationFormat>
  <Paragraphs>59</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Солнцестояние</vt:lpstr>
      <vt:lpstr>Бурятский национальный костюм</vt:lpstr>
      <vt:lpstr>Верхняя одежда (как мужская, так и женская):</vt:lpstr>
      <vt:lpstr>Слайд 3</vt:lpstr>
      <vt:lpstr>Слайд 4</vt:lpstr>
      <vt:lpstr>      Нижняя одежда и обувь:</vt:lpstr>
      <vt:lpstr>              Головные уборы:</vt:lpstr>
      <vt:lpstr>    Примеры головных уборов:</vt:lpstr>
      <vt:lpstr>Чем же отличаются мужской и женский костюмы?</vt:lpstr>
      <vt:lpstr>                   Украшения:</vt:lpstr>
      <vt:lpstr>Слайд 10</vt:lpstr>
      <vt:lpstr>                     Но также…</vt:lpstr>
      <vt:lpstr>             Одежда девочек</vt:lpstr>
      <vt:lpstr>    Примеры детской одежды :</vt:lpstr>
      <vt:lpstr>Слайд 14</vt:lpstr>
      <vt:lpstr>Пример летней одежды девочек:</vt:lpstr>
      <vt:lpstr>               Одежда девичья</vt:lpstr>
      <vt:lpstr>Слайд 17</vt:lpstr>
      <vt:lpstr>  Одежда замужних женщин</vt:lpstr>
      <vt:lpstr>Ритуальные костюмы бурятов</vt:lpstr>
      <vt:lpstr>            Свадебный костюм</vt:lpstr>
      <vt:lpstr>Слайд 21</vt:lpstr>
      <vt:lpstr>Мужской свадебный костюм</vt:lpstr>
      <vt:lpstr>              Похоронная одежда </vt:lpstr>
      <vt:lpstr>           Шаманский костюм</vt:lpstr>
      <vt:lpstr>Слайд 25</vt:lpstr>
      <vt:lpstr>            Конец презентации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Бурятский национальный костюм</dc:title>
  <dc:creator>влад</dc:creator>
  <cp:lastModifiedBy>Hp</cp:lastModifiedBy>
  <cp:revision>14</cp:revision>
  <dcterms:created xsi:type="dcterms:W3CDTF">2012-04-11T14:57:28Z</dcterms:created>
  <dcterms:modified xsi:type="dcterms:W3CDTF">2014-02-05T06:27:51Z</dcterms:modified>
</cp:coreProperties>
</file>