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7" r:id="rId3"/>
    <p:sldId id="261" r:id="rId4"/>
    <p:sldId id="258" r:id="rId5"/>
    <p:sldId id="259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6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71B03"/>
    <a:srgbClr val="33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29" autoAdjust="0"/>
    <p:restoredTop sz="94660"/>
  </p:normalViewPr>
  <p:slideViewPr>
    <p:cSldViewPr>
      <p:cViewPr>
        <p:scale>
          <a:sx n="82" d="100"/>
          <a:sy n="82" d="100"/>
        </p:scale>
        <p:origin x="-99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11.11.2018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11.11.2018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11.11.2018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11.11.2018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11.11.2018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11.11.2018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11.11.2018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11.11.2018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EA744C-FE01-496A-A041-ED93458D1002}" type="datetimeFigureOut">
              <a:rPr lang="ru-RU" smtClean="0"/>
              <a:pPr/>
              <a:t>11.11.2018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13" Type="http://schemas.openxmlformats.org/officeDocument/2006/relationships/image" Target="../media/image20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12" Type="http://schemas.openxmlformats.org/officeDocument/2006/relationships/image" Target="../media/image19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3.jpeg"/><Relationship Id="rId11" Type="http://schemas.openxmlformats.org/officeDocument/2006/relationships/image" Target="../media/image18.jpeg"/><Relationship Id="rId5" Type="http://schemas.openxmlformats.org/officeDocument/2006/relationships/image" Target="../media/image12.jpeg"/><Relationship Id="rId10" Type="http://schemas.openxmlformats.org/officeDocument/2006/relationships/image" Target="../media/image17.jpeg"/><Relationship Id="rId4" Type="http://schemas.openxmlformats.org/officeDocument/2006/relationships/image" Target="../media/image11.jpeg"/><Relationship Id="rId9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2699792" y="620688"/>
            <a:ext cx="5976664" cy="15121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normalizeH="0" baseline="0" noProof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n-lt"/>
                <a:ea typeface="+mj-ea"/>
                <a:cs typeface="+mj-cs"/>
              </a:rPr>
              <a:t>Тема опыта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800" b="1" i="0" u="none" strike="noStrike" kern="1200" normalizeH="0" baseline="0" noProof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+mn-lt"/>
              <a:ea typeface="+mj-ea"/>
              <a:cs typeface="+mj-cs"/>
            </a:endParaRP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87824" y="1700808"/>
            <a:ext cx="5688632" cy="2304256"/>
          </a:xfrm>
          <a:prstGeom prst="roundRect">
            <a:avLst>
              <a:gd name="adj" fmla="val 1782"/>
            </a:avLst>
          </a:prstGeom>
          <a:noFill/>
        </p:spPr>
        <p:txBody>
          <a:bodyPr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>
                <a:ea typeface="Calibri"/>
                <a:cs typeface="Times New Roman"/>
              </a:rPr>
              <a:t>«</a:t>
            </a:r>
            <a:r>
              <a:rPr lang="ru-RU" sz="2400" dirty="0">
                <a:ea typeface="Calibri"/>
                <a:cs typeface="Times New Roman"/>
              </a:rPr>
              <a:t>Формирование творческого воображения детей 6-7 лет посредством нетрадиционных техник рисования»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>
              <a:spcBef>
                <a:spcPts val="0"/>
              </a:spcBef>
            </a:pPr>
            <a:endParaRPr lang="ru-RU" sz="24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683157" y="4912130"/>
            <a:ext cx="350006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600" dirty="0" smtClean="0"/>
              <a:t>Автор:</a:t>
            </a:r>
          </a:p>
          <a:p>
            <a:pPr algn="ctr"/>
            <a:r>
              <a:rPr lang="ru-RU" sz="1600" dirty="0" smtClean="0"/>
              <a:t>Пылаева Яна Андреевна</a:t>
            </a:r>
          </a:p>
          <a:p>
            <a:pPr algn="ctr"/>
            <a:r>
              <a:rPr lang="ru-RU" sz="1600" dirty="0" smtClean="0"/>
              <a:t>Воспитатель </a:t>
            </a:r>
            <a:r>
              <a:rPr lang="ru-RU" sz="1600" dirty="0" smtClean="0"/>
              <a:t>МБДОУ </a:t>
            </a:r>
            <a:r>
              <a:rPr lang="ru-RU" sz="1600" dirty="0" smtClean="0"/>
              <a:t>№</a:t>
            </a:r>
            <a:r>
              <a:rPr lang="ru-RU" sz="1600" dirty="0"/>
              <a:t>2</a:t>
            </a:r>
            <a:r>
              <a:rPr lang="ru-RU" sz="1600" dirty="0" smtClean="0"/>
              <a:t> «</a:t>
            </a:r>
            <a:r>
              <a:rPr lang="ru-RU" sz="1600" dirty="0" smtClean="0"/>
              <a:t>Яблонька</a:t>
            </a:r>
            <a:r>
              <a:rPr lang="ru-RU" sz="1600" dirty="0" smtClean="0"/>
              <a:t>»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Natali\Desktop\приложения к опыту работы\20140327_15585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4510" y="1734231"/>
            <a:ext cx="7277784" cy="4388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27584" y="544324"/>
            <a:ext cx="7644209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lvl="0" algn="ctr">
              <a:buNone/>
            </a:pPr>
            <a:r>
              <a:rPr lang="en-US" sz="3200" b="1" dirty="0">
                <a:solidFill>
                  <a:schemeClr val="accent6">
                    <a:lumMod val="50000"/>
                  </a:schemeClr>
                </a:solidFill>
              </a:rPr>
              <a:t>I</a:t>
            </a:r>
            <a:r>
              <a:rPr lang="ru-RU" sz="3200" b="1" dirty="0">
                <a:solidFill>
                  <a:schemeClr val="accent6">
                    <a:lumMod val="50000"/>
                  </a:schemeClr>
                </a:solidFill>
              </a:rPr>
              <a:t> этап - информационно-аналитический</a:t>
            </a:r>
            <a:endParaRPr lang="ru-RU" sz="32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6221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620688"/>
            <a:ext cx="8280920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          Игры </a:t>
            </a:r>
            <a:r>
              <a:rPr lang="ru-RU" sz="2400" b="1" dirty="0"/>
              <a:t>на развитие художественного  воображения: </a:t>
            </a:r>
            <a:endParaRPr lang="ru-RU" sz="2400" b="1" dirty="0" smtClean="0"/>
          </a:p>
          <a:p>
            <a:pPr marL="285750" indent="-285750" algn="ctr">
              <a:buFont typeface="Wingdings" pitchFamily="2" charset="2"/>
              <a:buChar char="v"/>
            </a:pPr>
            <a:r>
              <a:rPr lang="ru-RU" sz="2000" b="1" dirty="0" smtClean="0"/>
              <a:t>«</a:t>
            </a:r>
            <a:r>
              <a:rPr lang="ru-RU" sz="2000" b="1" dirty="0"/>
              <a:t>На что это похоже</a:t>
            </a:r>
            <a:r>
              <a:rPr lang="ru-RU" sz="2000" b="1" dirty="0" smtClean="0"/>
              <a:t>» </a:t>
            </a:r>
          </a:p>
          <a:p>
            <a:pPr marL="285750" indent="-285750" algn="ctr">
              <a:buFont typeface="Wingdings" pitchFamily="2" charset="2"/>
              <a:buChar char="v"/>
            </a:pPr>
            <a:r>
              <a:rPr lang="ru-RU" sz="2000" b="1" dirty="0" smtClean="0"/>
              <a:t>«</a:t>
            </a:r>
            <a:r>
              <a:rPr lang="ru-RU" sz="2000" b="1" dirty="0"/>
              <a:t>Расколдуй картинку</a:t>
            </a:r>
            <a:r>
              <a:rPr lang="ru-RU" sz="2000" b="1" dirty="0" smtClean="0"/>
              <a:t>»</a:t>
            </a:r>
          </a:p>
          <a:p>
            <a:pPr marL="285750" indent="-285750" algn="ctr">
              <a:buFont typeface="Wingdings" pitchFamily="2" charset="2"/>
              <a:buChar char="v"/>
            </a:pPr>
            <a:r>
              <a:rPr lang="ru-RU" sz="2000" b="1" dirty="0" smtClean="0"/>
              <a:t>«</a:t>
            </a:r>
            <a:r>
              <a:rPr lang="ru-RU" sz="2000" b="1" dirty="0"/>
              <a:t>Продолжи рисунок</a:t>
            </a:r>
            <a:r>
              <a:rPr lang="ru-RU" sz="2000" b="1" dirty="0" smtClean="0"/>
              <a:t>» </a:t>
            </a:r>
          </a:p>
          <a:p>
            <a:pPr marL="285750" indent="-285750" algn="ctr">
              <a:buFont typeface="Wingdings" pitchFamily="2" charset="2"/>
              <a:buChar char="v"/>
            </a:pPr>
            <a:r>
              <a:rPr lang="ru-RU" sz="2000" b="1" dirty="0" smtClean="0"/>
              <a:t>«</a:t>
            </a:r>
            <a:r>
              <a:rPr lang="ru-RU" sz="2000" b="1" dirty="0"/>
              <a:t>Волшебные картинки</a:t>
            </a:r>
            <a:r>
              <a:rPr lang="ru-RU" sz="2000" b="1" dirty="0" smtClean="0"/>
              <a:t>»</a:t>
            </a:r>
            <a:r>
              <a:rPr lang="ru-RU" sz="2000" b="1" dirty="0"/>
              <a:t>                          </a:t>
            </a:r>
            <a:endParaRPr lang="ru-RU" sz="2000" b="1" dirty="0" smtClean="0"/>
          </a:p>
          <a:p>
            <a:pPr marL="285750" indent="-285750" algn="ctr">
              <a:buFont typeface="Wingdings" pitchFamily="2" charset="2"/>
              <a:buChar char="v"/>
            </a:pPr>
            <a:r>
              <a:rPr lang="ru-RU" sz="2000" b="1" dirty="0" smtClean="0"/>
              <a:t>«Дорисуй» </a:t>
            </a:r>
          </a:p>
          <a:p>
            <a:pPr marL="285750" indent="-285750" algn="ctr">
              <a:buFont typeface="Wingdings" pitchFamily="2" charset="2"/>
              <a:buChar char="v"/>
            </a:pPr>
            <a:r>
              <a:rPr lang="ru-RU" sz="2000" b="1" dirty="0" smtClean="0"/>
              <a:t>«</a:t>
            </a:r>
            <a:r>
              <a:rPr lang="ru-RU" sz="2000" b="1" dirty="0"/>
              <a:t>На что похожи наши ладошки</a:t>
            </a:r>
            <a:r>
              <a:rPr lang="ru-RU" sz="2000" b="1" dirty="0" smtClean="0"/>
              <a:t>» </a:t>
            </a:r>
          </a:p>
          <a:p>
            <a:pPr marL="285750" indent="-285750" algn="ctr">
              <a:buFont typeface="Wingdings" pitchFamily="2" charset="2"/>
              <a:buChar char="v"/>
            </a:pPr>
            <a:r>
              <a:rPr lang="ru-RU" sz="2000" b="1" dirty="0" smtClean="0"/>
              <a:t>«</a:t>
            </a:r>
            <a:r>
              <a:rPr lang="ru-RU" sz="2000" b="1" dirty="0"/>
              <a:t>Волшебные кляксы</a:t>
            </a:r>
            <a:r>
              <a:rPr lang="ru-RU" sz="2000" b="1" dirty="0" smtClean="0"/>
              <a:t>»</a:t>
            </a:r>
          </a:p>
          <a:p>
            <a:pPr marL="285750" indent="-285750" algn="ctr">
              <a:buFont typeface="Wingdings" pitchFamily="2" charset="2"/>
              <a:buChar char="v"/>
            </a:pPr>
            <a:r>
              <a:rPr lang="ru-RU" sz="2000" b="1" dirty="0" smtClean="0"/>
              <a:t>«</a:t>
            </a:r>
            <a:r>
              <a:rPr lang="ru-RU" sz="2000" b="1" dirty="0"/>
              <a:t>Волшебная ниточка</a:t>
            </a:r>
            <a:r>
              <a:rPr lang="ru-RU" sz="2000" b="1" dirty="0" smtClean="0"/>
              <a:t>» </a:t>
            </a:r>
          </a:p>
          <a:p>
            <a:pPr marL="285750" indent="-285750" algn="ctr">
              <a:buFont typeface="Wingdings" pitchFamily="2" charset="2"/>
              <a:buChar char="v"/>
            </a:pPr>
            <a:r>
              <a:rPr lang="ru-RU" sz="2000" b="1" dirty="0" smtClean="0"/>
              <a:t>«</a:t>
            </a:r>
            <a:r>
              <a:rPr lang="ru-RU" sz="2000" b="1" dirty="0"/>
              <a:t>О чем рассказала музыка</a:t>
            </a:r>
            <a:r>
              <a:rPr lang="ru-RU" sz="2000" b="1" dirty="0" smtClean="0"/>
              <a:t>»</a:t>
            </a:r>
          </a:p>
          <a:p>
            <a:pPr marL="285750" indent="-285750" algn="ctr">
              <a:buFont typeface="Wingdings" pitchFamily="2" charset="2"/>
              <a:buChar char="v"/>
            </a:pPr>
            <a:r>
              <a:rPr lang="ru-RU" sz="2000" b="1" dirty="0" smtClean="0"/>
              <a:t>«</a:t>
            </a:r>
            <a:r>
              <a:rPr lang="ru-RU" sz="2000" b="1" dirty="0"/>
              <a:t>Несуществующее животное или растение</a:t>
            </a:r>
            <a:r>
              <a:rPr lang="ru-RU" sz="2000" b="1" dirty="0" smtClean="0"/>
              <a:t>»</a:t>
            </a:r>
          </a:p>
          <a:p>
            <a:pPr marL="285750" indent="-285750" algn="ctr">
              <a:buFont typeface="Wingdings" pitchFamily="2" charset="2"/>
              <a:buChar char="v"/>
            </a:pPr>
            <a:r>
              <a:rPr lang="ru-RU" sz="2000" b="1" dirty="0" smtClean="0"/>
              <a:t>«</a:t>
            </a:r>
            <a:r>
              <a:rPr lang="ru-RU" sz="2000" b="1" dirty="0"/>
              <a:t>Цветные сказки</a:t>
            </a:r>
            <a:r>
              <a:rPr lang="ru-RU" sz="2000" b="1" dirty="0" smtClean="0"/>
              <a:t>»</a:t>
            </a:r>
          </a:p>
          <a:p>
            <a:pPr marL="285750" indent="-285750" algn="ctr">
              <a:buFont typeface="Wingdings" pitchFamily="2" charset="2"/>
              <a:buChar char="v"/>
            </a:pPr>
            <a:r>
              <a:rPr lang="ru-RU" sz="2000" b="1" dirty="0" smtClean="0"/>
              <a:t>«</a:t>
            </a:r>
            <a:r>
              <a:rPr lang="ru-RU" sz="2000" b="1" dirty="0"/>
              <a:t>Нарисуй настроение</a:t>
            </a:r>
            <a:r>
              <a:rPr lang="ru-RU" sz="2000" b="1" dirty="0" smtClean="0"/>
              <a:t>»</a:t>
            </a:r>
          </a:p>
          <a:p>
            <a:pPr marL="285750" indent="-285750" algn="ctr">
              <a:buFont typeface="Wingdings" pitchFamily="2" charset="2"/>
              <a:buChar char="v"/>
            </a:pPr>
            <a:r>
              <a:rPr lang="ru-RU" sz="2000" b="1" dirty="0" smtClean="0"/>
              <a:t>«</a:t>
            </a:r>
            <a:r>
              <a:rPr lang="ru-RU" sz="2000" b="1" dirty="0"/>
              <a:t>Закорючки</a:t>
            </a:r>
            <a:r>
              <a:rPr lang="ru-RU" sz="2000" b="1" dirty="0" smtClean="0"/>
              <a:t>» </a:t>
            </a:r>
          </a:p>
          <a:p>
            <a:pPr marL="285750" indent="-285750" algn="ctr">
              <a:buFont typeface="Wingdings" pitchFamily="2" charset="2"/>
              <a:buChar char="v"/>
            </a:pPr>
            <a:r>
              <a:rPr lang="ru-RU" sz="2000" b="1" dirty="0" smtClean="0"/>
              <a:t>«</a:t>
            </a:r>
            <a:r>
              <a:rPr lang="ru-RU" sz="2000" b="1" dirty="0"/>
              <a:t>Продолжи рисунок</a:t>
            </a:r>
            <a:r>
              <a:rPr lang="ru-RU" sz="2000" b="1" dirty="0" smtClean="0"/>
              <a:t>»</a:t>
            </a:r>
          </a:p>
          <a:p>
            <a:pPr marL="285750" indent="-285750" algn="ctr">
              <a:buFont typeface="Wingdings" pitchFamily="2" charset="2"/>
              <a:buChar char="v"/>
            </a:pPr>
            <a:r>
              <a:rPr lang="ru-RU" sz="2000" b="1" dirty="0" smtClean="0"/>
              <a:t> </a:t>
            </a:r>
            <a:r>
              <a:rPr lang="ru-RU" sz="2000" b="1" dirty="0"/>
              <a:t>«Представь себе</a:t>
            </a:r>
            <a:r>
              <a:rPr lang="ru-RU" sz="2000" b="1" dirty="0" smtClean="0"/>
              <a:t>»</a:t>
            </a:r>
          </a:p>
          <a:p>
            <a:pPr marL="285750" indent="-285750" algn="ctr">
              <a:buFont typeface="Wingdings" pitchFamily="2" charset="2"/>
              <a:buChar char="v"/>
            </a:pPr>
            <a:r>
              <a:rPr lang="ru-RU" sz="2000" b="1" dirty="0" smtClean="0"/>
              <a:t>«</a:t>
            </a:r>
            <a:r>
              <a:rPr lang="ru-RU" sz="2000" b="1" dirty="0"/>
              <a:t>Точка, точка</a:t>
            </a:r>
            <a:r>
              <a:rPr lang="ru-RU" sz="2000" b="1" dirty="0" smtClean="0"/>
              <a:t>»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560103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82282" y="3333997"/>
            <a:ext cx="2127701" cy="151303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7904" y="4979146"/>
            <a:ext cx="2127701" cy="155085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20027" y="4904594"/>
            <a:ext cx="2127701" cy="159813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74741" y="2805804"/>
            <a:ext cx="1981126" cy="281329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44701" y="3031352"/>
            <a:ext cx="2633619" cy="197639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1236" y="4630897"/>
            <a:ext cx="2633619" cy="197639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93576" y="1161354"/>
            <a:ext cx="3207697" cy="212911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8590" y="4609305"/>
            <a:ext cx="2624161" cy="190547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412036" y="3180735"/>
            <a:ext cx="1891289" cy="141846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0834" y="1130760"/>
            <a:ext cx="2503582" cy="164445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161354"/>
            <a:ext cx="2624162" cy="196694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7250" y="3151030"/>
            <a:ext cx="1608058" cy="1358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829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923" y="692696"/>
            <a:ext cx="7056162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>
              <a:buNone/>
            </a:pP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Нетрадиционная техника рисования</a:t>
            </a:r>
            <a:endParaRPr lang="ru-RU" sz="32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59632" y="5899434"/>
            <a:ext cx="61027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Wingdings" pitchFamily="2" charset="2"/>
              <a:buChar char="v"/>
            </a:pPr>
            <a:r>
              <a:rPr lang="ru-RU" sz="2800" b="1" i="1" dirty="0"/>
              <a:t>Восковые мелки + </a:t>
            </a:r>
            <a:r>
              <a:rPr lang="ru-RU" sz="2800" b="1" i="1" dirty="0" smtClean="0"/>
              <a:t>акварель (4 года)</a:t>
            </a:r>
            <a:endParaRPr lang="ru-RU" dirty="0"/>
          </a:p>
        </p:txBody>
      </p:sp>
      <p:pic>
        <p:nvPicPr>
          <p:cNvPr id="4098" name="Picture 2" descr="C:\Users\Natali\Desktop\приложения к опыту работы\IMG_286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1628799"/>
            <a:ext cx="3240360" cy="4320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6923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691680" y="5589240"/>
            <a:ext cx="50562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Wingdings" pitchFamily="2" charset="2"/>
              <a:buChar char="v"/>
            </a:pPr>
            <a:r>
              <a:rPr lang="ru-RU" sz="3200" b="1" i="1" dirty="0"/>
              <a:t>Свеча + акварель (4 года)</a:t>
            </a:r>
            <a:endParaRPr lang="ru-RU" sz="32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043919" y="692696"/>
            <a:ext cx="7056162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>
              <a:buNone/>
            </a:pP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Нетрадиционная техника </a:t>
            </a:r>
            <a:r>
              <a:rPr lang="ru-RU" sz="3200" b="1" dirty="0">
                <a:solidFill>
                  <a:schemeClr val="accent6">
                    <a:lumMod val="50000"/>
                  </a:schemeClr>
                </a:solidFill>
              </a:rPr>
              <a:t>рисования</a:t>
            </a:r>
          </a:p>
        </p:txBody>
      </p:sp>
      <p:pic>
        <p:nvPicPr>
          <p:cNvPr id="5122" name="Picture 2" descr="C:\Users\Natali\Desktop\приложения к опыту работы\3582488-4f509b8272bf327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1843088"/>
            <a:ext cx="5022304" cy="3484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6232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132677"/>
            <a:ext cx="856895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v"/>
            </a:pPr>
            <a:r>
              <a:rPr lang="ru-RU" sz="2400" b="1" i="1" dirty="0"/>
              <a:t>Чёрно-белый </a:t>
            </a:r>
            <a:r>
              <a:rPr lang="ru-RU" sz="2400" b="1" i="1" dirty="0" err="1"/>
              <a:t>граттаж</a:t>
            </a:r>
            <a:r>
              <a:rPr lang="ru-RU" sz="2400" b="1" i="1" dirty="0"/>
              <a:t> </a:t>
            </a:r>
            <a:r>
              <a:rPr lang="ru-RU" sz="2400" b="1" i="1" dirty="0" smtClean="0"/>
              <a:t> (</a:t>
            </a:r>
            <a:r>
              <a:rPr lang="ru-RU" sz="2400" b="1" i="1" dirty="0"/>
              <a:t>грунтованный лист) </a:t>
            </a:r>
            <a:endParaRPr lang="ru-RU" sz="2400" b="1" i="1" dirty="0" smtClean="0"/>
          </a:p>
          <a:p>
            <a:pPr marL="342900" indent="-342900">
              <a:buFont typeface="Wingdings" pitchFamily="2" charset="2"/>
              <a:buChar char="v"/>
            </a:pPr>
            <a:endParaRPr lang="ru-RU" sz="2400" b="1" i="1" dirty="0"/>
          </a:p>
          <a:p>
            <a:pPr marL="342900" indent="-342900">
              <a:buFont typeface="Wingdings" pitchFamily="2" charset="2"/>
              <a:buChar char="v"/>
            </a:pPr>
            <a:endParaRPr lang="ru-RU" sz="2400" b="1" i="1" dirty="0"/>
          </a:p>
          <a:p>
            <a:pPr marL="342900" indent="-342900">
              <a:buFont typeface="Wingdings" pitchFamily="2" charset="2"/>
              <a:buChar char="v"/>
            </a:pPr>
            <a:r>
              <a:rPr lang="ru-RU" sz="2400" b="1" i="1" dirty="0" err="1"/>
              <a:t>Кляксография</a:t>
            </a:r>
            <a:r>
              <a:rPr lang="ru-RU" sz="2400" b="1" i="1" dirty="0"/>
              <a:t> обычная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270922" y="404664"/>
            <a:ext cx="7056162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>
              <a:buNone/>
            </a:pP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Нетрадиционная техника </a:t>
            </a:r>
            <a:r>
              <a:rPr lang="ru-RU" sz="3200" b="1" dirty="0">
                <a:solidFill>
                  <a:schemeClr val="accent6">
                    <a:lumMod val="50000"/>
                  </a:schemeClr>
                </a:solidFill>
              </a:rPr>
              <a:t>рисования</a:t>
            </a:r>
          </a:p>
        </p:txBody>
      </p:sp>
      <p:pic>
        <p:nvPicPr>
          <p:cNvPr id="6146" name="Picture 2" descr="C:\Users\Natali\Desktop\приложения к опыту работы\189315-edf44512f7ccdcb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28900" y="1196752"/>
            <a:ext cx="3870176" cy="2902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10944" y="4509120"/>
            <a:ext cx="2376263" cy="206870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77750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23873" y="2268763"/>
            <a:ext cx="738031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v"/>
            </a:pPr>
            <a:r>
              <a:rPr lang="ru-RU" sz="2400" b="1" i="1" dirty="0" err="1"/>
              <a:t>Кляксография</a:t>
            </a:r>
            <a:r>
              <a:rPr lang="ru-RU" sz="2400" b="1" i="1" dirty="0"/>
              <a:t> с </a:t>
            </a:r>
            <a:r>
              <a:rPr lang="ru-RU" sz="2400" b="1" i="1" dirty="0" smtClean="0"/>
              <a:t>ниточкой</a:t>
            </a:r>
            <a:endParaRPr lang="ru-RU" sz="2400" b="1" i="1" dirty="0" smtClean="0"/>
          </a:p>
          <a:p>
            <a:pPr marL="342900" indent="-342900">
              <a:buFont typeface="Wingdings" pitchFamily="2" charset="2"/>
              <a:buChar char="v"/>
            </a:pPr>
            <a:endParaRPr lang="ru-RU" sz="2400" b="1" i="1" dirty="0"/>
          </a:p>
          <a:p>
            <a:pPr marL="342900" indent="-342900">
              <a:buFont typeface="Wingdings" pitchFamily="2" charset="2"/>
              <a:buChar char="v"/>
            </a:pPr>
            <a:endParaRPr lang="ru-RU" sz="2400" b="1" i="1" dirty="0" smtClean="0"/>
          </a:p>
          <a:p>
            <a:pPr marL="342900" indent="-342900">
              <a:buFont typeface="Wingdings" pitchFamily="2" charset="2"/>
              <a:buChar char="v"/>
            </a:pPr>
            <a:endParaRPr lang="ru-RU" sz="2400" b="1" i="1" dirty="0" smtClean="0"/>
          </a:p>
          <a:p>
            <a:pPr marL="342900" indent="-342900">
              <a:buFont typeface="Wingdings" pitchFamily="2" charset="2"/>
              <a:buChar char="v"/>
            </a:pPr>
            <a:endParaRPr lang="ru-RU" sz="2400" b="1" i="1" dirty="0"/>
          </a:p>
          <a:p>
            <a:pPr marL="342900" indent="-342900">
              <a:buFont typeface="Wingdings" pitchFamily="2" charset="2"/>
              <a:buChar char="v"/>
            </a:pPr>
            <a:endParaRPr lang="ru-RU" sz="2400" b="1" i="1" dirty="0" smtClean="0"/>
          </a:p>
          <a:p>
            <a:pPr marL="342900" indent="-342900">
              <a:buFont typeface="Wingdings" pitchFamily="2" charset="2"/>
              <a:buChar char="v"/>
            </a:pPr>
            <a:endParaRPr lang="ru-RU" sz="2400" b="1" i="1" dirty="0"/>
          </a:p>
          <a:p>
            <a:pPr marL="342900" indent="-342900">
              <a:buFont typeface="Wingdings" pitchFamily="2" charset="2"/>
              <a:buChar char="v"/>
            </a:pPr>
            <a:endParaRPr lang="ru-RU" sz="2400" b="1" i="1" dirty="0" smtClean="0"/>
          </a:p>
          <a:p>
            <a:pPr marL="342900" indent="-342900" algn="r">
              <a:buFont typeface="Wingdings" pitchFamily="2" charset="2"/>
              <a:buChar char="v"/>
            </a:pPr>
            <a:r>
              <a:rPr lang="ru-RU" sz="2400" b="1" i="1" dirty="0" smtClean="0"/>
              <a:t>Акварельные </a:t>
            </a:r>
            <a:r>
              <a:rPr lang="ru-RU" sz="2400" b="1" i="1" dirty="0" smtClean="0"/>
              <a:t>мелки</a:t>
            </a:r>
            <a:endParaRPr lang="ru-RU" sz="2400" b="1" i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276124" y="444075"/>
            <a:ext cx="7056162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>
              <a:buNone/>
            </a:pP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Нетрадиционная техника </a:t>
            </a:r>
            <a:r>
              <a:rPr lang="ru-RU" sz="3200" b="1" dirty="0">
                <a:solidFill>
                  <a:schemeClr val="accent6">
                    <a:lumMod val="50000"/>
                  </a:schemeClr>
                </a:solidFill>
              </a:rPr>
              <a:t>рисования</a:t>
            </a:r>
          </a:p>
        </p:txBody>
      </p:sp>
      <p:pic>
        <p:nvPicPr>
          <p:cNvPr id="7171" name="Picture 3" descr="C:\Users\Natali\Desktop\приложения к опыту работы\podelki_small___16____4051b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1208580"/>
            <a:ext cx="2010717" cy="2953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Natali\Desktop\приложения к опыту работы\88d42247998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4161589"/>
            <a:ext cx="2855858" cy="2141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834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484785"/>
            <a:ext cx="806489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v"/>
            </a:pPr>
            <a:r>
              <a:rPr lang="ru-RU" sz="2400" b="1" i="1" dirty="0" err="1" smtClean="0"/>
              <a:t>Тычкование</a:t>
            </a:r>
            <a:endParaRPr lang="ru-RU" sz="2400" b="1" i="1" dirty="0" smtClean="0"/>
          </a:p>
          <a:p>
            <a:pPr marL="342900" indent="-342900">
              <a:buFont typeface="Wingdings" pitchFamily="2" charset="2"/>
              <a:buChar char="v"/>
            </a:pPr>
            <a:endParaRPr lang="ru-RU" sz="2400" b="1" i="1" dirty="0"/>
          </a:p>
          <a:p>
            <a:pPr marL="342900" indent="-342900">
              <a:buFont typeface="Wingdings" pitchFamily="2" charset="2"/>
              <a:buChar char="v"/>
            </a:pPr>
            <a:endParaRPr lang="ru-RU" sz="2400" b="1" i="1" dirty="0" smtClean="0"/>
          </a:p>
          <a:p>
            <a:pPr marL="342900" indent="-342900">
              <a:buFont typeface="Wingdings" pitchFamily="2" charset="2"/>
              <a:buChar char="v"/>
            </a:pPr>
            <a:endParaRPr lang="ru-RU" sz="2400" b="1" i="1" dirty="0" smtClean="0"/>
          </a:p>
          <a:p>
            <a:pPr marL="342900" indent="-342900">
              <a:buFont typeface="Wingdings" pitchFamily="2" charset="2"/>
              <a:buChar char="v"/>
            </a:pPr>
            <a:endParaRPr lang="ru-RU" sz="2400" b="1" i="1" dirty="0"/>
          </a:p>
          <a:p>
            <a:pPr marL="342900" indent="-342900" algn="r">
              <a:buFont typeface="Wingdings" pitchFamily="2" charset="2"/>
              <a:buChar char="v"/>
            </a:pPr>
            <a:endParaRPr lang="ru-RU" sz="2400" b="1" i="1" dirty="0" smtClean="0"/>
          </a:p>
          <a:p>
            <a:pPr marL="342900" indent="-342900" algn="r">
              <a:buFont typeface="Wingdings" pitchFamily="2" charset="2"/>
              <a:buChar char="v"/>
            </a:pPr>
            <a:r>
              <a:rPr lang="ru-RU" sz="2400" b="1" i="1" dirty="0" smtClean="0"/>
              <a:t>Цветной </a:t>
            </a:r>
            <a:r>
              <a:rPr lang="ru-RU" sz="2400" b="1" i="1" dirty="0" err="1" smtClean="0"/>
              <a:t>граттаж</a:t>
            </a:r>
            <a:endParaRPr lang="ru-RU" sz="2400" b="1" i="1" dirty="0" smtClean="0"/>
          </a:p>
          <a:p>
            <a:pPr marL="342900" indent="-342900">
              <a:buFont typeface="Wingdings" pitchFamily="2" charset="2"/>
              <a:buChar char="v"/>
            </a:pPr>
            <a:endParaRPr lang="ru-RU" sz="2400" b="1" i="1" dirty="0"/>
          </a:p>
          <a:p>
            <a:pPr marL="342900" indent="-342900">
              <a:buFont typeface="Wingdings" pitchFamily="2" charset="2"/>
              <a:buChar char="v"/>
            </a:pPr>
            <a:endParaRPr lang="ru-RU" sz="2400" b="1" i="1" dirty="0" smtClean="0"/>
          </a:p>
          <a:p>
            <a:pPr marL="342900" indent="-342900">
              <a:buFont typeface="Wingdings" pitchFamily="2" charset="2"/>
              <a:buChar char="v"/>
            </a:pPr>
            <a:endParaRPr lang="ru-RU" sz="2400" b="1" i="1" dirty="0"/>
          </a:p>
          <a:p>
            <a:pPr marL="342900" indent="-342900">
              <a:buFont typeface="Wingdings" pitchFamily="2" charset="2"/>
              <a:buChar char="v"/>
            </a:pPr>
            <a:endParaRPr lang="ru-RU" sz="2400" b="1" i="1" dirty="0"/>
          </a:p>
          <a:p>
            <a:pPr marL="342900" indent="-342900">
              <a:buFont typeface="Wingdings" pitchFamily="2" charset="2"/>
              <a:buChar char="v"/>
            </a:pPr>
            <a:r>
              <a:rPr lang="ru-RU" sz="2400" b="1" i="1" dirty="0"/>
              <a:t>Монотипия пейзажная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043919" y="404664"/>
            <a:ext cx="7056162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>
              <a:buNone/>
            </a:pP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Нетрадиционная техника </a:t>
            </a:r>
            <a:r>
              <a:rPr lang="ru-RU" sz="3200" b="1" dirty="0">
                <a:solidFill>
                  <a:schemeClr val="accent6">
                    <a:lumMod val="50000"/>
                  </a:schemeClr>
                </a:solidFill>
              </a:rPr>
              <a:t>рисования</a:t>
            </a:r>
          </a:p>
        </p:txBody>
      </p:sp>
      <p:pic>
        <p:nvPicPr>
          <p:cNvPr id="8194" name="Picture 2" descr="C:\Users\Natali\Desktop\приложения к опыту работы\7866732_18141thumb5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29218" y="2924944"/>
            <a:ext cx="3342782" cy="2253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Natali\Desktop\приложения к опыту работы\7dbaf7a09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4700868"/>
            <a:ext cx="3096344" cy="1824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C:\Users\Natali\Desktop\приложения к опыту работы\15384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1106946"/>
            <a:ext cx="3045692" cy="2259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7848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48837" y="692696"/>
            <a:ext cx="7131504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>
              <a:buNone/>
            </a:pPr>
            <a:r>
              <a:rPr lang="ru-RU" sz="3200" b="1" dirty="0">
                <a:solidFill>
                  <a:schemeClr val="accent6">
                    <a:lumMod val="50000"/>
                  </a:schemeClr>
                </a:solidFill>
              </a:rPr>
              <a:t>Нетрадиционные техники рисования</a:t>
            </a:r>
          </a:p>
        </p:txBody>
      </p:sp>
      <p:pic>
        <p:nvPicPr>
          <p:cNvPr id="1026" name="Picture 2" descr="C:\Users\Natali\Desktop\приложения к опыту работы\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1468840"/>
            <a:ext cx="2664296" cy="3688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Natali\Desktop\приложения к опыту работы\96ec8c3f3f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8291" y="3313015"/>
            <a:ext cx="3543629" cy="2996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99592" y="2361312"/>
            <a:ext cx="792088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v"/>
            </a:pPr>
            <a:r>
              <a:rPr lang="ru-RU" sz="2400" b="1" i="1" dirty="0"/>
              <a:t>Печать по трафарету </a:t>
            </a:r>
            <a:endParaRPr lang="ru-RU" sz="2400" b="1" i="1" dirty="0" smtClean="0"/>
          </a:p>
          <a:p>
            <a:pPr marL="342900" indent="-342900">
              <a:buFont typeface="Wingdings" pitchFamily="2" charset="2"/>
              <a:buChar char="v"/>
            </a:pPr>
            <a:endParaRPr lang="ru-RU" sz="2400" b="1" i="1" dirty="0"/>
          </a:p>
          <a:p>
            <a:pPr marL="342900" indent="-342900">
              <a:buFont typeface="Wingdings" pitchFamily="2" charset="2"/>
              <a:buChar char="v"/>
            </a:pPr>
            <a:endParaRPr lang="ru-RU" sz="2400" b="1" i="1" dirty="0" smtClean="0"/>
          </a:p>
          <a:p>
            <a:pPr marL="342900" indent="-342900">
              <a:buFont typeface="Wingdings" pitchFamily="2" charset="2"/>
              <a:buChar char="v"/>
            </a:pPr>
            <a:endParaRPr lang="ru-RU" sz="2400" b="1" i="1" dirty="0"/>
          </a:p>
          <a:p>
            <a:pPr marL="342900" indent="-342900">
              <a:buFont typeface="Wingdings" pitchFamily="2" charset="2"/>
              <a:buChar char="v"/>
            </a:pPr>
            <a:endParaRPr lang="ru-RU" sz="2400" b="1" i="1" dirty="0" smtClean="0"/>
          </a:p>
          <a:p>
            <a:pPr marL="342900" indent="-342900">
              <a:buFont typeface="Wingdings" pitchFamily="2" charset="2"/>
              <a:buChar char="v"/>
            </a:pPr>
            <a:endParaRPr lang="ru-RU" sz="2400" b="1" i="1" dirty="0"/>
          </a:p>
          <a:p>
            <a:pPr marL="342900" indent="-342900" algn="r">
              <a:buFont typeface="Wingdings" pitchFamily="2" charset="2"/>
              <a:buChar char="v"/>
            </a:pPr>
            <a:endParaRPr lang="ru-RU" sz="2400" b="1" i="1" dirty="0" smtClean="0"/>
          </a:p>
          <a:p>
            <a:pPr marL="342900" indent="-342900" algn="r">
              <a:buFont typeface="Wingdings" pitchFamily="2" charset="2"/>
              <a:buChar char="v"/>
            </a:pPr>
            <a:endParaRPr lang="ru-RU" sz="2400" b="1" i="1" dirty="0"/>
          </a:p>
          <a:p>
            <a:pPr marL="342900" indent="-342900" algn="r">
              <a:buFont typeface="Wingdings" pitchFamily="2" charset="2"/>
              <a:buChar char="v"/>
            </a:pPr>
            <a:r>
              <a:rPr lang="ru-RU" sz="2400" b="1" i="1" dirty="0" smtClean="0"/>
              <a:t>Монотипия </a:t>
            </a:r>
            <a:r>
              <a:rPr lang="ru-RU" sz="2400" b="1" i="1" dirty="0"/>
              <a:t>предметная </a:t>
            </a:r>
          </a:p>
        </p:txBody>
      </p:sp>
    </p:spTree>
    <p:extLst>
      <p:ext uri="{BB962C8B-B14F-4D97-AF65-F5344CB8AC3E}">
        <p14:creationId xmlns:p14="http://schemas.microsoft.com/office/powerpoint/2010/main" val="2705530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2828836"/>
            <a:ext cx="4572000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Спасибо за внимание!</a:t>
            </a:r>
            <a:endParaRPr lang="ru-RU" sz="32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2132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23728" y="620689"/>
            <a:ext cx="3816424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3200" b="1" i="1" dirty="0">
                <a:solidFill>
                  <a:schemeClr val="accent6">
                    <a:lumMod val="50000"/>
                  </a:schemeClr>
                </a:solidFill>
              </a:rPr>
              <a:t>Актуальность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1628800"/>
            <a:ext cx="856895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ea typeface="Times New Roman"/>
              </a:rPr>
              <a:t>1.</a:t>
            </a:r>
            <a:r>
              <a:rPr lang="ru-RU" dirty="0">
                <a:solidFill>
                  <a:srgbClr val="000000"/>
                </a:solidFill>
                <a:ea typeface="Times New Roman"/>
              </a:rPr>
              <a:t>  Социально-экономические преобразования </a:t>
            </a:r>
            <a:r>
              <a:rPr lang="ru-RU" dirty="0" smtClean="0">
                <a:solidFill>
                  <a:srgbClr val="000000"/>
                </a:solidFill>
                <a:ea typeface="Times New Roman"/>
              </a:rPr>
              <a:t>в обществе </a:t>
            </a:r>
            <a:r>
              <a:rPr lang="ru-RU" dirty="0">
                <a:solidFill>
                  <a:srgbClr val="000000"/>
                </a:solidFill>
                <a:ea typeface="Times New Roman"/>
              </a:rPr>
              <a:t> диктуют   необходимость формирования   творчески   активной   личности,   обладающей    способностью эффективно и нестандартно решать новые жизненные проблемы.</a:t>
            </a:r>
            <a:endParaRPr lang="ru-RU" dirty="0">
              <a:ea typeface="Times New Roman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ea typeface="Times New Roman"/>
              </a:rPr>
              <a:t>2.     Школьное обучение требует уже достаточно сформированного уровня воображения. К первому классу ребенок должен уметь ориентироваться в ситуациях, в которых происходят различные преобразования предметов, образов, знаков, и быть готовым к предвосхищению возможных изменений.</a:t>
            </a:r>
            <a:endParaRPr lang="ru-RU" dirty="0">
              <a:ea typeface="Times New Roman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ea typeface="Times New Roman"/>
              </a:rPr>
              <a:t>3.     Воображение выступает предпосылкой эффективного усвоения детьми новых знаний.</a:t>
            </a:r>
            <a:endParaRPr lang="ru-RU" dirty="0">
              <a:ea typeface="Times New Roman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ea typeface="Times New Roman"/>
              </a:rPr>
              <a:t>4.     Никакой вид творческой деятельности не может обойтись без воображения.</a:t>
            </a:r>
            <a:endParaRPr lang="ru-RU" dirty="0">
              <a:ea typeface="Times New Roman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ea typeface="Times New Roman"/>
              </a:rPr>
              <a:t>5.     Воображение в значительной степени определяет эффективность учебно-воспитательной деятельности в ДОО.</a:t>
            </a:r>
            <a:endParaRPr lang="ru-RU" dirty="0">
              <a:ea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946524" y="1772816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83568" y="1628799"/>
            <a:ext cx="784887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50000"/>
              </a:lnSpc>
              <a:spcAft>
                <a:spcPts val="0"/>
              </a:spcAft>
              <a:buClr>
                <a:srgbClr val="000000"/>
              </a:buClr>
              <a:buFont typeface="+mj-lt"/>
              <a:buAutoNum type="arabicParenR"/>
            </a:pPr>
            <a:r>
              <a:rPr lang="ru-RU" dirty="0" smtClean="0">
                <a:ea typeface="Calibri"/>
                <a:cs typeface="Times New Roman"/>
              </a:rPr>
              <a:t>Проанализировать </a:t>
            </a:r>
            <a:r>
              <a:rPr lang="ru-RU" dirty="0">
                <a:ea typeface="Calibri"/>
                <a:cs typeface="Times New Roman"/>
              </a:rPr>
              <a:t>литературу по проблеме развития </a:t>
            </a:r>
            <a:r>
              <a:rPr lang="ru-RU" dirty="0" smtClean="0">
                <a:ea typeface="Calibri"/>
                <a:cs typeface="Times New Roman"/>
              </a:rPr>
              <a:t>творческого</a:t>
            </a: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Clr>
                <a:srgbClr val="000000"/>
              </a:buClr>
              <a:buFont typeface="+mj-lt"/>
              <a:buAutoNum type="arabicParenR"/>
            </a:pPr>
            <a:r>
              <a:rPr lang="ru-RU" dirty="0" smtClean="0">
                <a:ea typeface="Calibri"/>
                <a:cs typeface="Times New Roman"/>
              </a:rPr>
              <a:t> </a:t>
            </a:r>
            <a:r>
              <a:rPr lang="ru-RU" dirty="0">
                <a:ea typeface="Calibri"/>
                <a:cs typeface="Times New Roman"/>
              </a:rPr>
              <a:t>воображения и определить значение рисования в личностном развитии дошкольников.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Clr>
                <a:srgbClr val="000000"/>
              </a:buClr>
              <a:buFont typeface="+mj-lt"/>
              <a:buAutoNum type="arabicParenR"/>
            </a:pPr>
            <a:r>
              <a:rPr lang="ru-RU" dirty="0">
                <a:ea typeface="Calibri"/>
                <a:cs typeface="Times New Roman"/>
              </a:rPr>
              <a:t>Выявить уровень развития творческого воображения детей 6-7 и наметить пути повышения этого уровня.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Clr>
                <a:srgbClr val="000000"/>
              </a:buClr>
              <a:buFont typeface="+mj-lt"/>
              <a:buAutoNum type="arabicParenR"/>
            </a:pPr>
            <a:r>
              <a:rPr lang="ru-RU" dirty="0">
                <a:ea typeface="Calibri"/>
                <a:cs typeface="Times New Roman"/>
              </a:rPr>
              <a:t>Разработать систему непосредственно-образовательной деятельности, игр творческого характера используя нетрадиционные техники рисования, способствующие развитию творческого воображения детей 6-7 лет.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Clr>
                <a:srgbClr val="000000"/>
              </a:buClr>
              <a:buFont typeface="+mj-lt"/>
              <a:buAutoNum type="arabicParenR"/>
            </a:pPr>
            <a:r>
              <a:rPr lang="ru-RU" dirty="0">
                <a:ea typeface="Calibri"/>
                <a:cs typeface="Times New Roman"/>
              </a:rPr>
              <a:t>Выявить педагогические условия, способствующие успешному решению проблемы развития творческого воображения на основе нетрадиционных способов рисования.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L="457200">
              <a:lnSpc>
                <a:spcPct val="150000"/>
              </a:lnSpc>
              <a:spcAft>
                <a:spcPts val="1000"/>
              </a:spcAft>
            </a:pPr>
            <a:r>
              <a:rPr lang="ru-RU" dirty="0">
                <a:ea typeface="Calibri"/>
                <a:cs typeface="Times New Roman"/>
              </a:rPr>
              <a:t> </a:t>
            </a:r>
            <a:endParaRPr lang="ru-RU" sz="16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259632" y="836713"/>
            <a:ext cx="559836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rgbClr val="000000"/>
                </a:solidFill>
                <a:ea typeface="Calibri"/>
              </a:rPr>
              <a:t>Исследуя, данную проблему я выдвинула ряд задач: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377045" y="548680"/>
            <a:ext cx="4572000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sz="3200" b="1" i="1" dirty="0" smtClean="0">
                <a:solidFill>
                  <a:schemeClr val="accent6">
                    <a:lumMod val="50000"/>
                  </a:schemeClr>
                </a:solidFill>
              </a:rPr>
              <a:t>Новизна опыта</a:t>
            </a:r>
            <a:endParaRPr lang="ru-RU" sz="32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2437" y="1628800"/>
            <a:ext cx="7559964" cy="2646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               Комбинация 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</a:rPr>
              <a:t>элементов методик: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b="1" i="1" dirty="0" smtClean="0"/>
          </a:p>
          <a:p>
            <a:pPr marL="285750" indent="-285750">
              <a:buFont typeface="Wingdings" pitchFamily="2" charset="2"/>
              <a:buChar char="v"/>
            </a:pPr>
            <a:r>
              <a:rPr lang="ru-RU" sz="2400" b="1" i="1" dirty="0" smtClean="0"/>
              <a:t>Е</a:t>
            </a:r>
            <a:r>
              <a:rPr lang="ru-RU" sz="2400" b="1" i="1" dirty="0"/>
              <a:t>. Н. Лебедева «Использование нетрадиционных техник в формировании изобразительной деятельности дошкольников</a:t>
            </a:r>
            <a:r>
              <a:rPr lang="ru-RU" sz="2400" b="1" i="1" dirty="0" smtClean="0"/>
              <a:t>»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sz="2400" b="1" i="1" dirty="0"/>
              <a:t>А. А. Фатеева «Рисуем без кисточки». </a:t>
            </a:r>
            <a:endParaRPr lang="ru-RU" sz="2400" b="1" i="1" dirty="0" smtClean="0"/>
          </a:p>
          <a:p>
            <a:pPr marL="285750" indent="-285750">
              <a:buFont typeface="Wingdings" pitchFamily="2" charset="2"/>
              <a:buChar char="v"/>
            </a:pPr>
            <a:r>
              <a:rPr lang="ru-RU" sz="2400" b="1" i="1" dirty="0"/>
              <a:t>И. А. Лыкова. Программа" Цветные ладошки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123728" y="4521760"/>
            <a:ext cx="5078634" cy="5232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800" b="1" kern="0" dirty="0">
                <a:solidFill>
                  <a:schemeClr val="accent6">
                    <a:lumMod val="50000"/>
                  </a:schemeClr>
                </a:solidFill>
              </a:rPr>
              <a:t>Ведущая педагогическая идея</a:t>
            </a: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627784" y="5661248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12437" y="5061083"/>
            <a:ext cx="806401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ctr">
              <a:buFont typeface="Wingdings" pitchFamily="2" charset="2"/>
              <a:buChar char="v"/>
            </a:pPr>
            <a:r>
              <a:rPr lang="ru-RU" sz="2400" b="1" i="1" dirty="0"/>
              <a:t>Формирование  творческого воображения у детей дошкольного возраста</a:t>
            </a:r>
            <a:r>
              <a:rPr lang="en-US" sz="2400" b="1" i="1" dirty="0"/>
              <a:t> </a:t>
            </a:r>
            <a:r>
              <a:rPr lang="ru-RU" sz="2400" b="1" i="1" dirty="0"/>
              <a:t>посредством использования нетрадиционной техники рисования</a:t>
            </a:r>
            <a:endParaRPr lang="ru-RU" sz="24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99792" y="548680"/>
            <a:ext cx="4223280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3200" b="1" dirty="0">
                <a:solidFill>
                  <a:schemeClr val="accent6">
                    <a:lumMod val="50000"/>
                  </a:schemeClr>
                </a:solidFill>
              </a:rPr>
              <a:t>Диапазон опыта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66209" y="1844824"/>
            <a:ext cx="3672408" cy="156966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endParaRPr lang="ru-RU" sz="2400" b="1" i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lvl="0" algn="ctr"/>
            <a:r>
              <a:rPr lang="ru-RU" sz="2400" b="1" i="1" dirty="0" smtClean="0">
                <a:solidFill>
                  <a:schemeClr val="accent6">
                    <a:lumMod val="50000"/>
                  </a:schemeClr>
                </a:solidFill>
              </a:rPr>
              <a:t>виды </a:t>
            </a:r>
            <a:r>
              <a:rPr lang="ru-RU" sz="2400" b="1" i="1" dirty="0">
                <a:solidFill>
                  <a:schemeClr val="accent6">
                    <a:lumMod val="50000"/>
                  </a:schemeClr>
                </a:solidFill>
              </a:rPr>
              <a:t>учебно </a:t>
            </a:r>
            <a:r>
              <a:rPr lang="ru-RU" sz="2400" b="1" i="1" dirty="0" smtClean="0">
                <a:solidFill>
                  <a:schemeClr val="accent6">
                    <a:lumMod val="50000"/>
                  </a:schemeClr>
                </a:solidFill>
              </a:rPr>
              <a:t>– </a:t>
            </a:r>
          </a:p>
          <a:p>
            <a:pPr lvl="0" algn="ctr"/>
            <a:r>
              <a:rPr lang="ru-RU" sz="2400" b="1" i="1" dirty="0" smtClean="0">
                <a:solidFill>
                  <a:schemeClr val="accent6">
                    <a:lumMod val="50000"/>
                  </a:schemeClr>
                </a:solidFill>
              </a:rPr>
              <a:t>игровой деятельности</a:t>
            </a:r>
            <a:endParaRPr lang="ru-RU" sz="2400" b="1" i="1" dirty="0">
              <a:solidFill>
                <a:schemeClr val="accent6">
                  <a:lumMod val="50000"/>
                </a:schemeClr>
              </a:solidFill>
            </a:endParaRPr>
          </a:p>
          <a:p>
            <a:pPr lvl="0" algn="ctr"/>
            <a:endParaRPr lang="ru-RU" sz="24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47555" y="1844824"/>
            <a:ext cx="3956893" cy="193899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ru-RU" sz="2400" b="1" i="1" dirty="0">
                <a:solidFill>
                  <a:schemeClr val="accent6">
                    <a:lumMod val="50000"/>
                  </a:schemeClr>
                </a:solidFill>
              </a:rPr>
              <a:t>разработка перспективного плана </a:t>
            </a:r>
          </a:p>
          <a:p>
            <a:pPr lvl="0" algn="ctr"/>
            <a:r>
              <a:rPr lang="ru-RU" sz="2400" b="1" i="1" dirty="0">
                <a:solidFill>
                  <a:schemeClr val="accent6">
                    <a:lumMod val="50000"/>
                  </a:schemeClr>
                </a:solidFill>
              </a:rPr>
              <a:t>в</a:t>
            </a:r>
            <a:r>
              <a:rPr lang="ru-RU" sz="2400" b="1" i="1" dirty="0" smtClean="0">
                <a:solidFill>
                  <a:schemeClr val="accent6">
                    <a:lumMod val="50000"/>
                  </a:schemeClr>
                </a:solidFill>
              </a:rPr>
              <a:t>недрение </a:t>
            </a:r>
            <a:r>
              <a:rPr lang="ru-RU" sz="2400" b="1" i="1" dirty="0">
                <a:solidFill>
                  <a:schemeClr val="accent6">
                    <a:lumMod val="50000"/>
                  </a:schemeClr>
                </a:solidFill>
              </a:rPr>
              <a:t>педагогического опыта для родителей и педагогов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907704" y="4149080"/>
            <a:ext cx="4608512" cy="120032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endParaRPr lang="ru-RU" sz="2400" b="1" i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lvl="0" algn="ctr"/>
            <a:r>
              <a:rPr lang="ru-RU" sz="2400" b="1" i="1" dirty="0" smtClean="0">
                <a:solidFill>
                  <a:schemeClr val="accent6">
                    <a:lumMod val="50000"/>
                  </a:schemeClr>
                </a:solidFill>
              </a:rPr>
              <a:t>разработка конспектов</a:t>
            </a:r>
          </a:p>
          <a:p>
            <a:pPr lvl="0" algn="ctr"/>
            <a:r>
              <a:rPr lang="ru-RU" sz="2400" b="1" i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2400" b="1" i="1" dirty="0">
                <a:solidFill>
                  <a:schemeClr val="accent6">
                    <a:lumMod val="50000"/>
                  </a:schemeClr>
                </a:solidFill>
              </a:rPr>
              <a:t>(дети, родители и педагоги</a:t>
            </a:r>
            <a:r>
              <a:rPr lang="ru-RU" sz="2400" b="1" i="1" dirty="0" smtClean="0">
                <a:solidFill>
                  <a:schemeClr val="accent6">
                    <a:lumMod val="50000"/>
                  </a:schemeClr>
                </a:solidFill>
              </a:rPr>
              <a:t>)</a:t>
            </a:r>
            <a:endParaRPr lang="ru-RU" sz="24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43808" y="544324"/>
            <a:ext cx="3619709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3200" b="1" dirty="0">
                <a:solidFill>
                  <a:schemeClr val="accent6">
                    <a:lumMod val="50000"/>
                  </a:schemeClr>
                </a:solidFill>
              </a:rPr>
              <a:t>Технология опыта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33035" y="1690930"/>
            <a:ext cx="5391093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Цель: </a:t>
            </a:r>
            <a:r>
              <a:rPr lang="ru-RU" sz="2400" b="1" dirty="0" smtClean="0"/>
              <a:t>формировать у детей </a:t>
            </a:r>
          </a:p>
          <a:p>
            <a:pPr algn="ctr"/>
            <a:r>
              <a:rPr lang="ru-RU" sz="2400" b="1" dirty="0" smtClean="0"/>
              <a:t>         творческие способности.</a:t>
            </a:r>
            <a:endParaRPr lang="ru-RU" sz="2400" b="1" dirty="0"/>
          </a:p>
        </p:txBody>
      </p:sp>
      <p:pic>
        <p:nvPicPr>
          <p:cNvPr id="1027" name="Picture 3" descr="C:\Users\Natali\Desktop\приложения к опыту работы\20140326_09490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2" y="1690930"/>
            <a:ext cx="2045832" cy="3393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Natali\Desktop\приложения к опыту работы\91514833untitle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2337" y="3173533"/>
            <a:ext cx="4392488" cy="2928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6266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15816" y="480428"/>
            <a:ext cx="3619709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3200" b="1" dirty="0">
                <a:solidFill>
                  <a:schemeClr val="accent6">
                    <a:lumMod val="50000"/>
                  </a:schemeClr>
                </a:solidFill>
              </a:rPr>
              <a:t>Технология опыта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042668" y="1383985"/>
            <a:ext cx="15327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defRPr/>
            </a:pPr>
            <a:r>
              <a:rPr lang="ru-RU" sz="2800" b="1" kern="0" dirty="0"/>
              <a:t>Задачи:</a:t>
            </a:r>
            <a:r>
              <a:rPr lang="ru-RU" sz="2800" kern="0" dirty="0"/>
              <a:t>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67586" y="2132856"/>
            <a:ext cx="799284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v"/>
            </a:pPr>
            <a:r>
              <a:rPr lang="ru-RU" sz="2400" b="1" dirty="0"/>
              <a:t>ф</a:t>
            </a:r>
            <a:r>
              <a:rPr lang="ru-RU" sz="2400" b="1" dirty="0" smtClean="0"/>
              <a:t>ормировать </a:t>
            </a:r>
            <a:r>
              <a:rPr lang="ru-RU" sz="2400" b="1" dirty="0"/>
              <a:t>у детей творческие способности посредством использования нетрадиционных техник рисования.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400" b="1" dirty="0" smtClean="0"/>
              <a:t>развивать </a:t>
            </a:r>
            <a:r>
              <a:rPr lang="ru-RU" sz="2400" b="1" dirty="0"/>
              <a:t>эстетические чувства формы, цвет, ритм, композицию, творческую активность, желание рисовать. </a:t>
            </a:r>
            <a:endParaRPr lang="ru-RU" sz="2400" b="1" dirty="0" smtClean="0"/>
          </a:p>
          <a:p>
            <a:pPr marL="342900" indent="-342900">
              <a:buFont typeface="Wingdings" pitchFamily="2" charset="2"/>
              <a:buChar char="v"/>
            </a:pPr>
            <a:r>
              <a:rPr lang="ru-RU" sz="2400" b="1" dirty="0"/>
              <a:t>в</a:t>
            </a:r>
            <a:r>
              <a:rPr lang="ru-RU" sz="2400" b="1" dirty="0" smtClean="0"/>
              <a:t>оспитывать </a:t>
            </a:r>
            <a:r>
              <a:rPr lang="ru-RU" sz="2400" b="1" dirty="0"/>
              <a:t>умение доводить начатое дело до конца, работать в коллективе,  индивидуально</a:t>
            </a:r>
            <a:r>
              <a:rPr lang="ru-RU" sz="2400" b="1" dirty="0" smtClean="0"/>
              <a:t>.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400" b="1" dirty="0" smtClean="0"/>
              <a:t>формировать умение видеть </a:t>
            </a:r>
            <a:r>
              <a:rPr lang="ru-RU" sz="2400" b="1" dirty="0"/>
              <a:t>и понимать красоту многоцветного мира.</a:t>
            </a:r>
          </a:p>
        </p:txBody>
      </p:sp>
    </p:spTree>
    <p:extLst>
      <p:ext uri="{BB962C8B-B14F-4D97-AF65-F5344CB8AC3E}">
        <p14:creationId xmlns:p14="http://schemas.microsoft.com/office/powerpoint/2010/main" val="860035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43808" y="692218"/>
            <a:ext cx="3619709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3200" b="1" dirty="0">
                <a:solidFill>
                  <a:schemeClr val="accent6">
                    <a:lumMod val="50000"/>
                  </a:schemeClr>
                </a:solidFill>
              </a:rPr>
              <a:t>Технология опыта</a:t>
            </a:r>
          </a:p>
        </p:txBody>
      </p:sp>
      <p:sp>
        <p:nvSpPr>
          <p:cNvPr id="4" name="Выноска со стрелкой вниз 3"/>
          <p:cNvSpPr/>
          <p:nvPr/>
        </p:nvSpPr>
        <p:spPr>
          <a:xfrm>
            <a:off x="2837749" y="1628800"/>
            <a:ext cx="3516838" cy="720080"/>
          </a:xfrm>
          <a:prstGeom prst="downArrowCallou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СРЕДА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491880" y="2493680"/>
            <a:ext cx="4320480" cy="3908404"/>
          </a:xfrm>
          <a:prstGeom prst="rect">
            <a:avLst/>
          </a:prstGeom>
          <a:ln w="762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Зона </a:t>
            </a:r>
          </a:p>
          <a:p>
            <a:pPr algn="ctr"/>
            <a:r>
              <a:rPr lang="ru-RU" sz="2400" b="1" dirty="0" smtClean="0"/>
              <a:t>Художественного</a:t>
            </a:r>
          </a:p>
          <a:p>
            <a:pPr algn="ctr"/>
            <a:r>
              <a:rPr lang="ru-RU" sz="2400" b="1" dirty="0" smtClean="0"/>
              <a:t> творчества</a:t>
            </a:r>
            <a:endParaRPr lang="ru-RU" sz="2400" b="1" dirty="0"/>
          </a:p>
        </p:txBody>
      </p:sp>
      <p:pic>
        <p:nvPicPr>
          <p:cNvPr id="2050" name="Picture 2" descr="C:\Users\Natali\Desktop\приложения к опыту работы\20140327_14582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1475656" y="2526432"/>
            <a:ext cx="2336790" cy="3875652"/>
          </a:xfrm>
          <a:prstGeom prst="rect">
            <a:avLst/>
          </a:prstGeom>
          <a:noFill/>
          <a:ln w="76200">
            <a:solidFill>
              <a:schemeClr val="accent3">
                <a:lumMod val="50000"/>
              </a:schemeClr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0250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19872" y="692696"/>
            <a:ext cx="270599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chemeClr val="accent6">
                    <a:lumMod val="50000"/>
                  </a:schemeClr>
                </a:solidFill>
              </a:rPr>
              <a:t>Этапы опыта</a:t>
            </a:r>
          </a:p>
        </p:txBody>
      </p:sp>
      <p:sp>
        <p:nvSpPr>
          <p:cNvPr id="4" name="Блок-схема: перфолента 3"/>
          <p:cNvSpPr/>
          <p:nvPr/>
        </p:nvSpPr>
        <p:spPr>
          <a:xfrm>
            <a:off x="323528" y="1522353"/>
            <a:ext cx="1115636" cy="1042549"/>
          </a:xfrm>
          <a:prstGeom prst="flowChartPunchedTap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en-US" sz="2400" b="1" dirty="0">
                <a:latin typeface="Calibri"/>
              </a:rPr>
              <a:t>I</a:t>
            </a:r>
            <a:r>
              <a:rPr lang="ru-RU" sz="2400" b="1" dirty="0"/>
              <a:t> этап</a:t>
            </a:r>
          </a:p>
        </p:txBody>
      </p:sp>
      <p:sp>
        <p:nvSpPr>
          <p:cNvPr id="5" name="Блок-схема: перфолента 4"/>
          <p:cNvSpPr/>
          <p:nvPr/>
        </p:nvSpPr>
        <p:spPr>
          <a:xfrm>
            <a:off x="339960" y="3284984"/>
            <a:ext cx="1115636" cy="1080120"/>
          </a:xfrm>
          <a:prstGeom prst="flowChartPunchedTap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en-US" sz="2400" b="1" dirty="0">
                <a:latin typeface="Calibri"/>
              </a:rPr>
              <a:t>II</a:t>
            </a:r>
            <a:r>
              <a:rPr lang="ru-RU" sz="2400" b="1" dirty="0">
                <a:latin typeface="Calibri"/>
              </a:rPr>
              <a:t> этап</a:t>
            </a:r>
            <a:endParaRPr lang="ru-RU" sz="2400" b="1" dirty="0"/>
          </a:p>
        </p:txBody>
      </p:sp>
      <p:sp>
        <p:nvSpPr>
          <p:cNvPr id="6" name="Блок-схема: перфолента 5"/>
          <p:cNvSpPr/>
          <p:nvPr/>
        </p:nvSpPr>
        <p:spPr>
          <a:xfrm>
            <a:off x="323528" y="4941168"/>
            <a:ext cx="1148501" cy="936104"/>
          </a:xfrm>
          <a:prstGeom prst="flowChartPunchedTap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en-US" sz="2400" b="1" dirty="0">
                <a:latin typeface="Calibri"/>
              </a:rPr>
              <a:t>III</a:t>
            </a:r>
            <a:r>
              <a:rPr lang="ru-RU" sz="2400" b="1" dirty="0">
                <a:latin typeface="Calibri"/>
              </a:rPr>
              <a:t> этап</a:t>
            </a:r>
            <a:endParaRPr lang="ru-RU" sz="2400" b="1" dirty="0"/>
          </a:p>
        </p:txBody>
      </p:sp>
      <p:sp>
        <p:nvSpPr>
          <p:cNvPr id="33" name="Прямоугольник 32"/>
          <p:cNvSpPr/>
          <p:nvPr/>
        </p:nvSpPr>
        <p:spPr>
          <a:xfrm>
            <a:off x="1492796" y="1430814"/>
            <a:ext cx="7255668" cy="1323439"/>
          </a:xfrm>
          <a:prstGeom prst="rect">
            <a:avLst/>
          </a:prstGeom>
          <a:ln w="38100">
            <a:solidFill>
              <a:schemeClr val="accent3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marL="342900" lvl="0" indent="-342900">
              <a:buFont typeface="Arial" pitchFamily="34" charset="0"/>
              <a:buChar char="•"/>
            </a:pPr>
            <a:r>
              <a:rPr lang="ru-RU" sz="2400" b="1" dirty="0"/>
              <a:t>информационно-аналитический </a:t>
            </a:r>
            <a:r>
              <a:rPr lang="ru-RU" sz="2000" dirty="0"/>
              <a:t>       </a:t>
            </a:r>
            <a:endParaRPr lang="en-US" sz="2000" dirty="0" smtClean="0"/>
          </a:p>
          <a:p>
            <a:pPr lvl="0"/>
            <a:r>
              <a:rPr lang="en-US" b="1" dirty="0" smtClean="0"/>
              <a:t>                        </a:t>
            </a:r>
            <a:r>
              <a:rPr lang="ru-RU" b="1" dirty="0" smtClean="0"/>
              <a:t>(20</a:t>
            </a:r>
            <a:r>
              <a:rPr lang="en-US" b="1" dirty="0" smtClean="0"/>
              <a:t>13</a:t>
            </a:r>
            <a:r>
              <a:rPr lang="ru-RU" b="1" dirty="0" smtClean="0"/>
              <a:t>– 20</a:t>
            </a:r>
            <a:r>
              <a:rPr lang="en-US" b="1" dirty="0" smtClean="0"/>
              <a:t>14</a:t>
            </a:r>
            <a:r>
              <a:rPr lang="ru-RU" b="1" dirty="0" smtClean="0"/>
              <a:t> </a:t>
            </a:r>
            <a:r>
              <a:rPr lang="ru-RU" b="1" dirty="0"/>
              <a:t>уч. год – август-сентябрь)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b="1" dirty="0"/>
              <a:t>Цель: повысить уровень профессиональной  компетентности, определить объем материала, который будет адресован детям.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1508382" y="3163324"/>
            <a:ext cx="7255668" cy="1323439"/>
          </a:xfrm>
          <a:prstGeom prst="rect">
            <a:avLst/>
          </a:prstGeom>
          <a:ln w="38100">
            <a:solidFill>
              <a:schemeClr val="accent3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ru-RU" sz="2400" b="1" dirty="0"/>
              <a:t>проектировочный</a:t>
            </a:r>
            <a:r>
              <a:rPr lang="ru-RU" sz="2400" dirty="0"/>
              <a:t>      </a:t>
            </a:r>
            <a:r>
              <a:rPr lang="ru-RU" sz="2000" dirty="0"/>
              <a:t>                        </a:t>
            </a:r>
            <a:endParaRPr lang="en-US" sz="2000" dirty="0"/>
          </a:p>
          <a:p>
            <a:pPr lvl="0"/>
            <a:r>
              <a:rPr lang="en-US" sz="2000" b="1" dirty="0" smtClean="0"/>
              <a:t>             </a:t>
            </a:r>
            <a:r>
              <a:rPr lang="ru-RU" sz="2000" b="1" dirty="0" smtClean="0"/>
              <a:t> </a:t>
            </a:r>
            <a:r>
              <a:rPr lang="en-US" sz="2000" b="1" dirty="0" smtClean="0"/>
              <a:t>       </a:t>
            </a:r>
            <a:r>
              <a:rPr lang="ru-RU" sz="2000" b="1" dirty="0" smtClean="0"/>
              <a:t>(20</a:t>
            </a:r>
            <a:r>
              <a:rPr lang="en-US" sz="2000" b="1" dirty="0" smtClean="0"/>
              <a:t>13</a:t>
            </a:r>
            <a:r>
              <a:rPr lang="ru-RU" sz="2000" b="1" dirty="0" smtClean="0"/>
              <a:t> – 20</a:t>
            </a:r>
            <a:r>
              <a:rPr lang="en-US" sz="2000" b="1" dirty="0" smtClean="0"/>
              <a:t>14</a:t>
            </a:r>
            <a:r>
              <a:rPr lang="ru-RU" sz="2000" b="1" dirty="0" smtClean="0"/>
              <a:t> уч. год – сентябрь-октябрь)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b="1" dirty="0" smtClean="0"/>
              <a:t>Цель</a:t>
            </a:r>
            <a:r>
              <a:rPr lang="ru-RU" b="1" dirty="0"/>
              <a:t>: </a:t>
            </a:r>
            <a:r>
              <a:rPr lang="ru-RU" b="1" dirty="0" smtClean="0"/>
              <a:t>составить систему игр для развития художественных и творческих способностей ребенка.</a:t>
            </a:r>
            <a:endParaRPr lang="ru-RU" b="1" dirty="0"/>
          </a:p>
        </p:txBody>
      </p:sp>
      <p:sp>
        <p:nvSpPr>
          <p:cNvPr id="36" name="Прямоугольник 35"/>
          <p:cNvSpPr/>
          <p:nvPr/>
        </p:nvSpPr>
        <p:spPr>
          <a:xfrm>
            <a:off x="1508382" y="4954931"/>
            <a:ext cx="7240082" cy="1292662"/>
          </a:xfrm>
          <a:prstGeom prst="rect">
            <a:avLst/>
          </a:prstGeom>
          <a:ln w="38100">
            <a:solidFill>
              <a:schemeClr val="accent3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ru-RU" sz="2400" b="1" dirty="0"/>
              <a:t>творческий</a:t>
            </a:r>
            <a:r>
              <a:rPr lang="ru-RU" sz="2000" b="1" dirty="0"/>
              <a:t> </a:t>
            </a:r>
            <a:endParaRPr lang="ru-RU" sz="2000" b="1" dirty="0" smtClean="0"/>
          </a:p>
          <a:p>
            <a:pPr lvl="0"/>
            <a:r>
              <a:rPr lang="ru-RU" b="1" dirty="0" smtClean="0"/>
              <a:t>                       (2013 </a:t>
            </a:r>
            <a:r>
              <a:rPr lang="ru-RU" b="1" dirty="0"/>
              <a:t>– </a:t>
            </a:r>
            <a:r>
              <a:rPr lang="ru-RU" b="1" dirty="0" smtClean="0"/>
              <a:t>2018 </a:t>
            </a:r>
            <a:r>
              <a:rPr lang="ru-RU" b="1" dirty="0"/>
              <a:t>уч. год)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b="1" dirty="0"/>
              <a:t>Цель: изготовление </a:t>
            </a:r>
            <a:r>
              <a:rPr lang="ru-RU" b="1" dirty="0" smtClean="0"/>
              <a:t>карточек на восприятие цвета  и развитие художественно-эстетического вкуса.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182208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D26900"/>
      </a:hlink>
      <a:folHlink>
        <a:srgbClr val="FBD5B5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612</TotalTime>
  <Words>409</Words>
  <Application>Microsoft Office PowerPoint</Application>
  <PresentationFormat>Экран (4:3)</PresentationFormat>
  <Paragraphs>123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Яна</cp:lastModifiedBy>
  <cp:revision>44</cp:revision>
  <dcterms:created xsi:type="dcterms:W3CDTF">2013-08-23T08:38:35Z</dcterms:created>
  <dcterms:modified xsi:type="dcterms:W3CDTF">2018-11-11T18:25:56Z</dcterms:modified>
</cp:coreProperties>
</file>