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t.wikipedia.org/wiki/%D0%A2%D1%83%D0%BA%D0%B0%D0%B9_%D0%B8%D1%81%D0%B5%D0%BC%D0%B5%D0%BD%D0%B4%D3%99%D0%B3%D0%B5_%D0%94%D3%99%D2%AF%D0%BB%D3%99%D1%82_%D0%BF%D1%80%D0%B5%D0%BC%D0%B8%D1%8F%D1%81%D0%B5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t.wikipedia.org/wiki/%D0%A2%D0%B0%D1%82%D0%B0%D1%80%D1%81%D1%82%D0%B0%D0%BD_%D1%82%D0%B5%D0%BB%D0%B5%D0%B2%D0%B8%D0%B4%D0%B5%D0%BD%D0%B8%D0%B5%D1%81%D0%B5" TargetMode="External"/><Relationship Id="rId5" Type="http://schemas.openxmlformats.org/officeDocument/2006/relationships/hyperlink" Target="https://tt.wikipedia.org/wiki/1989" TargetMode="External"/><Relationship Id="rId4" Type="http://schemas.openxmlformats.org/officeDocument/2006/relationships/hyperlink" Target="https://tt.wikipedia.org/wiki/1988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t.wikipedia.org/wiki/%D0%A4%D0%B0%D0%B9%D0%BB:%D3%98%D0%BB%D0%BC%D3%99%D0%BD%D0%B4%D3%99%D1%80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tt.wikipedia.org/wiki/2005_%D0%B5%D0%BB" TargetMode="External"/><Relationship Id="rId3" Type="http://schemas.openxmlformats.org/officeDocument/2006/relationships/hyperlink" Target="https://tt.wikipedia.org/wiki/1974_%D0%B5%D0%BB" TargetMode="External"/><Relationship Id="rId7" Type="http://schemas.openxmlformats.org/officeDocument/2006/relationships/hyperlink" Target="https://tt.wikipedia.org/wiki/1984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t.wikipedia.org/wiki/%D0%A2%D1%83%D0%BA%D0%B0%D0%B9_%D0%BF%D1%80%D0%B5%D0%BC%D0%B8%D1%8F%D1%81%D0%B5" TargetMode="External"/><Relationship Id="rId5" Type="http://schemas.openxmlformats.org/officeDocument/2006/relationships/hyperlink" Target="https://tt.wikipedia.org/wiki/1979_%D0%B5%D0%BB" TargetMode="External"/><Relationship Id="rId4" Type="http://schemas.openxmlformats.org/officeDocument/2006/relationships/hyperlink" Target="https://tt.wikipedia.org/wiki/%D0%9C%D1%83%D1%81%D0%B0_%D2%96%D3%99%D0%BB%D0%B8%D0%BB_%D0%BF%D1%80%D0%B5%D0%BC%D0%B8%D1%8F%D1%81%D0%B5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komanda-k.ru/sites/default/files/radug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39" y="11679"/>
            <a:ext cx="909828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7"/>
            <a:ext cx="7702624" cy="2907754"/>
          </a:xfrm>
        </p:spPr>
        <p:txBody>
          <a:bodyPr>
            <a:noAutofit/>
          </a:bodyPr>
          <a:lstStyle/>
          <a:p>
            <a:r>
              <a:rPr lang="ru-RU" sz="8800" i="1" dirty="0" smtClean="0">
                <a:solidFill>
                  <a:schemeClr val="accent3">
                    <a:lumMod val="50000"/>
                  </a:schemeClr>
                </a:solidFill>
              </a:rPr>
              <a:t>Кама  </a:t>
            </a:r>
            <a:r>
              <a:rPr lang="ru-RU" sz="8800" i="1" dirty="0" err="1" smtClean="0">
                <a:solidFill>
                  <a:schemeClr val="accent3">
                    <a:lumMod val="50000"/>
                  </a:schemeClr>
                </a:solidFill>
              </a:rPr>
              <a:t>Тамагы</a:t>
            </a:r>
            <a:r>
              <a:rPr lang="ru-RU" sz="88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8800" i="1" dirty="0" err="1" smtClean="0">
                <a:solidFill>
                  <a:schemeClr val="accent3">
                    <a:lumMod val="50000"/>
                  </a:schemeClr>
                </a:solidFill>
              </a:rPr>
              <a:t>җәүһәрләре</a:t>
            </a:r>
            <a:endParaRPr lang="ru-RU" sz="88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фон\фон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5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\фон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2905"/>
            <a:ext cx="9324528" cy="684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4800" dirty="0" smtClean="0">
                <a:solidFill>
                  <a:schemeClr val="accent3">
                    <a:lumMod val="50000"/>
                  </a:schemeClr>
                </a:solidFill>
              </a:rPr>
              <a:t>Бүләкләр һәм премияләр   </a:t>
            </a: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>
                <a:solidFill>
                  <a:srgbClr val="252525"/>
                </a:solidFill>
                <a:latin typeface="Arial"/>
              </a:rPr>
              <a:t>Онытылмас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еллар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»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трилогиясе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өчен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Ибраһим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Гази 1969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елда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Татарстан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Республикасының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</a:t>
            </a:r>
            <a:r>
              <a:rPr lang="ru-RU" sz="3800" dirty="0">
                <a:hlinkClick r:id="rId3" tooltip="Тукай исемендәге Дәүләт премиясе"/>
              </a:rPr>
              <a:t>Тукай </a:t>
            </a:r>
            <a:r>
              <a:rPr lang="ru-RU" sz="3800" dirty="0" err="1">
                <a:hlinkClick r:id="rId3" tooltip="Тукай исемендәге Дәүләт премиясе"/>
              </a:rPr>
              <a:t>исемендәге</a:t>
            </a:r>
            <a:r>
              <a:rPr lang="ru-RU" sz="3800" dirty="0">
                <a:hlinkClick r:id="rId3" tooltip="Тукай исемендәге Дәүләт премиясе"/>
              </a:rPr>
              <a:t> </a:t>
            </a:r>
            <a:r>
              <a:rPr lang="ru-RU" sz="3800" dirty="0" err="1">
                <a:hlinkClick r:id="rId3" tooltip="Тукай исемендәге Дәүләт премиясе"/>
              </a:rPr>
              <a:t>дәүләт</a:t>
            </a:r>
            <a:r>
              <a:rPr lang="ru-RU" sz="3800" dirty="0">
                <a:hlinkClick r:id="rId3" tooltip="Тукай исемендәге Дәүләт премиясе"/>
              </a:rPr>
              <a:t> </a:t>
            </a:r>
            <a:r>
              <a:rPr lang="ru-RU" dirty="0" err="1" smtClean="0">
                <a:latin typeface="Arial"/>
                <a:hlinkClick r:id="rId3" tooltip="Тукай исемендәге Дәүләт премиясе"/>
              </a:rPr>
              <a:t>премиясенә</a:t>
            </a:r>
            <a:r>
              <a:rPr lang="ru-RU" dirty="0">
                <a:latin typeface="Arial"/>
              </a:rPr>
              <a:t> лаек </a:t>
            </a:r>
            <a:r>
              <a:rPr lang="ru-RU" dirty="0" err="1">
                <a:latin typeface="Arial"/>
              </a:rPr>
              <a:t>була</a:t>
            </a:r>
            <a:r>
              <a:rPr lang="ru-RU" dirty="0">
                <a:latin typeface="Arial"/>
              </a:rPr>
              <a:t>. </a:t>
            </a:r>
            <a:r>
              <a:rPr lang="ru-RU" dirty="0">
                <a:latin typeface="Arial"/>
                <a:hlinkClick r:id="rId4" tooltip="1988"/>
              </a:rPr>
              <a:t>1988</a:t>
            </a:r>
            <a:r>
              <a:rPr lang="ru-RU" dirty="0">
                <a:latin typeface="Arial"/>
              </a:rPr>
              <a:t>-</a:t>
            </a:r>
            <a:r>
              <a:rPr lang="ru-RU" dirty="0">
                <a:latin typeface="Arial"/>
                <a:hlinkClick r:id="rId5" tooltip="1989"/>
              </a:rPr>
              <a:t>1989</a:t>
            </a:r>
            <a:r>
              <a:rPr lang="ru-RU" dirty="0">
                <a:latin typeface="Arial"/>
              </a:rPr>
              <a:t> </a:t>
            </a:r>
            <a:r>
              <a:rPr lang="ru-RU" dirty="0" err="1">
                <a:latin typeface="Arial"/>
              </a:rPr>
              <a:t>елларда</a:t>
            </a:r>
            <a:r>
              <a:rPr lang="ru-RU" dirty="0">
                <a:latin typeface="Arial"/>
              </a:rPr>
              <a:t> </a:t>
            </a:r>
            <a:r>
              <a:rPr lang="ru-RU" dirty="0" err="1">
                <a:latin typeface="Arial"/>
              </a:rPr>
              <a:t>әсәргә</a:t>
            </a:r>
            <a:r>
              <a:rPr lang="ru-RU" dirty="0">
                <a:latin typeface="Arial"/>
              </a:rPr>
              <a:t> </a:t>
            </a:r>
            <a:r>
              <a:rPr lang="ru-RU" dirty="0" err="1">
                <a:latin typeface="Arial"/>
              </a:rPr>
              <a:t>нигезләнеп</a:t>
            </a:r>
            <a:r>
              <a:rPr lang="ru-RU" dirty="0">
                <a:latin typeface="Arial"/>
              </a:rPr>
              <a:t> </a:t>
            </a:r>
            <a:r>
              <a:rPr lang="ru-RU" dirty="0">
                <a:latin typeface="Arial"/>
                <a:hlinkClick r:id="rId6" tooltip="Татарстан телевидениесе"/>
              </a:rPr>
              <a:t>Татарстан </a:t>
            </a:r>
            <a:r>
              <a:rPr lang="ru-RU" dirty="0" err="1">
                <a:latin typeface="Arial"/>
                <a:hlinkClick r:id="rId6" tooltip="Татарстан телевидениесе"/>
              </a:rPr>
              <a:t>телевидениесендә</a:t>
            </a:r>
            <a:r>
              <a:rPr lang="ru-RU" dirty="0">
                <a:latin typeface="Arial"/>
              </a:rPr>
              <a:t> </a:t>
            </a:r>
            <a:r>
              <a:rPr lang="ru-RU" dirty="0" err="1">
                <a:latin typeface="Arial"/>
              </a:rPr>
              <a:t>күп</a:t>
            </a:r>
            <a:r>
              <a:rPr lang="ru-RU" dirty="0">
                <a:latin typeface="Arial"/>
              </a:rPr>
              <a:t> </a:t>
            </a:r>
            <a:r>
              <a:rPr lang="ru-RU" dirty="0" err="1">
                <a:latin typeface="Arial"/>
              </a:rPr>
              <a:t>серияле</a:t>
            </a:r>
            <a:r>
              <a:rPr lang="ru-RU" dirty="0">
                <a:latin typeface="Arial"/>
              </a:rPr>
              <a:t> </a:t>
            </a:r>
            <a:r>
              <a:rPr lang="ru-RU" dirty="0" err="1">
                <a:latin typeface="Arial"/>
              </a:rPr>
              <a:t>телефизион</a:t>
            </a:r>
            <a:r>
              <a:rPr lang="ru-RU" dirty="0">
                <a:latin typeface="Arial"/>
              </a:rPr>
              <a:t> фильм </a:t>
            </a:r>
            <a:r>
              <a:rPr lang="ru-RU" dirty="0" err="1">
                <a:latin typeface="Arial"/>
              </a:rPr>
              <a:t>төшерелде</a:t>
            </a:r>
            <a:r>
              <a:rPr lang="ru-RU" dirty="0">
                <a:latin typeface="Arial"/>
              </a:rPr>
              <a:t>.</a:t>
            </a:r>
          </a:p>
          <a:p>
            <a:r>
              <a:rPr lang="ru-RU" dirty="0" err="1">
                <a:latin typeface="Arial"/>
              </a:rPr>
              <a:t>Язучылык</a:t>
            </a:r>
            <a:r>
              <a:rPr lang="ru-RU" dirty="0">
                <a:latin typeface="Arial"/>
              </a:rPr>
              <a:t> </a:t>
            </a:r>
            <a:r>
              <a:rPr lang="ru-RU" dirty="0" err="1">
                <a:latin typeface="Arial"/>
              </a:rPr>
              <a:t>хезмәте</a:t>
            </a:r>
            <a:r>
              <a:rPr lang="ru-RU" dirty="0">
                <a:latin typeface="Arial"/>
              </a:rPr>
              <a:t> </a:t>
            </a:r>
            <a:r>
              <a:rPr lang="ru-RU" dirty="0" err="1">
                <a:latin typeface="Arial"/>
              </a:rPr>
              <a:t>һәм</a:t>
            </a:r>
            <a:r>
              <a:rPr lang="ru-RU" dirty="0">
                <a:latin typeface="Arial"/>
              </a:rPr>
              <a:t> </a:t>
            </a:r>
            <a:r>
              <a:rPr lang="ru-RU" dirty="0" err="1">
                <a:latin typeface="Arial"/>
              </a:rPr>
              <a:t>иҗтим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агый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тормышта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актив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эшчәнлеге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өчен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ул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шулай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ук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Хезмәт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Кызыл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Байрагы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һәм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ике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тапкыр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«Почет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Билгесе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»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орденнары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белән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бүләкләнә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965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\фон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2905"/>
            <a:ext cx="9324528" cy="684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4800" dirty="0" smtClean="0">
                <a:solidFill>
                  <a:schemeClr val="accent3">
                    <a:lumMod val="50000"/>
                  </a:schemeClr>
                </a:solidFill>
              </a:rPr>
              <a:t>Флера  Сөләйманова</a:t>
            </a: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Объект 4" descr="https://im0-tub-ru.yandex.net/i?id=00c3dd8c7ca74a06f10521ebf2ad9223&amp;n=22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726160" cy="335881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644008" y="1700808"/>
            <a:ext cx="40324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dirty="0" smtClean="0">
                <a:latin typeface="Times New Roman"/>
                <a:ea typeface="Calibri"/>
              </a:rPr>
              <a:t>“Тау ягы  сандугачы” Флера </a:t>
            </a:r>
            <a:r>
              <a:rPr lang="tt-RU" sz="3200" dirty="0">
                <a:latin typeface="Times New Roman"/>
                <a:ea typeface="Calibri"/>
              </a:rPr>
              <a:t>Сөләйманова 1939 елның 10 мартында хәзерге  Татарстан  Республикасының  Иске Барыш   авылында туа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9451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\фон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2905"/>
            <a:ext cx="9324528" cy="684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3816424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i.ytimg.com/vi/XYWHcg64HIY/hqdefaul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61048"/>
            <a:ext cx="4139952" cy="287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ytimg.com/vi/HcEkFFJZ3tE/hqdefaul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896" y="260649"/>
            <a:ext cx="4233071" cy="317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cs540309.vk.me/u10474040/video/l_e50a6dec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3744416" cy="279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33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\фон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2905"/>
            <a:ext cx="9324528" cy="684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4800" dirty="0" smtClean="0">
                <a:solidFill>
                  <a:schemeClr val="accent3">
                    <a:lumMod val="50000"/>
                  </a:schemeClr>
                </a:solidFill>
              </a:rPr>
              <a:t>Җырлары</a:t>
            </a: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tt-RU" dirty="0">
                <a:latin typeface="Times New Roman"/>
                <a:ea typeface="Calibri"/>
                <a:cs typeface="Times New Roman"/>
              </a:rPr>
              <a:t>Флера  апа башкаруында “Әниемә”, “Гөлшәһидә җыры”, “Ак  чәчкәләр”, “Ай-ли, гөлкәем”, “Урманнарда йөрдем”, “Сибелә чәчем</a:t>
            </a:r>
            <a:r>
              <a:rPr lang="tt-RU" dirty="0" smtClean="0">
                <a:latin typeface="Times New Roman"/>
                <a:ea typeface="Calibri"/>
                <a:cs typeface="Times New Roman"/>
              </a:rPr>
              <a:t>”, “Бәхетле гомер иткәнбез”, </a:t>
            </a:r>
            <a:r>
              <a:rPr lang="tt-RU" dirty="0">
                <a:latin typeface="Times New Roman"/>
                <a:ea typeface="Calibri"/>
                <a:cs typeface="Times New Roman"/>
              </a:rPr>
              <a:t>“Алтын туй җыры” һ.б. җырларын тыңлаган саен  тыңлыйсы килә.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dirty="0">
                <a:latin typeface="Times New Roman"/>
                <a:ea typeface="Calibri"/>
                <a:cs typeface="Times New Roman"/>
              </a:rPr>
              <a:t>                                                                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953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\фон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2905"/>
            <a:ext cx="9324528" cy="684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4000" i="1" dirty="0" smtClean="0">
                <a:solidFill>
                  <a:schemeClr val="accent3">
                    <a:lumMod val="50000"/>
                  </a:schemeClr>
                </a:solidFill>
              </a:rPr>
              <a:t>Флера Сөләйманова</a:t>
            </a:r>
            <a:endParaRPr lang="ru-RU" sz="40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dirty="0" smtClean="0">
                <a:latin typeface="Times New Roman"/>
                <a:ea typeface="Calibri"/>
                <a:cs typeface="Times New Roman"/>
              </a:rPr>
              <a:t>  Татарстан АССРның  атказанган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tt-RU" dirty="0" smtClean="0">
                <a:latin typeface="Times New Roman"/>
                <a:ea typeface="Calibri"/>
                <a:cs typeface="Times New Roman"/>
              </a:rPr>
              <a:t>    артис</a:t>
            </a:r>
            <a:r>
              <a:rPr lang="tt-RU" dirty="0" smtClean="0"/>
              <a:t>ткасы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dirty="0"/>
              <a:t> </a:t>
            </a:r>
            <a:r>
              <a:rPr lang="tt-RU" dirty="0" smtClean="0"/>
              <a:t>  Татарстан  Республикасының  халык  артисткасы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933056"/>
            <a:ext cx="2892152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46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фон\фон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8" y="0"/>
            <a:ext cx="91211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фон\фон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sz="6000" dirty="0" err="1" smtClean="0">
                <a:solidFill>
                  <a:schemeClr val="accent3">
                    <a:lumMod val="50000"/>
                  </a:schemeClr>
                </a:solidFill>
              </a:rPr>
              <a:t>Туфан</a:t>
            </a:r>
            <a:r>
              <a:rPr lang="ru-RU" sz="6000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ru-RU" sz="6000" dirty="0" err="1" smtClean="0">
                <a:solidFill>
                  <a:schemeClr val="accent3">
                    <a:lumMod val="50000"/>
                  </a:schemeClr>
                </a:solidFill>
              </a:rPr>
              <a:t>Миннуллин</a:t>
            </a:r>
            <a:endParaRPr lang="ru-RU" sz="6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7538" y="1556792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                                        </a:t>
            </a:r>
            <a:r>
              <a:rPr lang="ru-RU" dirty="0" err="1" smtClean="0"/>
              <a:t>Атаклы</a:t>
            </a:r>
            <a:r>
              <a:rPr lang="ru-RU" dirty="0" smtClean="0"/>
              <a:t>  драматург,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прозаик, публицист,  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</a:t>
            </a:r>
            <a:r>
              <a:rPr lang="ru-RU" dirty="0" err="1" smtClean="0"/>
              <a:t>күренекле</a:t>
            </a:r>
            <a:r>
              <a:rPr lang="ru-RU" dirty="0" smtClean="0"/>
              <a:t> </a:t>
            </a:r>
            <a:r>
              <a:rPr lang="ru-RU" dirty="0" err="1" smtClean="0"/>
              <a:t>җәмәгать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</a:t>
            </a:r>
            <a:r>
              <a:rPr lang="ru-RU" dirty="0" err="1" smtClean="0"/>
              <a:t>эшлеклесе</a:t>
            </a:r>
            <a:r>
              <a:rPr lang="ru-RU" dirty="0" smtClean="0"/>
              <a:t>. </a:t>
            </a:r>
            <a:r>
              <a:rPr lang="ru-RU" dirty="0" err="1" smtClean="0"/>
              <a:t>Ул</a:t>
            </a:r>
            <a:r>
              <a:rPr lang="ru-RU" dirty="0" smtClean="0"/>
              <a:t> 1935 </a:t>
            </a:r>
            <a:r>
              <a:rPr lang="ru-RU" dirty="0" err="1" smtClean="0"/>
              <a:t>нче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</a:t>
            </a:r>
            <a:r>
              <a:rPr lang="ru-RU" dirty="0" err="1" smtClean="0"/>
              <a:t>елның</a:t>
            </a:r>
            <a:r>
              <a:rPr lang="ru-RU" dirty="0" smtClean="0"/>
              <a:t>  25 </a:t>
            </a:r>
            <a:r>
              <a:rPr lang="ru-RU" dirty="0" err="1" smtClean="0"/>
              <a:t>нче</a:t>
            </a:r>
            <a:r>
              <a:rPr lang="ru-RU" dirty="0" smtClean="0"/>
              <a:t> </a:t>
            </a:r>
            <a:r>
              <a:rPr lang="ru-RU" dirty="0" err="1" smtClean="0"/>
              <a:t>августында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Кама </a:t>
            </a:r>
            <a:r>
              <a:rPr lang="ru-RU" dirty="0" err="1" smtClean="0"/>
              <a:t>Тамагы</a:t>
            </a:r>
            <a:r>
              <a:rPr lang="ru-RU" dirty="0"/>
              <a:t> </a:t>
            </a:r>
            <a:r>
              <a:rPr lang="ru-RU" dirty="0" smtClean="0"/>
              <a:t>  районы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Олы  </a:t>
            </a:r>
            <a:r>
              <a:rPr lang="ru-RU" dirty="0" err="1" smtClean="0"/>
              <a:t>Мәрәтхуҗа</a:t>
            </a:r>
            <a:r>
              <a:rPr lang="ru-RU" dirty="0" smtClean="0"/>
              <a:t> </a:t>
            </a:r>
            <a:r>
              <a:rPr lang="ru-RU" dirty="0" err="1" smtClean="0"/>
              <a:t>авылында</a:t>
            </a:r>
            <a:r>
              <a:rPr lang="ru-RU" dirty="0" smtClean="0"/>
              <a:t>                        </a:t>
            </a:r>
            <a:r>
              <a:rPr lang="ru-RU" dirty="0" err="1" smtClean="0"/>
              <a:t>авылында</a:t>
            </a:r>
            <a:r>
              <a:rPr lang="ru-RU" dirty="0" smtClean="0"/>
              <a:t>   </a:t>
            </a:r>
            <a:r>
              <a:rPr lang="ru-RU" dirty="0" err="1" smtClean="0"/>
              <a:t>туа</a:t>
            </a:r>
            <a:r>
              <a:rPr lang="ru-RU" dirty="0" smtClean="0"/>
              <a:t>.                    </a:t>
            </a:r>
            <a:r>
              <a:rPr lang="ru-RU" dirty="0" err="1" smtClean="0"/>
              <a:t>авылында</a:t>
            </a:r>
            <a:r>
              <a:rPr lang="ru-RU" dirty="0" smtClean="0"/>
              <a:t> </a:t>
            </a:r>
            <a:r>
              <a:rPr lang="ru-RU" dirty="0" err="1" smtClean="0"/>
              <a:t>туа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</a:t>
            </a:r>
            <a:endParaRPr lang="ru-RU" dirty="0"/>
          </a:p>
        </p:txBody>
      </p:sp>
      <p:pic>
        <p:nvPicPr>
          <p:cNvPr id="6" name="Рисунок 5" descr="Миннуллин Туфан Абдуллович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16" y="1556792"/>
            <a:ext cx="3384376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585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\фон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2904"/>
            <a:ext cx="9324528" cy="684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err="1" smtClean="0">
                <a:solidFill>
                  <a:schemeClr val="accent3">
                    <a:lumMod val="50000"/>
                  </a:schemeClr>
                </a:solidFill>
              </a:rPr>
              <a:t>Иҗаты</a:t>
            </a:r>
            <a:endParaRPr lang="ru-RU" sz="5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/>
                <a:ea typeface="Calibri"/>
              </a:rPr>
              <a:t>    Т</a:t>
            </a:r>
            <a:r>
              <a:rPr lang="ru-RU" sz="4000" dirty="0" smtClean="0">
                <a:latin typeface="Times New Roman"/>
                <a:ea typeface="Calibri"/>
              </a:rPr>
              <a:t>. </a:t>
            </a:r>
            <a:r>
              <a:rPr lang="ru-RU" sz="4000" dirty="0" err="1" smtClean="0">
                <a:latin typeface="Times New Roman"/>
                <a:ea typeface="Calibri"/>
              </a:rPr>
              <a:t>Миңнуллинның</a:t>
            </a:r>
            <a:r>
              <a:rPr lang="ru-RU" sz="4000" dirty="0" smtClean="0">
                <a:latin typeface="Times New Roman"/>
                <a:ea typeface="Calibri"/>
              </a:rPr>
              <a:t>  «</a:t>
            </a:r>
            <a:r>
              <a:rPr lang="ru-RU" sz="4000" dirty="0" err="1" smtClean="0">
                <a:latin typeface="Times New Roman"/>
                <a:ea typeface="Calibri"/>
              </a:rPr>
              <a:t>Әниләр</a:t>
            </a:r>
            <a:r>
              <a:rPr lang="ru-RU" sz="4000" dirty="0" smtClean="0">
                <a:latin typeface="Times New Roman"/>
                <a:ea typeface="Calibri"/>
              </a:rPr>
              <a:t> </a:t>
            </a:r>
            <a:r>
              <a:rPr lang="ru-RU" sz="4000" dirty="0" err="1" smtClean="0">
                <a:latin typeface="Times New Roman"/>
                <a:ea typeface="Calibri"/>
              </a:rPr>
              <a:t>һәм</a:t>
            </a:r>
            <a:r>
              <a:rPr lang="ru-RU" sz="4000" dirty="0" smtClean="0">
                <a:latin typeface="Times New Roman"/>
                <a:ea typeface="Calibri"/>
              </a:rPr>
              <a:t> </a:t>
            </a:r>
            <a:r>
              <a:rPr lang="ru-RU" sz="4000" dirty="0" err="1" smtClean="0">
                <a:latin typeface="Times New Roman"/>
                <a:ea typeface="Calibri"/>
              </a:rPr>
              <a:t>бәбиләр</a:t>
            </a:r>
            <a:r>
              <a:rPr lang="ru-RU" sz="4000" dirty="0" smtClean="0">
                <a:latin typeface="Times New Roman"/>
                <a:ea typeface="Calibri"/>
              </a:rPr>
              <a:t>», </a:t>
            </a:r>
            <a:r>
              <a:rPr lang="ru-RU" sz="4000" dirty="0">
                <a:latin typeface="Times New Roman"/>
                <a:ea typeface="Calibri"/>
              </a:rPr>
              <a:t>«</a:t>
            </a:r>
            <a:r>
              <a:rPr lang="ru-RU" sz="4000" dirty="0" err="1">
                <a:latin typeface="Times New Roman"/>
                <a:ea typeface="Calibri"/>
              </a:rPr>
              <a:t>Миләүшәнең</a:t>
            </a:r>
            <a:r>
              <a:rPr lang="ru-RU" sz="4000" dirty="0">
                <a:latin typeface="Times New Roman"/>
                <a:ea typeface="Calibri"/>
              </a:rPr>
              <a:t> </a:t>
            </a:r>
            <a:r>
              <a:rPr lang="ru-RU" sz="4000" dirty="0" err="1">
                <a:latin typeface="Times New Roman"/>
                <a:ea typeface="Calibri"/>
              </a:rPr>
              <a:t>туган</a:t>
            </a:r>
            <a:r>
              <a:rPr lang="ru-RU" sz="4000" dirty="0">
                <a:latin typeface="Times New Roman"/>
                <a:ea typeface="Calibri"/>
              </a:rPr>
              <a:t> </a:t>
            </a:r>
            <a:r>
              <a:rPr lang="ru-RU" sz="4000" dirty="0" err="1">
                <a:latin typeface="Times New Roman"/>
                <a:ea typeface="Calibri"/>
              </a:rPr>
              <a:t>көне</a:t>
            </a:r>
            <a:r>
              <a:rPr lang="ru-RU" sz="4000" dirty="0">
                <a:latin typeface="Times New Roman"/>
                <a:ea typeface="Calibri"/>
              </a:rPr>
              <a:t>», «</a:t>
            </a:r>
            <a:r>
              <a:rPr lang="ru-RU" sz="4000" dirty="0" err="1">
                <a:latin typeface="Times New Roman"/>
                <a:ea typeface="Calibri"/>
              </a:rPr>
              <a:t>Нигез</a:t>
            </a:r>
            <a:r>
              <a:rPr lang="ru-RU" sz="4000" dirty="0">
                <a:latin typeface="Times New Roman"/>
                <a:ea typeface="Calibri"/>
              </a:rPr>
              <a:t> </a:t>
            </a:r>
            <a:r>
              <a:rPr lang="ru-RU" sz="4000" dirty="0" err="1">
                <a:latin typeface="Times New Roman"/>
                <a:ea typeface="Calibri"/>
              </a:rPr>
              <a:t>ташлары</a:t>
            </a:r>
            <a:r>
              <a:rPr lang="ru-RU" sz="4000" dirty="0">
                <a:latin typeface="Times New Roman"/>
                <a:ea typeface="Calibri"/>
              </a:rPr>
              <a:t>», «</a:t>
            </a:r>
            <a:r>
              <a:rPr lang="ru-RU" sz="4000" dirty="0" err="1">
                <a:latin typeface="Times New Roman"/>
                <a:ea typeface="Calibri"/>
              </a:rPr>
              <a:t>Диләфрүзгә</a:t>
            </a:r>
            <a:r>
              <a:rPr lang="ru-RU" sz="4000" dirty="0">
                <a:latin typeface="Times New Roman"/>
                <a:ea typeface="Calibri"/>
              </a:rPr>
              <a:t> </a:t>
            </a:r>
            <a:r>
              <a:rPr lang="ru-RU" sz="4000" dirty="0" err="1">
                <a:latin typeface="Times New Roman"/>
                <a:ea typeface="Calibri"/>
              </a:rPr>
              <a:t>дүрт</a:t>
            </a:r>
            <a:r>
              <a:rPr lang="ru-RU" sz="4000" dirty="0">
                <a:latin typeface="Times New Roman"/>
                <a:ea typeface="Calibri"/>
              </a:rPr>
              <a:t> </a:t>
            </a:r>
            <a:r>
              <a:rPr lang="ru-RU" sz="4000" dirty="0" err="1">
                <a:latin typeface="Times New Roman"/>
                <a:ea typeface="Calibri"/>
              </a:rPr>
              <a:t>кияү</a:t>
            </a:r>
            <a:r>
              <a:rPr lang="ru-RU" sz="4000" dirty="0">
                <a:latin typeface="Times New Roman"/>
                <a:ea typeface="Calibri"/>
              </a:rPr>
              <a:t>», «</a:t>
            </a:r>
            <a:r>
              <a:rPr lang="ru-RU" sz="4000" dirty="0" err="1">
                <a:latin typeface="Times New Roman"/>
                <a:ea typeface="Calibri"/>
              </a:rPr>
              <a:t>Моңлы</a:t>
            </a:r>
            <a:r>
              <a:rPr lang="ru-RU" sz="4000" dirty="0">
                <a:latin typeface="Times New Roman"/>
                <a:ea typeface="Calibri"/>
              </a:rPr>
              <a:t> </a:t>
            </a:r>
            <a:r>
              <a:rPr lang="ru-RU" sz="4000" dirty="0" err="1">
                <a:latin typeface="Times New Roman"/>
                <a:ea typeface="Calibri"/>
              </a:rPr>
              <a:t>бер</a:t>
            </a:r>
            <a:r>
              <a:rPr lang="ru-RU" sz="4000" dirty="0">
                <a:latin typeface="Times New Roman"/>
                <a:ea typeface="Calibri"/>
              </a:rPr>
              <a:t> </a:t>
            </a:r>
            <a:r>
              <a:rPr lang="ru-RU" sz="4000" dirty="0" err="1">
                <a:latin typeface="Times New Roman"/>
                <a:ea typeface="Calibri"/>
              </a:rPr>
              <a:t>җыр</a:t>
            </a:r>
            <a:r>
              <a:rPr lang="ru-RU" sz="4000" dirty="0">
                <a:latin typeface="Times New Roman"/>
                <a:ea typeface="Calibri"/>
              </a:rPr>
              <a:t>», «</a:t>
            </a:r>
            <a:r>
              <a:rPr lang="ru-RU" sz="4000" dirty="0" err="1">
                <a:latin typeface="Times New Roman"/>
                <a:ea typeface="Calibri"/>
              </a:rPr>
              <a:t>Әлдермештән</a:t>
            </a:r>
            <a:r>
              <a:rPr lang="ru-RU" sz="4000" dirty="0">
                <a:latin typeface="Times New Roman"/>
                <a:ea typeface="Calibri"/>
              </a:rPr>
              <a:t> </a:t>
            </a:r>
            <a:r>
              <a:rPr lang="ru-RU" sz="4000" dirty="0" err="1">
                <a:latin typeface="Times New Roman"/>
                <a:ea typeface="Calibri"/>
              </a:rPr>
              <a:t>Әлмәндәр</a:t>
            </a:r>
            <a:r>
              <a:rPr lang="ru-RU" sz="4000" dirty="0">
                <a:latin typeface="Times New Roman"/>
                <a:ea typeface="Calibri"/>
              </a:rPr>
              <a:t>» </a:t>
            </a:r>
            <a:r>
              <a:rPr lang="ru-RU" sz="4000" dirty="0" err="1">
                <a:latin typeface="Times New Roman"/>
                <a:ea typeface="Calibri"/>
              </a:rPr>
              <a:t>әсәрләре</a:t>
            </a:r>
            <a:r>
              <a:rPr lang="ru-RU" sz="4000" dirty="0">
                <a:latin typeface="Times New Roman"/>
                <a:ea typeface="Calibri"/>
              </a:rPr>
              <a:t> татар </a:t>
            </a:r>
            <a:r>
              <a:rPr lang="ru-RU" sz="4000" dirty="0" err="1">
                <a:latin typeface="Times New Roman"/>
                <a:ea typeface="Calibri"/>
              </a:rPr>
              <a:t>әдәбиятының</a:t>
            </a:r>
            <a:r>
              <a:rPr lang="ru-RU" sz="4000" dirty="0">
                <a:latin typeface="Times New Roman"/>
                <a:ea typeface="Calibri"/>
              </a:rPr>
              <a:t> алтын </a:t>
            </a:r>
            <a:r>
              <a:rPr lang="ru-RU" sz="4000" dirty="0" err="1">
                <a:latin typeface="Times New Roman"/>
                <a:ea typeface="Calibri"/>
              </a:rPr>
              <a:t>фондына</a:t>
            </a:r>
            <a:r>
              <a:rPr lang="ru-RU" sz="4000" dirty="0">
                <a:latin typeface="Times New Roman"/>
                <a:ea typeface="Calibri"/>
              </a:rPr>
              <a:t> </a:t>
            </a:r>
            <a:r>
              <a:rPr lang="ru-RU" sz="4000" dirty="0" err="1">
                <a:latin typeface="Times New Roman"/>
                <a:ea typeface="Calibri"/>
              </a:rPr>
              <a:t>керде</a:t>
            </a:r>
            <a:r>
              <a:rPr lang="ru-RU" sz="4000" dirty="0">
                <a:latin typeface="Times New Roman"/>
                <a:ea typeface="Calibri"/>
              </a:rPr>
              <a:t>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0403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\фон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2904"/>
            <a:ext cx="9324528" cy="684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49817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Туфан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Миңнуллин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тудырган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мәшһүр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 образ —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Әлдермеш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авылыннан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Әлмәндәр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 Рольне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Шәүкәт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Биктимеров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башкарган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</a:b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atin typeface="Times New Roman"/>
                <a:ea typeface="Calibri"/>
              </a:rPr>
              <a:t>. </a:t>
            </a:r>
            <a:endParaRPr lang="ru-RU" sz="4000" dirty="0"/>
          </a:p>
        </p:txBody>
      </p:sp>
      <p:pic>
        <p:nvPicPr>
          <p:cNvPr id="5" name="Рисунок 4" descr="https://upload.wikimedia.org/wikipedia/tt/thumb/7/70/%D3%98%D0%BB%D0%BC%D3%99%D0%BD%D0%B4%D3%99%D1%80.jpg/300px-%D3%98%D0%BB%D0%BC%D3%99%D0%BD%D0%B4%D3%99%D1%80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72816"/>
            <a:ext cx="5544616" cy="38846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878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\фон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2904"/>
            <a:ext cx="9324528" cy="684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Балалар өчен язган п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ьесалары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Tx/>
              <a:buChar char="-"/>
            </a:pPr>
            <a:r>
              <a:rPr lang="tt-RU" sz="4000" dirty="0" smtClean="0">
                <a:latin typeface="Times New Roman"/>
                <a:ea typeface="Calibri"/>
              </a:rPr>
              <a:t>«</a:t>
            </a:r>
            <a:r>
              <a:rPr lang="tt-RU" sz="4000" dirty="0">
                <a:latin typeface="Times New Roman"/>
                <a:ea typeface="Calibri"/>
              </a:rPr>
              <a:t>Авыл эте </a:t>
            </a:r>
            <a:r>
              <a:rPr lang="tt-RU" sz="4000" dirty="0" smtClean="0">
                <a:latin typeface="Times New Roman"/>
                <a:ea typeface="Calibri"/>
              </a:rPr>
              <a:t>Акбай”</a:t>
            </a:r>
          </a:p>
          <a:p>
            <a:pPr algn="ctr">
              <a:buFontTx/>
              <a:buChar char="-"/>
            </a:pPr>
            <a:r>
              <a:rPr lang="tt-RU" sz="4000" dirty="0" smtClean="0">
                <a:latin typeface="Times New Roman"/>
                <a:ea typeface="Calibri"/>
              </a:rPr>
              <a:t> </a:t>
            </a:r>
            <a:r>
              <a:rPr lang="tt-RU" sz="4000" dirty="0">
                <a:latin typeface="Times New Roman"/>
                <a:ea typeface="Calibri"/>
              </a:rPr>
              <a:t>«Акбай һәм Сарык малае</a:t>
            </a:r>
            <a:r>
              <a:rPr lang="tt-RU" sz="4000" dirty="0" smtClean="0">
                <a:latin typeface="Times New Roman"/>
                <a:ea typeface="Calibri"/>
              </a:rPr>
              <a:t>»</a:t>
            </a:r>
          </a:p>
          <a:p>
            <a:pPr algn="ctr">
              <a:buFontTx/>
              <a:buChar char="-"/>
            </a:pPr>
            <a:r>
              <a:rPr lang="tt-RU" sz="4000" dirty="0" smtClean="0">
                <a:latin typeface="Times New Roman"/>
                <a:ea typeface="Calibri"/>
              </a:rPr>
              <a:t> </a:t>
            </a:r>
            <a:r>
              <a:rPr lang="tt-RU" sz="4000" dirty="0">
                <a:latin typeface="Times New Roman"/>
                <a:ea typeface="Calibri"/>
              </a:rPr>
              <a:t>«Акбай, Тәмлетамак һәм Акбүреләр</a:t>
            </a:r>
            <a:r>
              <a:rPr lang="tt-RU" sz="4000" dirty="0" smtClean="0">
                <a:latin typeface="Times New Roman"/>
                <a:ea typeface="Calibri"/>
              </a:rPr>
              <a:t>»</a:t>
            </a:r>
          </a:p>
          <a:p>
            <a:pPr algn="ctr">
              <a:buFontTx/>
              <a:buChar char="-"/>
            </a:pPr>
            <a:r>
              <a:rPr lang="tt-RU" sz="4000" dirty="0" smtClean="0">
                <a:latin typeface="Times New Roman"/>
                <a:ea typeface="Calibri"/>
              </a:rPr>
              <a:t> </a:t>
            </a:r>
            <a:r>
              <a:rPr lang="tt-RU" sz="4000" dirty="0">
                <a:latin typeface="Times New Roman"/>
                <a:ea typeface="Calibri"/>
              </a:rPr>
              <a:t>«Акбай һәм Кыш бабай</a:t>
            </a:r>
            <a:r>
              <a:rPr lang="tt-RU" sz="4000" dirty="0" smtClean="0">
                <a:latin typeface="Times New Roman"/>
                <a:ea typeface="Calibri"/>
              </a:rPr>
              <a:t>»</a:t>
            </a:r>
          </a:p>
          <a:p>
            <a:pPr algn="ctr">
              <a:buFontTx/>
              <a:buChar char="-"/>
            </a:pPr>
            <a:r>
              <a:rPr lang="tt-RU" sz="4000" dirty="0" smtClean="0">
                <a:latin typeface="Times New Roman"/>
                <a:ea typeface="Calibri"/>
              </a:rPr>
              <a:t> </a:t>
            </a:r>
            <a:r>
              <a:rPr lang="tt-RU" sz="4000" dirty="0">
                <a:latin typeface="Times New Roman"/>
                <a:ea typeface="Calibri"/>
              </a:rPr>
              <a:t>«Акбай нигә </a:t>
            </a:r>
            <a:r>
              <a:rPr lang="tt-RU" sz="4000" dirty="0" smtClean="0">
                <a:latin typeface="Times New Roman"/>
                <a:ea typeface="Calibri"/>
              </a:rPr>
              <a:t>күңелсез?”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8878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\фон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2904"/>
            <a:ext cx="9324528" cy="684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5400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endParaRPr lang="ru-RU" sz="5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Объект 4" descr="http://matbugat.ru/pics/news/news_12454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689647"/>
            <a:ext cx="2952328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matbugat.ru/extrafiles/IMG_556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74086"/>
            <a:ext cx="4662265" cy="324195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971600" y="620688"/>
            <a:ext cx="280831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dirty="0" smtClean="0"/>
              <a:t>2015 елның  августында  Кама  Тамагы  эшчеләр  поселогында  Туфан  Миңнуллиның   музее  ачылды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8878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\фон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2904"/>
            <a:ext cx="9324528" cy="684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>
                <a:solidFill>
                  <a:schemeClr val="accent3">
                    <a:lumMod val="50000"/>
                  </a:schemeClr>
                </a:solidFill>
                <a:latin typeface="Linux Libertine"/>
                <a:ea typeface="+mn-ea"/>
                <a:cs typeface="+mn-cs"/>
              </a:rPr>
              <a:t>Бүләк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Linux Libertine"/>
                <a:ea typeface="+mn-ea"/>
                <a:cs typeface="+mn-cs"/>
              </a:rPr>
              <a:t> </a:t>
            </a:r>
            <a:r>
              <a:rPr lang="ru-RU" sz="3600" dirty="0" err="1">
                <a:solidFill>
                  <a:schemeClr val="accent3">
                    <a:lumMod val="50000"/>
                  </a:schemeClr>
                </a:solidFill>
                <a:latin typeface="Linux Libertine"/>
                <a:ea typeface="+mn-ea"/>
                <a:cs typeface="+mn-cs"/>
              </a:rPr>
              <a:t>һәм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Linux Libertine"/>
                <a:ea typeface="+mn-ea"/>
                <a:cs typeface="+mn-cs"/>
              </a:rPr>
              <a:t> </a:t>
            </a:r>
            <a:r>
              <a:rPr lang="ru-RU" sz="3600" dirty="0" err="1" smtClean="0">
                <a:solidFill>
                  <a:schemeClr val="accent3">
                    <a:lumMod val="50000"/>
                  </a:schemeClr>
                </a:solidFill>
                <a:latin typeface="Linux Libertine"/>
                <a:ea typeface="+mn-ea"/>
                <a:cs typeface="+mn-cs"/>
              </a:rPr>
              <a:t>премияләр</a:t>
            </a:r>
            <a:r>
              <a:rPr lang="tt-RU" sz="3600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6936" y="1172469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Linux Libertine"/>
            </a:endParaRPr>
          </a:p>
          <a:p>
            <a:pPr>
              <a:buFont typeface="Arial"/>
              <a:buChar char="•"/>
            </a:pPr>
            <a:r>
              <a:rPr lang="ru-RU" sz="3400" dirty="0">
                <a:solidFill>
                  <a:srgbClr val="0B0080"/>
                </a:solidFill>
                <a:latin typeface="Arial"/>
                <a:hlinkClick r:id="rId3" tooltip="1974 ел"/>
              </a:rPr>
              <a:t>1974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 — «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Үзебез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сайлаган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язмыш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»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пьесасы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өчен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яшьләрнең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 </a:t>
            </a:r>
            <a:r>
              <a:rPr lang="ru-RU" sz="3400" dirty="0">
                <a:solidFill>
                  <a:srgbClr val="0B0080"/>
                </a:solidFill>
                <a:latin typeface="Arial"/>
                <a:hlinkClick r:id="rId4" tooltip="Муса Җәлил премиясе"/>
              </a:rPr>
              <a:t>Муса </a:t>
            </a:r>
            <a:r>
              <a:rPr lang="ru-RU" sz="3400" dirty="0" err="1">
                <a:solidFill>
                  <a:srgbClr val="0B0080"/>
                </a:solidFill>
                <a:latin typeface="Arial"/>
                <a:hlinkClick r:id="rId4" tooltip="Муса Җәлил премиясе"/>
              </a:rPr>
              <a:t>Җәлил</a:t>
            </a:r>
            <a:r>
              <a:rPr lang="ru-RU" sz="3400" dirty="0">
                <a:solidFill>
                  <a:srgbClr val="0B0080"/>
                </a:solidFill>
                <a:latin typeface="Arial"/>
                <a:hlinkClick r:id="rId4" tooltip="Муса Җәлил премиясе"/>
              </a:rPr>
              <a:t> </a:t>
            </a:r>
            <a:r>
              <a:rPr lang="ru-RU" sz="3400" dirty="0" err="1">
                <a:solidFill>
                  <a:srgbClr val="0B0080"/>
                </a:solidFill>
                <a:latin typeface="Arial"/>
                <a:hlinkClick r:id="rId4" tooltip="Муса Җәлил премиясе"/>
              </a:rPr>
              <a:t>исемендәге</a:t>
            </a:r>
            <a:r>
              <a:rPr lang="ru-RU" sz="3400" dirty="0">
                <a:solidFill>
                  <a:srgbClr val="0B0080"/>
                </a:solidFill>
                <a:latin typeface="Arial"/>
                <a:hlinkClick r:id="rId4" tooltip="Муса Җәлил премиясе"/>
              </a:rPr>
              <a:t> </a:t>
            </a:r>
            <a:r>
              <a:rPr lang="ru-RU" sz="3400" dirty="0" err="1">
                <a:solidFill>
                  <a:srgbClr val="0B0080"/>
                </a:solidFill>
                <a:latin typeface="Arial"/>
                <a:hlinkClick r:id="rId4" tooltip="Муса Җәлил премиясе"/>
              </a:rPr>
              <a:t>премиясе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.</a:t>
            </a:r>
          </a:p>
          <a:p>
            <a:pPr>
              <a:buFont typeface="Arial"/>
              <a:buChar char="•"/>
            </a:pPr>
            <a:r>
              <a:rPr lang="ru-RU" sz="3400" dirty="0">
                <a:solidFill>
                  <a:srgbClr val="0B0080"/>
                </a:solidFill>
                <a:latin typeface="Arial"/>
                <a:hlinkClick r:id="rId5" tooltip="1979 ел"/>
              </a:rPr>
              <a:t>1979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 — Станиславский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исемендәге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Дәүләт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премиясе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(«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Әлдермештән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Әлмәндәр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»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пьесасы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өчен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).</a:t>
            </a:r>
          </a:p>
          <a:p>
            <a:pPr>
              <a:buFont typeface="Arial"/>
              <a:buChar char="•"/>
            </a:pPr>
            <a:r>
              <a:rPr lang="ru-RU" sz="3400" dirty="0">
                <a:solidFill>
                  <a:srgbClr val="0B0080"/>
                </a:solidFill>
                <a:latin typeface="Arial"/>
                <a:hlinkClick r:id="rId5" tooltip="1979 ел"/>
              </a:rPr>
              <a:t>1979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  — «Ай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булмаса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,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йолдыз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бар»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исемле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мелодрамасы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өчен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 </a:t>
            </a:r>
            <a:r>
              <a:rPr lang="ru-RU" sz="3400" dirty="0">
                <a:solidFill>
                  <a:srgbClr val="0B0080"/>
                </a:solidFill>
                <a:latin typeface="Arial"/>
                <a:hlinkClick r:id="rId6" tooltip="Тукай премиясе"/>
              </a:rPr>
              <a:t>Г. Тукай </a:t>
            </a:r>
            <a:r>
              <a:rPr lang="ru-RU" sz="3400" dirty="0" err="1">
                <a:solidFill>
                  <a:srgbClr val="0B0080"/>
                </a:solidFill>
                <a:latin typeface="Arial"/>
                <a:hlinkClick r:id="rId6" tooltip="Тукай премиясе"/>
              </a:rPr>
              <a:t>исемендәге</a:t>
            </a:r>
            <a:r>
              <a:rPr lang="ru-RU" sz="3400" dirty="0">
                <a:solidFill>
                  <a:srgbClr val="0B0080"/>
                </a:solidFill>
                <a:latin typeface="Arial"/>
                <a:hlinkClick r:id="rId6" tooltip="Тукай премиясе"/>
              </a:rPr>
              <a:t> Татарстан </a:t>
            </a:r>
            <a:r>
              <a:rPr lang="ru-RU" sz="3400" dirty="0" err="1">
                <a:solidFill>
                  <a:srgbClr val="0B0080"/>
                </a:solidFill>
                <a:latin typeface="Arial"/>
                <a:hlinkClick r:id="rId6" tooltip="Тукай премиясе"/>
              </a:rPr>
              <a:t>дәүләт</a:t>
            </a:r>
            <a:r>
              <a:rPr lang="ru-RU" sz="3400" dirty="0">
                <a:solidFill>
                  <a:srgbClr val="0B0080"/>
                </a:solidFill>
                <a:latin typeface="Arial"/>
                <a:hlinkClick r:id="rId6" tooltip="Тукай премиясе"/>
              </a:rPr>
              <a:t> </a:t>
            </a:r>
            <a:r>
              <a:rPr lang="ru-RU" sz="3400" dirty="0" err="1">
                <a:solidFill>
                  <a:srgbClr val="0B0080"/>
                </a:solidFill>
                <a:latin typeface="Arial"/>
                <a:hlinkClick r:id="rId6" tooltip="Тукай премиясе"/>
              </a:rPr>
              <a:t>премиясе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.</a:t>
            </a:r>
          </a:p>
          <a:p>
            <a:pPr>
              <a:buFont typeface="Arial"/>
              <a:buChar char="•"/>
            </a:pPr>
            <a:r>
              <a:rPr lang="ru-RU" sz="3400" dirty="0">
                <a:solidFill>
                  <a:srgbClr val="0B0080"/>
                </a:solidFill>
                <a:latin typeface="Arial"/>
                <a:hlinkClick r:id="rId7" tooltip="1984"/>
              </a:rPr>
              <a:t>1984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 — «Почет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Билгесе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» ордены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белән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бүләкләнә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.</a:t>
            </a:r>
          </a:p>
          <a:p>
            <a:pPr>
              <a:buFont typeface="Arial"/>
              <a:buChar char="•"/>
            </a:pPr>
            <a:r>
              <a:rPr lang="ru-RU" sz="3400" dirty="0">
                <a:solidFill>
                  <a:srgbClr val="0B0080"/>
                </a:solidFill>
                <a:latin typeface="Arial"/>
                <a:hlinkClick r:id="rId8" tooltip="2005 ел"/>
              </a:rPr>
              <a:t>2005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 — Татарстан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Республикасы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халык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язучысы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.</a:t>
            </a:r>
          </a:p>
          <a:p>
            <a:pPr>
              <a:buFont typeface="Arial"/>
              <a:buChar char="•"/>
            </a:pPr>
            <a:r>
              <a:rPr lang="ru-RU" sz="3400" dirty="0" err="1">
                <a:solidFill>
                  <a:srgbClr val="252525"/>
                </a:solidFill>
                <a:latin typeface="Arial"/>
              </a:rPr>
              <a:t>Казанның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шәрәфле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гражданины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.</a:t>
            </a:r>
          </a:p>
          <a:p>
            <a:pPr>
              <a:buFont typeface="Arial"/>
              <a:buChar char="•"/>
            </a:pPr>
            <a:r>
              <a:rPr lang="ru-RU" sz="3400" dirty="0">
                <a:solidFill>
                  <a:srgbClr val="252525"/>
                </a:solidFill>
                <a:latin typeface="Arial"/>
              </a:rPr>
              <a:t>Татарстан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һәм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Русия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атказанган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сәнгать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sz="3400" dirty="0" err="1">
                <a:solidFill>
                  <a:srgbClr val="252525"/>
                </a:solidFill>
                <a:latin typeface="Arial"/>
              </a:rPr>
              <a:t>эшлеклесе</a:t>
            </a:r>
            <a:r>
              <a:rPr lang="ru-RU" sz="3400" dirty="0">
                <a:solidFill>
                  <a:srgbClr val="252525"/>
                </a:solidFill>
                <a:latin typeface="Arial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965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\фон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2905"/>
            <a:ext cx="9324528" cy="684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solidFill>
                  <a:schemeClr val="accent3">
                    <a:lumMod val="50000"/>
                  </a:schemeClr>
                </a:solidFill>
                <a:latin typeface="Linux Libertine"/>
                <a:ea typeface="+mn-ea"/>
                <a:cs typeface="+mn-cs"/>
              </a:rPr>
              <a:t>Ибраһим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Linux Libertine"/>
                <a:ea typeface="+mn-ea"/>
                <a:cs typeface="+mn-cs"/>
              </a:rPr>
              <a:t>  Гази</a:t>
            </a:r>
            <a:r>
              <a:rPr lang="tt-RU" sz="3600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2" descr="C:\Users\Гулия\Pictures\ибрахим гази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63242"/>
            <a:ext cx="2880320" cy="4386037"/>
          </a:xfrm>
          <a:prstGeom prst="rect">
            <a:avLst/>
          </a:prstGeom>
          <a:noFill/>
          <a:extLst/>
        </p:spPr>
      </p:pic>
      <p:sp>
        <p:nvSpPr>
          <p:cNvPr id="4" name="Прямоугольник 3"/>
          <p:cNvSpPr/>
          <p:nvPr/>
        </p:nvSpPr>
        <p:spPr>
          <a:xfrm>
            <a:off x="3851920" y="1628800"/>
            <a:ext cx="50405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2800" dirty="0">
                <a:latin typeface="Times New Roman"/>
                <a:ea typeface="Calibri"/>
              </a:rPr>
              <a:t>Татар  әдәбиятының күренекле  вәкиле - проза  остасы, тәрҗемәче  һәм җәмәгать эшлеклесе  Ибраһим  Гази  1907 елның 4  февралендә  хәзерге  Татарстан  Республикасының  Кама  Тамагы  районы  Олы  Карамалы  авылында </a:t>
            </a:r>
            <a:r>
              <a:rPr lang="tt-RU" sz="2800" dirty="0" smtClean="0">
                <a:latin typeface="Times New Roman"/>
                <a:ea typeface="Calibri"/>
              </a:rPr>
              <a:t>  </a:t>
            </a:r>
            <a:r>
              <a:rPr lang="tt-RU" sz="2800" dirty="0">
                <a:latin typeface="Times New Roman"/>
                <a:ea typeface="Calibri"/>
              </a:rPr>
              <a:t>туа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9410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\фон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2905"/>
            <a:ext cx="9324528" cy="684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4800" dirty="0" smtClean="0">
                <a:solidFill>
                  <a:schemeClr val="accent3">
                    <a:lumMod val="50000"/>
                  </a:schemeClr>
                </a:solidFill>
              </a:rPr>
              <a:t>Иҗаты   </a:t>
            </a: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>
                <a:latin typeface="Times New Roman"/>
                <a:ea typeface="Calibri"/>
              </a:rPr>
              <a:t>“Көлмә, Идел!”, “Соңгы чаң</a:t>
            </a:r>
            <a:r>
              <a:rPr lang="tt-RU" dirty="0" smtClean="0">
                <a:latin typeface="Times New Roman"/>
                <a:ea typeface="Calibri"/>
              </a:rPr>
              <a:t>”(</a:t>
            </a:r>
            <a:r>
              <a:rPr lang="tt-RU" dirty="0">
                <a:latin typeface="Times New Roman"/>
                <a:ea typeface="Calibri"/>
              </a:rPr>
              <a:t>1929</a:t>
            </a:r>
            <a:r>
              <a:rPr lang="tt-RU" dirty="0" smtClean="0">
                <a:latin typeface="Times New Roman"/>
                <a:ea typeface="Calibri"/>
              </a:rPr>
              <a:t>)</a:t>
            </a:r>
          </a:p>
          <a:p>
            <a:r>
              <a:rPr lang="tt-RU" dirty="0" smtClean="0">
                <a:latin typeface="Times New Roman"/>
                <a:ea typeface="Calibri"/>
              </a:rPr>
              <a:t>”</a:t>
            </a:r>
            <a:r>
              <a:rPr lang="tt-RU" dirty="0">
                <a:latin typeface="Times New Roman"/>
                <a:ea typeface="Calibri"/>
              </a:rPr>
              <a:t>Көмеш сулы Нурминкә”(1930</a:t>
            </a:r>
            <a:r>
              <a:rPr lang="tt-RU" dirty="0" smtClean="0">
                <a:latin typeface="Times New Roman"/>
                <a:ea typeface="Calibri"/>
              </a:rPr>
              <a:t>)</a:t>
            </a:r>
          </a:p>
          <a:p>
            <a:r>
              <a:rPr lang="tt-RU" dirty="0" smtClean="0">
                <a:latin typeface="Times New Roman"/>
                <a:ea typeface="Calibri"/>
              </a:rPr>
              <a:t> “Бригадир </a:t>
            </a:r>
            <a:r>
              <a:rPr lang="tt-RU" dirty="0">
                <a:latin typeface="Times New Roman"/>
                <a:ea typeface="Calibri"/>
              </a:rPr>
              <a:t>кыз”(1931) </a:t>
            </a:r>
          </a:p>
          <a:p>
            <a:r>
              <a:rPr lang="tt-RU" dirty="0" smtClean="0">
                <a:solidFill>
                  <a:srgbClr val="252525"/>
                </a:solidFill>
                <a:latin typeface="Times New Roman"/>
              </a:rPr>
              <a:t> 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«</a:t>
            </a:r>
            <a:r>
              <a:rPr lang="ru-RU" dirty="0" err="1" smtClean="0">
                <a:solidFill>
                  <a:srgbClr val="252525"/>
                </a:solidFill>
                <a:latin typeface="Arial"/>
              </a:rPr>
              <a:t>Алар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өчәү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иде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» </a:t>
            </a:r>
            <a:r>
              <a:rPr lang="ru-RU" dirty="0">
                <a:latin typeface="Arial"/>
              </a:rPr>
              <a:t>(</a:t>
            </a:r>
            <a:r>
              <a:rPr lang="ru-RU" dirty="0" smtClean="0">
                <a:latin typeface="Arial"/>
              </a:rPr>
              <a:t>1944)</a:t>
            </a:r>
            <a:endParaRPr lang="tt-RU" dirty="0" smtClean="0">
              <a:latin typeface="Times New Roman"/>
            </a:endParaRPr>
          </a:p>
          <a:p>
            <a:r>
              <a:rPr lang="tt-RU" dirty="0" smtClean="0">
                <a:latin typeface="Times New Roman"/>
                <a:ea typeface="Calibri"/>
              </a:rPr>
              <a:t> «Онытылмас </a:t>
            </a:r>
            <a:r>
              <a:rPr lang="tt-RU" dirty="0">
                <a:latin typeface="Times New Roman"/>
                <a:ea typeface="Calibri"/>
              </a:rPr>
              <a:t>еллар» </a:t>
            </a:r>
            <a:r>
              <a:rPr lang="tt-RU" dirty="0" smtClean="0">
                <a:latin typeface="Times New Roman"/>
                <a:ea typeface="Calibri"/>
              </a:rPr>
              <a:t>(1949–1966 ) </a:t>
            </a:r>
            <a:r>
              <a:rPr lang="tt-RU" dirty="0">
                <a:latin typeface="Times New Roman"/>
                <a:ea typeface="Calibri"/>
              </a:rPr>
              <a:t>«Алмагачлар чәчәк ата» </a:t>
            </a:r>
            <a:r>
              <a:rPr lang="tt-RU" dirty="0" smtClean="0">
                <a:latin typeface="Times New Roman"/>
                <a:ea typeface="Calibri"/>
              </a:rPr>
              <a:t> </a:t>
            </a:r>
            <a:r>
              <a:rPr lang="tt-RU" dirty="0">
                <a:latin typeface="Times New Roman"/>
                <a:ea typeface="Calibri"/>
              </a:rPr>
              <a:t>(1950</a:t>
            </a:r>
            <a:r>
              <a:rPr lang="tt-RU" dirty="0" smtClean="0">
                <a:latin typeface="Times New Roman"/>
                <a:ea typeface="Calibri"/>
              </a:rPr>
              <a:t>)</a:t>
            </a:r>
          </a:p>
          <a:p>
            <a:r>
              <a:rPr lang="ru-RU" dirty="0" smtClean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«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Гади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кешеләр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»(1956) </a:t>
            </a:r>
            <a:r>
              <a:rPr lang="tt-RU" dirty="0" smtClean="0">
                <a:solidFill>
                  <a:srgbClr val="252525"/>
                </a:solidFill>
                <a:latin typeface="Arial"/>
              </a:rPr>
              <a:t>һ.б.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503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336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Кама  Тамагы җәүһәрләре</vt:lpstr>
      <vt:lpstr>  Туфан  Миннуллин</vt:lpstr>
      <vt:lpstr>Иҗаты</vt:lpstr>
      <vt:lpstr>Туфан Миңнуллин тудырган мәшһүр образ — Әлдермеш авылыннан Әлмәндәр Рольне Шәүкәт Биктимеров башкарган </vt:lpstr>
      <vt:lpstr>Балалар өчен язган пьесалары</vt:lpstr>
      <vt:lpstr>   </vt:lpstr>
      <vt:lpstr>Бүләк һәм премияләр   </vt:lpstr>
      <vt:lpstr>Ибраһим  Гази   </vt:lpstr>
      <vt:lpstr>Иҗаты   </vt:lpstr>
      <vt:lpstr>Бүләкләр һәм премияләр   </vt:lpstr>
      <vt:lpstr>Флера  Сөләйманова</vt:lpstr>
      <vt:lpstr>Презентация PowerPoint</vt:lpstr>
      <vt:lpstr>Җырлары</vt:lpstr>
      <vt:lpstr>Флера Сөләйманова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Кама Тамагы җәүһәрләре</dc:title>
  <dc:creator>беренче</dc:creator>
  <cp:lastModifiedBy>беренче</cp:lastModifiedBy>
  <cp:revision>18</cp:revision>
  <dcterms:created xsi:type="dcterms:W3CDTF">2016-02-25T11:42:05Z</dcterms:created>
  <dcterms:modified xsi:type="dcterms:W3CDTF">2016-02-25T17:25:12Z</dcterms:modified>
</cp:coreProperties>
</file>