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8" r:id="rId3"/>
    <p:sldId id="279" r:id="rId5"/>
    <p:sldId id="280" r:id="rId6"/>
    <p:sldId id="281" r:id="rId7"/>
    <p:sldId id="282" r:id="rId8"/>
    <p:sldId id="283" r:id="rId9"/>
    <p:sldId id="257" r:id="rId10"/>
    <p:sldId id="332" r:id="rId11"/>
    <p:sldId id="311" r:id="rId12"/>
    <p:sldId id="299" r:id="rId13"/>
    <p:sldId id="330" r:id="rId14"/>
    <p:sldId id="287" r:id="rId15"/>
    <p:sldId id="306" r:id="rId16"/>
    <p:sldId id="30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FDEA8-1FF8-4449-8B17-5A6FEB8E3CDE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07DAD-67A7-4A45-81C2-48EDFF016E48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GIF"/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1.GIF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GIF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5549" y="-963487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7848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проект </a:t>
            </a:r>
            <a:endParaRPr lang="ru-RU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малая Родина» </a:t>
            </a:r>
            <a:endParaRPr lang="ru-RU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старшей дошкольной группы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9634" name="Picture 2" descr="http://xomatelecom.gorod.tomsk.ru/uploads/22621/1287661802/Gusinoozerskosenju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85992"/>
            <a:ext cx="3786214" cy="3571899"/>
          </a:xfrm>
          <a:prstGeom prst="rect">
            <a:avLst/>
          </a:prstGeom>
          <a:noFill/>
        </p:spPr>
      </p:pic>
      <p:pic>
        <p:nvPicPr>
          <p:cNvPr id="69636" name="Picture 4" descr="http://gruzdoff.ru/commons/6/6f/%D0%93%D1%83%D1%81%D0%B8%D0%BD%D0%BE%D0%BE%D0%B7%D1%91%D1%80%D1%81%D0%BA_%284%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214554"/>
            <a:ext cx="3500462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5549" y="-963487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339752" y="260648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5918" y="1643050"/>
            <a:ext cx="55721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Спасибо за внимание </a:t>
            </a:r>
            <a:endParaRPr lang="ru-RU" sz="4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5549" y="-963487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499992" y="1340768"/>
            <a:ext cx="4392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97709" y="-957991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5549" y="-963487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52129" y="-937839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-252536" y="3573016"/>
            <a:ext cx="9145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5549" y="-963487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teddy1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221088"/>
            <a:ext cx="2915527" cy="197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t01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188640"/>
            <a:ext cx="719526" cy="691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t01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8640"/>
            <a:ext cx="719526" cy="691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692696"/>
            <a:ext cx="8640960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педагогической науке патриотическое воспитание было и остается одним из важнейших направлений. Но формирование патриотического сознания – это длительный процесс, который может осуществляться на протяжении всей жизни человека. Началом формирования патриотической направленности личности по праву можно считать дошкольное детство.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Патриотические чувства закладываются в процессе жизни и бытия человека, находящегося в рамках конкретной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социокультурной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среды. Люди с момента рождения инстинктивно, естественно и незаметно привыкают к окружающей их среде, природе, культуре и быту своего народа.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Любовь маленького ребёнка к Родине начинается с отношения к самым близким людям - отцу, матери, бабушке, дедушке, с любви к своей природе, к дому, к улице, на которой он живёт, городу.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4365104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47864" y="26064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6411" y="-937839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323528" y="1340768"/>
            <a:ext cx="7963248" cy="310854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существление комплексного подхода к формированию духовности, нравственно-патриотических чувств у детей дошкольного возраста, приобщение дошкольников к истории и культуре родного города, местным достопримечательностям, воспитание любви и привязанности к родному краю.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40466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5549" y="-963487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79912" y="11663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179512" y="404665"/>
            <a:ext cx="8784976" cy="59400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Формировать первичные представления о своей стране, о своем городе., о столице нашего города-Улан-Удэ.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Познакомить детей с государственной символикой: флаг, герб, гимн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Познакомить с историей родного города, его памятниках и архитектуре (современных и старинных творениях).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Посеять и взрастить в детских душах семена любви к родной природе, к родному городу, к родному дому;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Воспитывать интерес к посещению культурных объектов города.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Развивать бережное отношение к городу, его достопримечательностям,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культурным ценностям, природе.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Вызвать у детей чувство гордости и интереса к своему городу.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Побудить желание узнать большее о родном городе.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Подвести к пониманию, что наш город требуется бережного отношения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историческому наследию нашего города.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Заучивание с детьми домашних адресов.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 Формировать элементарные исследовательские навыки.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12. Развивать связную речь детей; обогащать и активизировать словарь; память, интерес к игровой деятельности, творческие  и познавательные способности, воображение.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583159" y="-1152129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Рисунок 9" descr="C:\Documents and Settings\Admin\Рабочий стол\папин апрель\46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572008"/>
            <a:ext cx="303371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13" descr="C:\Documents and Settings\Admin\Рабочий стол\папин апрель\9bcc938b8a553c349a0b824982c03c3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36659" y="608734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13" descr="C:\Documents and Settings\Admin\Рабочий стол\папин апрель\9bcc938b8a553c349a0b824982c03c3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1226" y="6055956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10" descr="C:\Documents and Settings\Admin\Рабочий стол\папин апрель\8ff13583a573e32f4db34e6a7e08124f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29361" y="5770937"/>
            <a:ext cx="300037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10" descr="C:\Documents and Settings\Admin\Рабочий стол\папин апрель\8ff13583a573e32f4db34e6a7e08124f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1847" y="5749275"/>
            <a:ext cx="300037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10" descr="C:\Documents and Settings\Admin\Рабочий стол\папин апрель\8ff13583a573e32f4db34e6a7e08124f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7073" y="5763442"/>
            <a:ext cx="300037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10" descr="C:\Documents and Settings\Admin\Рабочий стол\папин апрель\8ff13583a573e32f4db34e6a7e08124f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8685" y="5737518"/>
            <a:ext cx="300037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Рисунок 14" descr="C:\Documents and Settings\Admin\Рабочий стол\папин апрель\7636a9d6a164e25768d20619aaf4787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51776" y="5757967"/>
            <a:ext cx="5826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Рисунок 14" descr="C:\Documents and Settings\Admin\Рабочий стол\папин апрель\7636a9d6a164e25768d20619aaf4787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2162" y="5730519"/>
            <a:ext cx="5826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Рисунок 14" descr="C:\Documents and Settings\Admin\Рабочий стол\папин апрель\7636a9d6a164e25768d20619aaf4787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92227" y="5708034"/>
            <a:ext cx="5826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Рисунок 14" descr="C:\Documents and Settings\Admin\Рабочий стол\папин апрель\7636a9d6a164e25768d20619aaf4787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16294" y="5753004"/>
            <a:ext cx="5826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Рисунок 14" descr="C:\Documents and Settings\Admin\Рабочий стол\папин апрель\7636a9d6a164e25768d20619aaf4787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5733256"/>
            <a:ext cx="5826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Рисунок 14" descr="C:\Documents and Settings\Admin\Рабочий стол\папин апрель\7636a9d6a164e25768d20619aaf4787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87" y="5719770"/>
            <a:ext cx="5826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Рисунок 15" descr="C:\Documents and Settings\Admin\Рабочий стол\папин апрель\b30055d72c217cb3cdfbef390b4abf19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24052">
            <a:off x="584869" y="424778"/>
            <a:ext cx="1108075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714348" y="1285860"/>
            <a:ext cx="8069612" cy="406265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Подборка материалов, художественной литературы по заданной тематике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Сбор иллюстративного материала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3. Разработка конспектов занятий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4.</a:t>
            </a:r>
            <a:r>
              <a:rPr lang="ru-RU" sz="2000" dirty="0" smtClean="0"/>
              <a:t>Изучение истории, культуры Бурятии.</a:t>
            </a:r>
            <a:endParaRPr lang="ru-RU" sz="2000" dirty="0" smtClean="0"/>
          </a:p>
          <a:p>
            <a:r>
              <a:rPr lang="ru-RU" sz="2000" dirty="0" smtClean="0"/>
              <a:t>        5. Изготовление альбомов «Малая моя Родина Бурятия», «Байкал»,</a:t>
            </a:r>
            <a:endParaRPr lang="ru-RU" sz="2000" dirty="0" smtClean="0"/>
          </a:p>
          <a:p>
            <a:r>
              <a:rPr lang="ru-RU" sz="2000" dirty="0" smtClean="0"/>
              <a:t>«Животный мир Бурятии», «Птицы нашего края, «Достопримечательности нашего города».</a:t>
            </a:r>
            <a:endParaRPr lang="ru-RU" sz="2000" dirty="0" smtClean="0"/>
          </a:p>
          <a:p>
            <a:r>
              <a:rPr lang="ru-RU" sz="2000" dirty="0" smtClean="0"/>
              <a:t>          6.        Разработка методических рекомендаций по ознакомлению детей с родным краем, изготовление регионального уголка</a:t>
            </a:r>
            <a:endParaRPr lang="ru-RU" sz="2000" dirty="0" smtClean="0"/>
          </a:p>
          <a:p>
            <a:r>
              <a:rPr lang="ru-RU" sz="2000" dirty="0" smtClean="0"/>
              <a:t>         7. Связь с внешними ресурсами (библиотека, музей).</a:t>
            </a:r>
            <a:endParaRPr lang="ru-RU" sz="2000" dirty="0" smtClean="0"/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27784" y="404664"/>
            <a:ext cx="42873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работы над проектом.</a:t>
            </a:r>
            <a:endParaRPr lang="ru-RU" sz="2400" b="1" dirty="0" smtClean="0">
              <a:latin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99792" y="857232"/>
            <a:ext cx="4059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4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этап:  подготовительный</a:t>
            </a:r>
            <a:endParaRPr lang="ru-RU" sz="2400" u="sng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5549" y="-963487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1835696" y="116632"/>
            <a:ext cx="4464496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этап: основной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Познавательное развитие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268760"/>
            <a:ext cx="8352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«Моя страна Россия»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воспитание у детей данного возраста чувства патриотизма, уважения к своей Родине.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0659" name="Picture 3" descr="C:\Documents and Settings\Степан\Рабочий стол\с интернета\родина\340_image_very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60648"/>
            <a:ext cx="941090" cy="11293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2276872"/>
            <a:ext cx="8568952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ознакомление детей с такими понятиями, как "Россия”, "Родина”, "Отечество”; знакомство детей с символикой, гимном и столицей России; закреплять полученную  информацию.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275" name="Picture 3" descr="C:\Documents and Settings\Степан\Рабочий стол\с интернета\родина\rus-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1275606" cy="850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6411" y="-1152129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893131" y="229871"/>
            <a:ext cx="6788205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Беседа «Наш родной город – Гусиноозерск».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нашего города-Улан-Удэ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251520" y="2000240"/>
            <a:ext cx="8640960" cy="193899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Дать достоверные представления об истории малой Родины.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Формировать интерес к изучению истории города и его настоящего.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Развивать чувство любви к родному городу.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Воспитывать активное отношение к окружающей жизни, способствовать интеллектуальному развитию.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928670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воспитание у детей данного возраста чувства патриотизма, уважения к своей малой  Родине.</a:t>
            </a:r>
            <a:endParaRPr lang="ru-RU" sz="2000" dirty="0" smtClean="0">
              <a:latin typeface="Arial" panose="020B0604020202020204" pitchFamily="34" charset="0"/>
            </a:endParaRPr>
          </a:p>
        </p:txBody>
      </p:sp>
      <p:pic>
        <p:nvPicPr>
          <p:cNvPr id="57346" name="Picture 2" descr="http://naklejki-na-avto.ru/images/product/l/2615ea6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7"/>
            <a:ext cx="857256" cy="785817"/>
          </a:xfrm>
          <a:prstGeom prst="rect">
            <a:avLst/>
          </a:prstGeom>
          <a:noFill/>
        </p:spPr>
      </p:pic>
      <p:pic>
        <p:nvPicPr>
          <p:cNvPr id="57348" name="Picture 4" descr="http://fond-tatiana.ru/assets/images/sait/gerb_buryat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214290"/>
            <a:ext cx="1214446" cy="857256"/>
          </a:xfrm>
          <a:prstGeom prst="rect">
            <a:avLst/>
          </a:prstGeom>
          <a:noFill/>
        </p:spPr>
      </p:pic>
      <p:pic>
        <p:nvPicPr>
          <p:cNvPr id="57352" name="Picture 8" descr="http://cs10248.vk.me/u54938747/123272160/z_e2b7f78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929066"/>
            <a:ext cx="3714776" cy="2357454"/>
          </a:xfrm>
          <a:prstGeom prst="rect">
            <a:avLst/>
          </a:prstGeom>
          <a:noFill/>
        </p:spPr>
      </p:pic>
      <p:pic>
        <p:nvPicPr>
          <p:cNvPr id="57354" name="Picture 10" descr="http://gazetarb.ru/upload/iblock/852/852326419bbe9d32d59739c322a750b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3857628"/>
            <a:ext cx="3929090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31641" y="-1061914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1" name="Rectangle 1"/>
          <p:cNvSpPr>
            <a:spLocks noChangeArrowheads="1"/>
          </p:cNvSpPr>
          <p:nvPr/>
        </p:nvSpPr>
        <p:spPr bwMode="auto">
          <a:xfrm>
            <a:off x="179512" y="2285992"/>
            <a:ext cx="8568952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6" descr="butterfly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6794">
            <a:off x="473622" y="483044"/>
            <a:ext cx="13652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55370" y="428625"/>
            <a:ext cx="751713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Музыка прослушивание гимна Российской федерации,  гимна Бурятии, песен о родном городе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0160" y="1356995"/>
            <a:ext cx="73634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познакомить с гимном России, с гимном Бурятии.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46785" y="2286000"/>
            <a:ext cx="7125970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Развитие интереса к истории России, родном городе;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Формирование уважения к символам государства;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Расширение кругозора учащихся о государственной символики России;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Развитие навыков исполнения гимна;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Воспитание гражданских чувств, чувства патриотизма через познание символов государства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E:\работа\картинки\фон для презентаций\1680colourback_20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 descr="E:\работа\картинки\фон для презентаций\e4528a7ee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31641" y="-963489"/>
            <a:ext cx="6408712" cy="871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5" name="Rectangle 1"/>
          <p:cNvSpPr>
            <a:spLocks noChangeArrowheads="1"/>
          </p:cNvSpPr>
          <p:nvPr/>
        </p:nvSpPr>
        <p:spPr bwMode="auto">
          <a:xfrm>
            <a:off x="251520" y="3357498"/>
            <a:ext cx="7056784" cy="28613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Поддерживать стремление детей активно вступать в общение,  умение высказываться;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Развивать поисковую деятельность детей, умение планировать этапы своих действий, аргументировать свой выбор;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Дать детям возможность проявить свои творческие способности;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Совершенствовать стиль партнерских отношений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88640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Совместная деятельность родителей и детей:</a:t>
            </a:r>
            <a:endParaRPr lang="ru-RU" sz="2400" dirty="0" smtClean="0"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340768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Развивать наглядно-действенное мышление, стимулировать поиск новых способов решения практических задач при помощи изготовления различных моделей, овладение техникой и навыками объемного моделирования, приобретение навыков работы с бумагой, картоном и использовать различные подручные материалы; развитие пространственного мышления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4671</Words>
  <Application>WPS Presentation</Application>
  <PresentationFormat>Экран (4:3)</PresentationFormat>
  <Paragraphs>101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SimSun</vt:lpstr>
      <vt:lpstr>Wingdings</vt:lpstr>
      <vt:lpstr>Times New Roman</vt:lpstr>
      <vt:lpstr>Calibri</vt:lpstr>
      <vt:lpstr>Microsoft YaHei</vt:lpstr>
      <vt:lpstr/>
      <vt:lpstr>Arial Unicode MS</vt:lpstr>
      <vt:lpstr>Segoe Print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Евгения</cp:lastModifiedBy>
  <cp:revision>108</cp:revision>
  <dcterms:created xsi:type="dcterms:W3CDTF">2018-11-06T09:02:00Z</dcterms:created>
  <dcterms:modified xsi:type="dcterms:W3CDTF">2018-11-08T08:32:57Z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1049-10.2.0.5908</vt:lpwstr>
  </property>
</Properties>
</file>